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691" r:id="rId3"/>
  </p:sldMasterIdLst>
  <p:notesMasterIdLst>
    <p:notesMasterId r:id="rId41"/>
  </p:notesMasterIdLst>
  <p:handoutMasterIdLst>
    <p:handoutMasterId r:id="rId42"/>
  </p:handoutMasterIdLst>
  <p:sldIdLst>
    <p:sldId id="505" r:id="rId4"/>
    <p:sldId id="538" r:id="rId5"/>
    <p:sldId id="256" r:id="rId6"/>
    <p:sldId id="504" r:id="rId7"/>
    <p:sldId id="394" r:id="rId8"/>
    <p:sldId id="486" r:id="rId9"/>
    <p:sldId id="473" r:id="rId10"/>
    <p:sldId id="501" r:id="rId11"/>
    <p:sldId id="513" r:id="rId12"/>
    <p:sldId id="498" r:id="rId13"/>
    <p:sldId id="506" r:id="rId14"/>
    <p:sldId id="489" r:id="rId15"/>
    <p:sldId id="516" r:id="rId16"/>
    <p:sldId id="517" r:id="rId17"/>
    <p:sldId id="518" r:id="rId18"/>
    <p:sldId id="519" r:id="rId19"/>
    <p:sldId id="520" r:id="rId20"/>
    <p:sldId id="521" r:id="rId21"/>
    <p:sldId id="522" r:id="rId22"/>
    <p:sldId id="523" r:id="rId23"/>
    <p:sldId id="525" r:id="rId24"/>
    <p:sldId id="526" r:id="rId25"/>
    <p:sldId id="527" r:id="rId26"/>
    <p:sldId id="528" r:id="rId27"/>
    <p:sldId id="529" r:id="rId28"/>
    <p:sldId id="530" r:id="rId29"/>
    <p:sldId id="531" r:id="rId30"/>
    <p:sldId id="496" r:id="rId31"/>
    <p:sldId id="532" r:id="rId32"/>
    <p:sldId id="533" r:id="rId33"/>
    <p:sldId id="534" r:id="rId34"/>
    <p:sldId id="535" r:id="rId35"/>
    <p:sldId id="536" r:id="rId36"/>
    <p:sldId id="537" r:id="rId37"/>
    <p:sldId id="510" r:id="rId38"/>
    <p:sldId id="417" r:id="rId39"/>
    <p:sldId id="503" r:id="rId40"/>
  </p:sldIdLst>
  <p:sldSz cx="9144000" cy="6858000" type="screen4x3"/>
  <p:notesSz cx="6669088"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a Hofbauer" initials="VHO" lastIdx="3" clrIdx="0"/>
  <p:cmAuthor id="1" name="Haller Alexandra" initials="HA" lastIdx="0" clrIdx="1"/>
  <p:cmAuthor id="2" name="Borca Bianca" initials="BB" lastIdx="1" clrIdx="2">
    <p:extLst>
      <p:ext uri="{19B8F6BF-5375-455C-9EA6-DF929625EA0E}">
        <p15:presenceInfo xmlns:p15="http://schemas.microsoft.com/office/powerpoint/2012/main" userId="S-1-5-21-2518422877-1314745675-1541441037-632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3C62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97" autoAdjust="0"/>
    <p:restoredTop sz="58374" autoAdjust="0"/>
  </p:normalViewPr>
  <p:slideViewPr>
    <p:cSldViewPr showGuides="1">
      <p:cViewPr varScale="1">
        <p:scale>
          <a:sx n="76" d="100"/>
          <a:sy n="76" d="100"/>
        </p:scale>
        <p:origin x="1656" y="54"/>
      </p:cViewPr>
      <p:guideLst>
        <p:guide orient="horz" pos="2160"/>
        <p:guide pos="2880"/>
      </p:guideLst>
    </p:cSldViewPr>
  </p:slideViewPr>
  <p:notesTextViewPr>
    <p:cViewPr>
      <p:scale>
        <a:sx n="3" d="2"/>
        <a:sy n="3" d="2"/>
      </p:scale>
      <p:origin x="0" y="0"/>
    </p:cViewPr>
  </p:notesTextViewPr>
  <p:sorterViewPr>
    <p:cViewPr>
      <p:scale>
        <a:sx n="100" d="100"/>
        <a:sy n="100" d="100"/>
      </p:scale>
      <p:origin x="0" y="192"/>
    </p:cViewPr>
  </p:sorterViewPr>
  <p:notesViewPr>
    <p:cSldViewPr>
      <p:cViewPr varScale="1">
        <p:scale>
          <a:sx n="78" d="100"/>
          <a:sy n="78" d="100"/>
        </p:scale>
        <p:origin x="-3354" y="-108"/>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en-GB" sz="2400" noProof="0" dirty="0" smtClean="0">
              <a:solidFill>
                <a:schemeClr val="accent1"/>
              </a:solidFill>
              <a:latin typeface="Corbel" panose="020B0503020204020204" pitchFamily="34" charset="0"/>
            </a:rPr>
            <a:t>Goods Suitable for Shipping</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en-GB" sz="2400" noProof="0" dirty="0" smtClean="0">
              <a:solidFill>
                <a:schemeClr val="accent1"/>
              </a:solidFill>
              <a:latin typeface="Corbel" panose="020B0503020204020204" pitchFamily="34" charset="0"/>
            </a:rPr>
            <a:t>Multimodal Transports</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AT" sz="2400" dirty="0" smtClean="0">
              <a:solidFill>
                <a:schemeClr val="accent1"/>
              </a:solidFill>
              <a:latin typeface="Corbel" panose="020B0503020204020204" pitchFamily="34" charset="0"/>
            </a:rPr>
            <a:t>Price Formation </a:t>
          </a:r>
          <a:r>
            <a:rPr lang="de-AT" sz="2400" dirty="0" err="1" smtClean="0">
              <a:solidFill>
                <a:schemeClr val="accent1"/>
              </a:solidFill>
              <a:latin typeface="Corbel" panose="020B0503020204020204" pitchFamily="34" charset="0"/>
            </a:rPr>
            <a:t>and</a:t>
          </a:r>
          <a:r>
            <a:rPr lang="de-AT" sz="2400" dirty="0" smtClean="0">
              <a:solidFill>
                <a:schemeClr val="accent1"/>
              </a:solidFill>
              <a:latin typeface="Corbel" panose="020B0503020204020204" pitchFamily="34" charset="0"/>
            </a:rPr>
            <a:t> Transport Options</a:t>
          </a:r>
          <a:endParaRPr lang="en-GB" sz="2400" noProof="0" dirty="0" smtClean="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3"/>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3"/>
      <dgm:spPr/>
      <dgm:t>
        <a:bodyPr/>
        <a:lstStyle/>
        <a:p>
          <a:endParaRPr lang="de-AT"/>
        </a:p>
      </dgm:t>
    </dgm:pt>
    <dgm:pt modelId="{BF8CDB65-7F63-46ED-AD6F-299BB5E410A3}" type="pres">
      <dgm:prSet presAssocID="{754914D3-2823-4D9D-9B5F-8AAE908A2791}" presName="dstNode" presStyleLbl="node1" presStyleIdx="0" presStyleCnt="3"/>
      <dgm:spPr/>
      <dgm:t>
        <a:bodyPr/>
        <a:lstStyle/>
        <a:p>
          <a:endParaRPr lang="de-AT"/>
        </a:p>
      </dgm:t>
    </dgm:pt>
    <dgm:pt modelId="{AB399548-C0EB-4691-9CE6-7284291054B6}" type="pres">
      <dgm:prSet presAssocID="{F2941672-F5FC-4F5F-8FF3-57791CAF8C56}" presName="text_1" presStyleLbl="node1" presStyleIdx="0" presStyleCnt="3" custScaleY="111176" custLinFactNeighborX="-597" custLinFactNeighborY="-4358">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3"/>
      <dgm:spPr>
        <a:solidFill>
          <a:schemeClr val="accent1"/>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3" custScaleY="111176" custLinFactNeighborX="735" custLinFactNeighborY="-6133">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3"/>
      <dgm:spPr>
        <a:solidFill>
          <a:schemeClr val="accent1">
            <a:lumMod val="40000"/>
            <a:lumOff val="60000"/>
          </a:schemeClr>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3" custScaleY="111176">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3"/>
      <dgm:spPr>
        <a:solidFill>
          <a:schemeClr val="accent1">
            <a:lumMod val="40000"/>
            <a:lumOff val="60000"/>
          </a:schemeClr>
        </a:solidFill>
        <a:ln w="28575">
          <a:solidFill>
            <a:schemeClr val="accent1"/>
          </a:solidFill>
        </a:ln>
      </dgm:spPr>
      <dgm:t>
        <a:bodyPr/>
        <a:lstStyle/>
        <a:p>
          <a:endParaRPr lang="de-AT"/>
        </a:p>
      </dgm:t>
    </dgm:pt>
  </dgm:ptLst>
  <dgm:cxnLst>
    <dgm:cxn modelId="{84C9246D-BFB7-463A-8E01-4254F5A4DB14}" type="presOf" srcId="{173351EC-E710-4201-8F33-1AD5623FE62E}" destId="{6B0ECE05-8828-4C0A-A479-6C928C989F2D}" srcOrd="0" destOrd="0" presId="urn:microsoft.com/office/officeart/2008/layout/VerticalCurvedList"/>
    <dgm:cxn modelId="{95042434-4A1B-4CF6-BDD0-1AFD8774D510}" type="presOf" srcId="{754914D3-2823-4D9D-9B5F-8AAE908A2791}" destId="{AE6139D5-D84B-4711-8A6A-A5161E022A99}" srcOrd="0" destOrd="0" presId="urn:microsoft.com/office/officeart/2008/layout/VerticalCurvedList"/>
    <dgm:cxn modelId="{4DC2B380-4CC9-4ADE-AFA3-1028FA985A8D}" type="presOf" srcId="{624E2F07-CA2B-4ED9-89E9-4ED31FD7F6BD}" destId="{93855F07-44CB-45DE-B464-761E63A71CD5}" srcOrd="0" destOrd="0" presId="urn:microsoft.com/office/officeart/2008/layout/VerticalCurvedList"/>
    <dgm:cxn modelId="{0781121C-2DD2-4939-9728-C6477965DA94}" srcId="{754914D3-2823-4D9D-9B5F-8AAE908A2791}" destId="{F24300EC-4372-4D89-B437-9F81F6228517}" srcOrd="1" destOrd="0" parTransId="{468FF3C9-0BE5-4FF4-BE42-47AA0FABB054}" sibTransId="{BBB9D7DD-2425-4723-8219-8DCB9AF8E441}"/>
    <dgm:cxn modelId="{242D02B7-DC80-4ADF-8EB3-9A2D3D4B3FED}" type="presOf" srcId="{F2941672-F5FC-4F5F-8FF3-57791CAF8C56}" destId="{AB399548-C0EB-4691-9CE6-7284291054B6}" srcOrd="0" destOrd="0" presId="urn:microsoft.com/office/officeart/2008/layout/VerticalCurvedList"/>
    <dgm:cxn modelId="{74315371-4107-41A8-8DCD-7649364C0B7A}" type="presOf" srcId="{F24300EC-4372-4D89-B437-9F81F6228517}" destId="{77ECFE10-46D2-48B0-947A-2C85B551FC94}" srcOrd="0" destOrd="0" presId="urn:microsoft.com/office/officeart/2008/layout/VerticalCurvedList"/>
    <dgm:cxn modelId="{F893935F-CABD-4D82-B93B-70657E02FACA}" srcId="{754914D3-2823-4D9D-9B5F-8AAE908A2791}" destId="{173351EC-E710-4201-8F33-1AD5623FE62E}" srcOrd="2" destOrd="0" parTransId="{4F3AEDE9-65F0-4988-8076-2CEA40D71496}" sibTransId="{46AFA8D8-F557-4455-8A38-DF16055635A9}"/>
    <dgm:cxn modelId="{108E50BE-3469-439F-8FFF-017FEBDD5C74}" srcId="{754914D3-2823-4D9D-9B5F-8AAE908A2791}" destId="{F2941672-F5FC-4F5F-8FF3-57791CAF8C56}" srcOrd="0" destOrd="0" parTransId="{937F0D99-2D0E-48A6-94B9-C880850880C0}" sibTransId="{624E2F07-CA2B-4ED9-89E9-4ED31FD7F6BD}"/>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2C2C07D0-74A8-456A-95C3-BF46367EBAD4}" type="presParOf" srcId="{00F42187-34FD-4D8B-A449-F316E9EB9AFA}" destId="{AB399548-C0EB-4691-9CE6-7284291054B6}" srcOrd="1" destOrd="0" presId="urn:microsoft.com/office/officeart/2008/layout/VerticalCurvedList"/>
    <dgm:cxn modelId="{63604153-2139-4D8E-9557-CEC516342BD1}" type="presParOf" srcId="{00F42187-34FD-4D8B-A449-F316E9EB9AFA}" destId="{0B7AF41F-095F-4954-9948-F3B9C7302B4D}" srcOrd="2" destOrd="0" presId="urn:microsoft.com/office/officeart/2008/layout/VerticalCurvedList"/>
    <dgm:cxn modelId="{7B6AE10B-93D6-4DAC-9CE2-16DEE959736C}" type="presParOf" srcId="{0B7AF41F-095F-4954-9948-F3B9C7302B4D}" destId="{9AF5ED78-341F-403E-97B4-875F8057A202}" srcOrd="0" destOrd="0" presId="urn:microsoft.com/office/officeart/2008/layout/VerticalCurvedList"/>
    <dgm:cxn modelId="{25502D97-D5C9-4D70-8435-4C357A002E86}" type="presParOf" srcId="{00F42187-34FD-4D8B-A449-F316E9EB9AFA}" destId="{77ECFE10-46D2-48B0-947A-2C85B551FC94}" srcOrd="3" destOrd="0" presId="urn:microsoft.com/office/officeart/2008/layout/VerticalCurvedList"/>
    <dgm:cxn modelId="{61704517-124B-49B2-AEE9-FC785A766E49}" type="presParOf" srcId="{00F42187-34FD-4D8B-A449-F316E9EB9AFA}" destId="{FEECF01B-4C91-4B01-BFA5-F1DFA7020B0A}" srcOrd="4" destOrd="0" presId="urn:microsoft.com/office/officeart/2008/layout/VerticalCurvedList"/>
    <dgm:cxn modelId="{58E444C5-DFFC-4BCB-9D5C-AAB2E50B8222}" type="presParOf" srcId="{FEECF01B-4C91-4B01-BFA5-F1DFA7020B0A}" destId="{EF12B5F5-AB8A-4523-B395-C351AAF3CDFA}" srcOrd="0" destOrd="0" presId="urn:microsoft.com/office/officeart/2008/layout/VerticalCurvedList"/>
    <dgm:cxn modelId="{DE609E21-4894-43CD-8C80-6600FB0D10C9}" type="presParOf" srcId="{00F42187-34FD-4D8B-A449-F316E9EB9AFA}" destId="{6B0ECE05-8828-4C0A-A479-6C928C989F2D}" srcOrd="5" destOrd="0" presId="urn:microsoft.com/office/officeart/2008/layout/VerticalCurvedList"/>
    <dgm:cxn modelId="{F57110C1-1853-4D17-A567-BAD39CE6CFD9}" type="presParOf" srcId="{00F42187-34FD-4D8B-A449-F316E9EB9AFA}" destId="{1A41940D-DA6D-4168-B61B-2046AB904AF1}" srcOrd="6" destOrd="0" presId="urn:microsoft.com/office/officeart/2008/layout/VerticalCurvedList"/>
    <dgm:cxn modelId="{B9EEFA47-F8E9-42E9-8FD6-5643F4CACFCB}" type="presParOf" srcId="{1A41940D-DA6D-4168-B61B-2046AB904AF1}"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3CA475-B9D7-471B-821D-6DBD74E72A99}" type="doc">
      <dgm:prSet loTypeId="urn:microsoft.com/office/officeart/2009/3/layout/PlusandMinus" loCatId="relationship" qsTypeId="urn:microsoft.com/office/officeart/2005/8/quickstyle/simple1" qsCatId="simple" csTypeId="urn:microsoft.com/office/officeart/2005/8/colors/colorful2" csCatId="colorful" phldr="1"/>
      <dgm:spPr/>
      <dgm:t>
        <a:bodyPr/>
        <a:lstStyle/>
        <a:p>
          <a:endParaRPr lang="de-DE"/>
        </a:p>
      </dgm:t>
    </dgm:pt>
    <dgm:pt modelId="{FF0A9006-AFDC-4D90-A269-56CA3EA373D0}">
      <dgm:prSet phldrT="[Text]" custT="1"/>
      <dgm:spPr/>
      <dgm:t>
        <a:bodyPr/>
        <a:lstStyle/>
        <a:p>
          <a:r>
            <a:rPr lang="en-GB" sz="1800" noProof="0" dirty="0" smtClean="0">
              <a:solidFill>
                <a:schemeClr val="accent1"/>
              </a:solidFill>
              <a:latin typeface="Corbel" panose="020B0503020204020204" pitchFamily="34" charset="0"/>
            </a:rPr>
            <a:t>low transportation costs</a:t>
          </a:r>
          <a:br>
            <a:rPr lang="en-GB" sz="1800" noProof="0" dirty="0" smtClean="0">
              <a:solidFill>
                <a:schemeClr val="accent1"/>
              </a:solidFill>
              <a:latin typeface="Corbel" panose="020B0503020204020204" pitchFamily="34" charset="0"/>
            </a:rPr>
          </a:br>
          <a:r>
            <a:rPr lang="en-GB" sz="1800" noProof="0" dirty="0" smtClean="0">
              <a:solidFill>
                <a:schemeClr val="accent1"/>
              </a:solidFill>
              <a:latin typeface="Corbel" panose="020B0503020204020204" pitchFamily="34" charset="0"/>
            </a:rPr>
            <a:t/>
          </a:r>
          <a:br>
            <a:rPr lang="en-GB" sz="1800" noProof="0" dirty="0" smtClean="0">
              <a:solidFill>
                <a:schemeClr val="accent1"/>
              </a:solidFill>
              <a:latin typeface="Corbel" panose="020B0503020204020204" pitchFamily="34" charset="0"/>
            </a:rPr>
          </a:br>
          <a:r>
            <a:rPr lang="en-GB" sz="1800" noProof="0" dirty="0" smtClean="0">
              <a:solidFill>
                <a:schemeClr val="accent1"/>
              </a:solidFill>
              <a:latin typeface="Corbel" panose="020B0503020204020204" pitchFamily="34" charset="0"/>
            </a:rPr>
            <a:t>ability to convey large quantities of goods per unit</a:t>
          </a:r>
          <a:br>
            <a:rPr lang="en-GB" sz="1800" noProof="0" dirty="0" smtClean="0">
              <a:solidFill>
                <a:schemeClr val="accent1"/>
              </a:solidFill>
              <a:latin typeface="Corbel" panose="020B0503020204020204" pitchFamily="34" charset="0"/>
            </a:rPr>
          </a:br>
          <a:r>
            <a:rPr lang="en-GB" sz="1800" noProof="0" dirty="0" smtClean="0">
              <a:solidFill>
                <a:schemeClr val="accent1"/>
              </a:solidFill>
              <a:latin typeface="Corbel" panose="020B0503020204020204" pitchFamily="34" charset="0"/>
            </a:rPr>
            <a:t/>
          </a:r>
          <a:br>
            <a:rPr lang="en-GB" sz="1800" noProof="0" dirty="0" smtClean="0">
              <a:solidFill>
                <a:schemeClr val="accent1"/>
              </a:solidFill>
              <a:latin typeface="Corbel" panose="020B0503020204020204" pitchFamily="34" charset="0"/>
            </a:rPr>
          </a:br>
          <a:r>
            <a:rPr lang="en-GB" sz="1800" noProof="0" dirty="0" smtClean="0">
              <a:solidFill>
                <a:schemeClr val="accent1"/>
              </a:solidFill>
              <a:latin typeface="Corbel" panose="020B0503020204020204" pitchFamily="34" charset="0"/>
            </a:rPr>
            <a:t>environmental friendliness </a:t>
          </a:r>
          <a:br>
            <a:rPr lang="en-GB" sz="1800" noProof="0" dirty="0" smtClean="0">
              <a:solidFill>
                <a:schemeClr val="accent1"/>
              </a:solidFill>
              <a:latin typeface="Corbel" panose="020B0503020204020204" pitchFamily="34" charset="0"/>
            </a:rPr>
          </a:br>
          <a:r>
            <a:rPr lang="en-GB" sz="1800" noProof="0" dirty="0" smtClean="0">
              <a:solidFill>
                <a:schemeClr val="accent1"/>
              </a:solidFill>
              <a:latin typeface="Corbel" panose="020B0503020204020204" pitchFamily="34" charset="0"/>
            </a:rPr>
            <a:t/>
          </a:r>
          <a:br>
            <a:rPr lang="en-GB" sz="1800" noProof="0" dirty="0" smtClean="0">
              <a:solidFill>
                <a:schemeClr val="accent1"/>
              </a:solidFill>
              <a:latin typeface="Corbel" panose="020B0503020204020204" pitchFamily="34" charset="0"/>
            </a:rPr>
          </a:br>
          <a:r>
            <a:rPr lang="en-GB" sz="1800" noProof="0" dirty="0" smtClean="0">
              <a:solidFill>
                <a:schemeClr val="accent1"/>
              </a:solidFill>
              <a:latin typeface="Corbel" panose="020B0503020204020204" pitchFamily="34" charset="0"/>
            </a:rPr>
            <a:t>safety</a:t>
          </a:r>
          <a:br>
            <a:rPr lang="en-GB" sz="1800" noProof="0" dirty="0" smtClean="0">
              <a:solidFill>
                <a:schemeClr val="accent1"/>
              </a:solidFill>
              <a:latin typeface="Corbel" panose="020B0503020204020204" pitchFamily="34" charset="0"/>
            </a:rPr>
          </a:br>
          <a:r>
            <a:rPr lang="en-GB" sz="1800" noProof="0" dirty="0" smtClean="0">
              <a:solidFill>
                <a:schemeClr val="accent1"/>
              </a:solidFill>
              <a:latin typeface="Corbel" panose="020B0503020204020204" pitchFamily="34" charset="0"/>
            </a:rPr>
            <a:t/>
          </a:r>
          <a:br>
            <a:rPr lang="en-GB" sz="1800" noProof="0" dirty="0" smtClean="0">
              <a:solidFill>
                <a:schemeClr val="accent1"/>
              </a:solidFill>
              <a:latin typeface="Corbel" panose="020B0503020204020204" pitchFamily="34" charset="0"/>
            </a:rPr>
          </a:br>
          <a:r>
            <a:rPr lang="de-AT" sz="1800" dirty="0" err="1" smtClean="0">
              <a:solidFill>
                <a:schemeClr val="accent1"/>
              </a:solidFill>
              <a:latin typeface="Corbel" panose="020B0503020204020204" pitchFamily="34" charset="0"/>
            </a:rPr>
            <a:t>availability</a:t>
          </a:r>
          <a:r>
            <a:rPr lang="de-AT" sz="1800" dirty="0" smtClean="0">
              <a:solidFill>
                <a:schemeClr val="accent1"/>
              </a:solidFill>
              <a:latin typeface="Corbel" panose="020B0503020204020204" pitchFamily="34" charset="0"/>
            </a:rPr>
            <a:t> </a:t>
          </a:r>
          <a:r>
            <a:rPr lang="en-GB" sz="1800" noProof="0" dirty="0" smtClean="0">
              <a:solidFill>
                <a:schemeClr val="accent1"/>
              </a:solidFill>
              <a:latin typeface="Corbel" panose="020B0503020204020204" pitchFamily="34" charset="0"/>
            </a:rPr>
            <a:t>around the clock</a:t>
          </a:r>
          <a:br>
            <a:rPr lang="en-GB" sz="1800" noProof="0" dirty="0" smtClean="0">
              <a:solidFill>
                <a:schemeClr val="accent1"/>
              </a:solidFill>
              <a:latin typeface="Corbel" panose="020B0503020204020204" pitchFamily="34" charset="0"/>
            </a:rPr>
          </a:br>
          <a:r>
            <a:rPr lang="en-GB" sz="1800" noProof="0" dirty="0" smtClean="0">
              <a:solidFill>
                <a:schemeClr val="accent1"/>
              </a:solidFill>
              <a:latin typeface="Corbel" panose="020B0503020204020204" pitchFamily="34" charset="0"/>
            </a:rPr>
            <a:t/>
          </a:r>
          <a:br>
            <a:rPr lang="en-GB" sz="1800" noProof="0" dirty="0" smtClean="0">
              <a:solidFill>
                <a:schemeClr val="accent1"/>
              </a:solidFill>
              <a:latin typeface="Corbel" panose="020B0503020204020204" pitchFamily="34" charset="0"/>
            </a:rPr>
          </a:br>
          <a:r>
            <a:rPr lang="en-GB" sz="1800" noProof="0" dirty="0" smtClean="0">
              <a:solidFill>
                <a:schemeClr val="accent1"/>
              </a:solidFill>
              <a:latin typeface="Corbel" panose="020B0503020204020204" pitchFamily="34" charset="0"/>
            </a:rPr>
            <a:t>low infrastructure costs </a:t>
          </a:r>
          <a:endParaRPr lang="en-GB" sz="1800" noProof="0" dirty="0">
            <a:solidFill>
              <a:schemeClr val="accent1"/>
            </a:solidFill>
            <a:latin typeface="Corbel" panose="020B0503020204020204" pitchFamily="34" charset="0"/>
          </a:endParaRPr>
        </a:p>
      </dgm:t>
    </dgm:pt>
    <dgm:pt modelId="{511E03A1-D505-47AA-9375-EEE78D1C2BE6}" type="parTrans" cxnId="{D47945B8-1D11-4F20-A2A6-5685581481D4}">
      <dgm:prSet/>
      <dgm:spPr/>
      <dgm:t>
        <a:bodyPr/>
        <a:lstStyle/>
        <a:p>
          <a:endParaRPr lang="de-DE"/>
        </a:p>
      </dgm:t>
    </dgm:pt>
    <dgm:pt modelId="{7C330AA4-FBAA-4E19-A8B8-FE23F7BCD9FA}" type="sibTrans" cxnId="{D47945B8-1D11-4F20-A2A6-5685581481D4}">
      <dgm:prSet/>
      <dgm:spPr/>
      <dgm:t>
        <a:bodyPr/>
        <a:lstStyle/>
        <a:p>
          <a:endParaRPr lang="de-DE"/>
        </a:p>
      </dgm:t>
    </dgm:pt>
    <dgm:pt modelId="{DFC52CFB-E047-4C94-9811-E8F655325B66}">
      <dgm:prSet phldrT="[Text]"/>
      <dgm:spPr/>
      <dgm:t>
        <a:bodyPr/>
        <a:lstStyle/>
        <a:p>
          <a:endParaRPr lang="de-DE" dirty="0"/>
        </a:p>
      </dgm:t>
    </dgm:pt>
    <dgm:pt modelId="{855CD27E-B580-4D8C-834C-EF61D14EB3B2}" type="parTrans" cxnId="{7A880CBF-1D41-4250-B5D0-361220CC7D71}">
      <dgm:prSet/>
      <dgm:spPr/>
      <dgm:t>
        <a:bodyPr/>
        <a:lstStyle/>
        <a:p>
          <a:endParaRPr lang="de-DE"/>
        </a:p>
      </dgm:t>
    </dgm:pt>
    <dgm:pt modelId="{7C126CF7-9C63-4AD0-B6C1-7F885E0AB990}" type="sibTrans" cxnId="{7A880CBF-1D41-4250-B5D0-361220CC7D71}">
      <dgm:prSet/>
      <dgm:spPr/>
      <dgm:t>
        <a:bodyPr/>
        <a:lstStyle/>
        <a:p>
          <a:endParaRPr lang="de-DE"/>
        </a:p>
      </dgm:t>
    </dgm:pt>
    <dgm:pt modelId="{2DD1E456-6F2E-4DB3-A2E4-DE038DFF2BFE}">
      <dgm:prSet phldrT="[Text]" custT="1"/>
      <dgm:spPr/>
      <dgm:t>
        <a:bodyPr/>
        <a:lstStyle/>
        <a:p>
          <a:pPr>
            <a:spcAft>
              <a:spcPct val="35000"/>
            </a:spcAft>
          </a:pPr>
          <a:r>
            <a:rPr lang="en-GB" sz="1800" noProof="0" dirty="0" smtClean="0">
              <a:solidFill>
                <a:schemeClr val="accent1"/>
              </a:solidFill>
              <a:latin typeface="Corbel" panose="020B0503020204020204" pitchFamily="34" charset="0"/>
            </a:rPr>
            <a:t>dependence on variable fairway conditions </a:t>
          </a:r>
          <a:br>
            <a:rPr lang="en-GB" sz="1800" noProof="0" dirty="0" smtClean="0">
              <a:solidFill>
                <a:schemeClr val="accent1"/>
              </a:solidFill>
              <a:latin typeface="Corbel" panose="020B0503020204020204" pitchFamily="34" charset="0"/>
            </a:rPr>
          </a:br>
          <a:r>
            <a:rPr lang="en-GB" sz="1800" noProof="0" dirty="0" smtClean="0">
              <a:solidFill>
                <a:schemeClr val="accent1"/>
              </a:solidFill>
              <a:latin typeface="Corbel" panose="020B0503020204020204" pitchFamily="34" charset="0"/>
            </a:rPr>
            <a:t/>
          </a:r>
          <a:br>
            <a:rPr lang="en-GB" sz="1800" noProof="0" dirty="0" smtClean="0">
              <a:solidFill>
                <a:schemeClr val="accent1"/>
              </a:solidFill>
              <a:latin typeface="Corbel" panose="020B0503020204020204" pitchFamily="34" charset="0"/>
            </a:rPr>
          </a:br>
          <a:r>
            <a:rPr lang="en-GB" sz="1800" noProof="0" dirty="0" smtClean="0">
              <a:solidFill>
                <a:schemeClr val="accent1"/>
              </a:solidFill>
              <a:latin typeface="Corbel" panose="020B0503020204020204" pitchFamily="34" charset="0"/>
            </a:rPr>
            <a:t>low transport velocity</a:t>
          </a:r>
          <a:br>
            <a:rPr lang="en-GB" sz="1800" noProof="0" dirty="0" smtClean="0">
              <a:solidFill>
                <a:schemeClr val="accent1"/>
              </a:solidFill>
              <a:latin typeface="Corbel" panose="020B0503020204020204" pitchFamily="34" charset="0"/>
            </a:rPr>
          </a:br>
          <a:r>
            <a:rPr lang="en-GB" sz="1800" noProof="0" dirty="0" smtClean="0">
              <a:solidFill>
                <a:schemeClr val="accent1"/>
              </a:solidFill>
              <a:latin typeface="Corbel" panose="020B0503020204020204" pitchFamily="34" charset="0"/>
            </a:rPr>
            <a:t/>
          </a:r>
          <a:br>
            <a:rPr lang="en-GB" sz="1800" noProof="0" dirty="0" smtClean="0">
              <a:solidFill>
                <a:schemeClr val="accent1"/>
              </a:solidFill>
              <a:latin typeface="Corbel" panose="020B0503020204020204" pitchFamily="34" charset="0"/>
            </a:rPr>
          </a:br>
          <a:r>
            <a:rPr lang="en-GB" sz="1800" noProof="0" dirty="0" smtClean="0">
              <a:solidFill>
                <a:schemeClr val="accent1"/>
              </a:solidFill>
              <a:latin typeface="Corbel" panose="020B0503020204020204" pitchFamily="34" charset="0"/>
            </a:rPr>
            <a:t>low network density, often requiring pre- and end-haulage</a:t>
          </a:r>
        </a:p>
        <a:p>
          <a:pPr>
            <a:spcAft>
              <a:spcPts val="42"/>
            </a:spcAft>
          </a:pPr>
          <a:endParaRPr lang="en-GB" sz="1800" noProof="0" dirty="0" smtClean="0">
            <a:solidFill>
              <a:schemeClr val="accent1"/>
            </a:solidFill>
            <a:latin typeface="Corbel" panose="020B0503020204020204" pitchFamily="34" charset="0"/>
          </a:endParaRPr>
        </a:p>
        <a:p>
          <a:pPr>
            <a:spcAft>
              <a:spcPct val="35000"/>
            </a:spcAft>
          </a:pPr>
          <a:r>
            <a:rPr lang="en-GB" sz="1800" noProof="0" dirty="0" smtClean="0">
              <a:solidFill>
                <a:schemeClr val="accent1"/>
              </a:solidFill>
              <a:latin typeface="Corbel" panose="020B0503020204020204" pitchFamily="34" charset="0"/>
            </a:rPr>
            <a:t>inland waterway logistics requires more knowledge than truck transportation</a:t>
          </a:r>
        </a:p>
      </dgm:t>
    </dgm:pt>
    <dgm:pt modelId="{FB57F731-4B57-4B34-A4AB-1BEFA0A6F9C3}" type="parTrans" cxnId="{B27B4089-C98C-43CD-8A6E-F2B247B48F86}">
      <dgm:prSet/>
      <dgm:spPr/>
      <dgm:t>
        <a:bodyPr/>
        <a:lstStyle/>
        <a:p>
          <a:endParaRPr lang="de-DE"/>
        </a:p>
      </dgm:t>
    </dgm:pt>
    <dgm:pt modelId="{F39BEDE1-ADE1-4FC3-940E-B289889CFCA2}" type="sibTrans" cxnId="{B27B4089-C98C-43CD-8A6E-F2B247B48F86}">
      <dgm:prSet/>
      <dgm:spPr/>
      <dgm:t>
        <a:bodyPr/>
        <a:lstStyle/>
        <a:p>
          <a:endParaRPr lang="de-DE"/>
        </a:p>
      </dgm:t>
    </dgm:pt>
    <dgm:pt modelId="{3EE8909D-89B8-45B9-9404-CA2380868C16}" type="pres">
      <dgm:prSet presAssocID="{C73CA475-B9D7-471B-821D-6DBD74E72A99}" presName="Name0" presStyleCnt="0">
        <dgm:presLayoutVars>
          <dgm:chMax val="2"/>
          <dgm:chPref val="2"/>
          <dgm:dir/>
          <dgm:animOne/>
          <dgm:resizeHandles val="exact"/>
        </dgm:presLayoutVars>
      </dgm:prSet>
      <dgm:spPr/>
      <dgm:t>
        <a:bodyPr/>
        <a:lstStyle/>
        <a:p>
          <a:endParaRPr lang="de-DE"/>
        </a:p>
      </dgm:t>
    </dgm:pt>
    <dgm:pt modelId="{5BEDE16B-8658-457A-A1CB-5AD6056389C6}" type="pres">
      <dgm:prSet presAssocID="{C73CA475-B9D7-471B-821D-6DBD74E72A99}" presName="Background" presStyleLbl="bgImgPlace1" presStyleIdx="0" presStyleCnt="1" custLinFactNeighborX="-143" custLinFactNeighborY="-1186"/>
      <dgm:spPr/>
      <dgm:t>
        <a:bodyPr/>
        <a:lstStyle/>
        <a:p>
          <a:endParaRPr lang="de-AT"/>
        </a:p>
      </dgm:t>
    </dgm:pt>
    <dgm:pt modelId="{4D703CDB-2442-4D66-96CF-02384AE8FB86}" type="pres">
      <dgm:prSet presAssocID="{C73CA475-B9D7-471B-821D-6DBD74E72A99}" presName="ParentText1" presStyleLbl="revTx" presStyleIdx="0" presStyleCnt="2">
        <dgm:presLayoutVars>
          <dgm:chMax val="0"/>
          <dgm:chPref val="0"/>
          <dgm:bulletEnabled val="1"/>
        </dgm:presLayoutVars>
      </dgm:prSet>
      <dgm:spPr/>
      <dgm:t>
        <a:bodyPr/>
        <a:lstStyle/>
        <a:p>
          <a:endParaRPr lang="de-DE"/>
        </a:p>
      </dgm:t>
    </dgm:pt>
    <dgm:pt modelId="{A84565D3-4DDD-4E54-A1FE-3725E10AB0A8}" type="pres">
      <dgm:prSet presAssocID="{C73CA475-B9D7-471B-821D-6DBD74E72A99}" presName="ParentText2" presStyleLbl="revTx" presStyleIdx="1" presStyleCnt="2">
        <dgm:presLayoutVars>
          <dgm:chMax val="0"/>
          <dgm:chPref val="0"/>
          <dgm:bulletEnabled val="1"/>
        </dgm:presLayoutVars>
      </dgm:prSet>
      <dgm:spPr/>
      <dgm:t>
        <a:bodyPr/>
        <a:lstStyle/>
        <a:p>
          <a:endParaRPr lang="de-DE"/>
        </a:p>
      </dgm:t>
    </dgm:pt>
    <dgm:pt modelId="{4A1177B9-8F5A-4B1E-A98A-5AEE279BC6A6}" type="pres">
      <dgm:prSet presAssocID="{C73CA475-B9D7-471B-821D-6DBD74E72A99}" presName="Plus" presStyleLbl="alignNode1" presStyleIdx="0" presStyleCnt="2" custScaleX="69658" custScaleY="74994"/>
      <dgm:spPr/>
      <dgm:t>
        <a:bodyPr/>
        <a:lstStyle/>
        <a:p>
          <a:endParaRPr lang="de-DE"/>
        </a:p>
      </dgm:t>
    </dgm:pt>
    <dgm:pt modelId="{EA3B2338-6B14-4D24-8AA3-1B8D3ACACCCC}" type="pres">
      <dgm:prSet presAssocID="{C73CA475-B9D7-471B-821D-6DBD74E72A99}" presName="Minus" presStyleLbl="alignNode1" presStyleIdx="1" presStyleCnt="2"/>
      <dgm:spPr/>
      <dgm:t>
        <a:bodyPr/>
        <a:lstStyle/>
        <a:p>
          <a:endParaRPr lang="de-DE"/>
        </a:p>
      </dgm:t>
    </dgm:pt>
    <dgm:pt modelId="{64E11081-AECF-4F69-A4BC-CD08B991EF4F}" type="pres">
      <dgm:prSet presAssocID="{C73CA475-B9D7-471B-821D-6DBD74E72A99}" presName="Divider" presStyleLbl="parChTrans1D1" presStyleIdx="0" presStyleCnt="1" custScaleX="2000000" custScaleY="119054" custLinFactX="-5554613" custLinFactNeighborX="-5600000" custLinFactNeighborY="-5113"/>
      <dgm:spPr/>
      <dgm:t>
        <a:bodyPr/>
        <a:lstStyle/>
        <a:p>
          <a:endParaRPr lang="de-DE"/>
        </a:p>
      </dgm:t>
    </dgm:pt>
  </dgm:ptLst>
  <dgm:cxnLst>
    <dgm:cxn modelId="{79909E56-0705-4F7F-96AE-5F220E595AB5}" type="presOf" srcId="{FF0A9006-AFDC-4D90-A269-56CA3EA373D0}" destId="{4D703CDB-2442-4D66-96CF-02384AE8FB86}" srcOrd="0" destOrd="0" presId="urn:microsoft.com/office/officeart/2009/3/layout/PlusandMinus"/>
    <dgm:cxn modelId="{B27B4089-C98C-43CD-8A6E-F2B247B48F86}" srcId="{C73CA475-B9D7-471B-821D-6DBD74E72A99}" destId="{2DD1E456-6F2E-4DB3-A2E4-DE038DFF2BFE}" srcOrd="1" destOrd="0" parTransId="{FB57F731-4B57-4B34-A4AB-1BEFA0A6F9C3}" sibTransId="{F39BEDE1-ADE1-4FC3-940E-B289889CFCA2}"/>
    <dgm:cxn modelId="{8BEB05E5-99F6-477D-AEE3-8130BBED36A3}" type="presOf" srcId="{C73CA475-B9D7-471B-821D-6DBD74E72A99}" destId="{3EE8909D-89B8-45B9-9404-CA2380868C16}" srcOrd="0" destOrd="0" presId="urn:microsoft.com/office/officeart/2009/3/layout/PlusandMinus"/>
    <dgm:cxn modelId="{5701BCB9-DB67-4189-B753-C74EEB11DF02}" type="presOf" srcId="{2DD1E456-6F2E-4DB3-A2E4-DE038DFF2BFE}" destId="{A84565D3-4DDD-4E54-A1FE-3725E10AB0A8}" srcOrd="0" destOrd="0" presId="urn:microsoft.com/office/officeart/2009/3/layout/PlusandMinus"/>
    <dgm:cxn modelId="{7A880CBF-1D41-4250-B5D0-361220CC7D71}" srcId="{C73CA475-B9D7-471B-821D-6DBD74E72A99}" destId="{DFC52CFB-E047-4C94-9811-E8F655325B66}" srcOrd="2" destOrd="0" parTransId="{855CD27E-B580-4D8C-834C-EF61D14EB3B2}" sibTransId="{7C126CF7-9C63-4AD0-B6C1-7F885E0AB990}"/>
    <dgm:cxn modelId="{D47945B8-1D11-4F20-A2A6-5685581481D4}" srcId="{C73CA475-B9D7-471B-821D-6DBD74E72A99}" destId="{FF0A9006-AFDC-4D90-A269-56CA3EA373D0}" srcOrd="0" destOrd="0" parTransId="{511E03A1-D505-47AA-9375-EEE78D1C2BE6}" sibTransId="{7C330AA4-FBAA-4E19-A8B8-FE23F7BCD9FA}"/>
    <dgm:cxn modelId="{90CEFB5F-9951-4D43-AEAB-B55BF4FABC7A}" type="presParOf" srcId="{3EE8909D-89B8-45B9-9404-CA2380868C16}" destId="{5BEDE16B-8658-457A-A1CB-5AD6056389C6}" srcOrd="0" destOrd="0" presId="urn:microsoft.com/office/officeart/2009/3/layout/PlusandMinus"/>
    <dgm:cxn modelId="{AA537D68-F99B-41E6-8FFF-C6E4FCC52297}" type="presParOf" srcId="{3EE8909D-89B8-45B9-9404-CA2380868C16}" destId="{4D703CDB-2442-4D66-96CF-02384AE8FB86}" srcOrd="1" destOrd="0" presId="urn:microsoft.com/office/officeart/2009/3/layout/PlusandMinus"/>
    <dgm:cxn modelId="{009CC142-7A64-4CAB-890F-C9E70BF17ACB}" type="presParOf" srcId="{3EE8909D-89B8-45B9-9404-CA2380868C16}" destId="{A84565D3-4DDD-4E54-A1FE-3725E10AB0A8}" srcOrd="2" destOrd="0" presId="urn:microsoft.com/office/officeart/2009/3/layout/PlusandMinus"/>
    <dgm:cxn modelId="{A981CACC-40E8-43B0-A809-CAF834C87CAA}" type="presParOf" srcId="{3EE8909D-89B8-45B9-9404-CA2380868C16}" destId="{4A1177B9-8F5A-4B1E-A98A-5AEE279BC6A6}" srcOrd="3" destOrd="0" presId="urn:microsoft.com/office/officeart/2009/3/layout/PlusandMinus"/>
    <dgm:cxn modelId="{11E551DE-401A-4957-992F-9EA481CDBB02}" type="presParOf" srcId="{3EE8909D-89B8-45B9-9404-CA2380868C16}" destId="{EA3B2338-6B14-4D24-8AA3-1B8D3ACACCCC}" srcOrd="4" destOrd="0" presId="urn:microsoft.com/office/officeart/2009/3/layout/PlusandMinus"/>
    <dgm:cxn modelId="{086274B6-1D0B-4B00-96C7-CB714DB31D86}" type="presParOf" srcId="{3EE8909D-89B8-45B9-9404-CA2380868C16}" destId="{64E11081-AECF-4F69-A4BC-CD08B991EF4F}"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en-GB" sz="2400" noProof="0" dirty="0" smtClean="0">
              <a:solidFill>
                <a:schemeClr val="accent1"/>
              </a:solidFill>
              <a:latin typeface="Corbel" panose="020B0503020204020204" pitchFamily="34" charset="0"/>
            </a:rPr>
            <a:t>Goods Suitable for Shipping</a:t>
          </a:r>
          <a:endParaRPr lang="de-DE" sz="2400" dirty="0" smtClean="0">
            <a:solidFill>
              <a:schemeClr val="accent1"/>
            </a:solidFill>
            <a:latin typeface="Corbel" panose="020B0503020204020204" pitchFamily="34" charset="0"/>
          </a:endParaRP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en-GB" sz="2400" noProof="0" dirty="0" smtClean="0">
              <a:solidFill>
                <a:schemeClr val="accent1"/>
              </a:solidFill>
              <a:latin typeface="Corbel" panose="020B0503020204020204" pitchFamily="34" charset="0"/>
            </a:rPr>
            <a:t>Multimodal transports</a:t>
          </a:r>
          <a:endParaRPr lang="de-DE" sz="2400" dirty="0" smtClean="0">
            <a:solidFill>
              <a:schemeClr val="accent1"/>
            </a:solidFill>
            <a:latin typeface="Corbel" panose="020B0503020204020204" pitchFamily="34" charset="0"/>
          </a:endParaRP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en-GB" sz="2400" noProof="0" dirty="0" smtClean="0">
              <a:solidFill>
                <a:schemeClr val="accent1"/>
              </a:solidFill>
              <a:latin typeface="Corbel" panose="020B0503020204020204" pitchFamily="34" charset="0"/>
            </a:rPr>
            <a:t>Price formation and transport options</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3"/>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3"/>
      <dgm:spPr/>
      <dgm:t>
        <a:bodyPr/>
        <a:lstStyle/>
        <a:p>
          <a:endParaRPr lang="de-AT"/>
        </a:p>
      </dgm:t>
    </dgm:pt>
    <dgm:pt modelId="{BF8CDB65-7F63-46ED-AD6F-299BB5E410A3}" type="pres">
      <dgm:prSet presAssocID="{754914D3-2823-4D9D-9B5F-8AAE908A2791}" presName="dstNode" presStyleLbl="node1" presStyleIdx="0" presStyleCnt="3"/>
      <dgm:spPr/>
      <dgm:t>
        <a:bodyPr/>
        <a:lstStyle/>
        <a:p>
          <a:endParaRPr lang="de-AT"/>
        </a:p>
      </dgm:t>
    </dgm:pt>
    <dgm:pt modelId="{AB399548-C0EB-4691-9CE6-7284291054B6}" type="pres">
      <dgm:prSet presAssocID="{F2941672-F5FC-4F5F-8FF3-57791CAF8C56}" presName="text_1" presStyleLbl="node1" presStyleIdx="0" presStyleCnt="3" custScaleY="111176" custLinFactNeighborX="-597" custLinFactNeighborY="-4358">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3"/>
      <dgm:spPr>
        <a:solidFill>
          <a:schemeClr val="accent1">
            <a:lumMod val="40000"/>
            <a:lumOff val="60000"/>
          </a:schemeClr>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3" custScaleY="111176">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3"/>
      <dgm:spPr>
        <a:solidFill>
          <a:schemeClr val="accent1"/>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3" custScaleY="111176" custLinFactNeighborX="-678" custLinFactNeighborY="3497">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3"/>
      <dgm:spPr>
        <a:solidFill>
          <a:schemeClr val="accent1">
            <a:lumMod val="40000"/>
            <a:lumOff val="60000"/>
          </a:schemeClr>
        </a:solidFill>
        <a:ln w="28575">
          <a:solidFill>
            <a:schemeClr val="accent1"/>
          </a:solidFill>
        </a:ln>
      </dgm:spPr>
      <dgm:t>
        <a:bodyPr/>
        <a:lstStyle/>
        <a:p>
          <a:endParaRPr lang="de-AT"/>
        </a:p>
      </dgm:t>
    </dgm:pt>
  </dgm:ptLst>
  <dgm:cxnLst>
    <dgm:cxn modelId="{1E5FD0CC-957F-4292-B6B0-501F03707D5A}" type="presOf" srcId="{F2941672-F5FC-4F5F-8FF3-57791CAF8C56}" destId="{AB399548-C0EB-4691-9CE6-7284291054B6}" srcOrd="0" destOrd="0" presId="urn:microsoft.com/office/officeart/2008/layout/VerticalCurvedList"/>
    <dgm:cxn modelId="{5556E699-0D67-4121-AF98-EFC816667BA0}" type="presOf" srcId="{754914D3-2823-4D9D-9B5F-8AAE908A2791}" destId="{AE6139D5-D84B-4711-8A6A-A5161E022A99}" srcOrd="0" destOrd="0" presId="urn:microsoft.com/office/officeart/2008/layout/VerticalCurvedList"/>
    <dgm:cxn modelId="{F893935F-CABD-4D82-B93B-70657E02FACA}" srcId="{754914D3-2823-4D9D-9B5F-8AAE908A2791}" destId="{173351EC-E710-4201-8F33-1AD5623FE62E}" srcOrd="2" destOrd="0" parTransId="{4F3AEDE9-65F0-4988-8076-2CEA40D71496}" sibTransId="{46AFA8D8-F557-4455-8A38-DF16055635A9}"/>
    <dgm:cxn modelId="{0781121C-2DD2-4939-9728-C6477965DA94}" srcId="{754914D3-2823-4D9D-9B5F-8AAE908A2791}" destId="{F24300EC-4372-4D89-B437-9F81F6228517}" srcOrd="1" destOrd="0" parTransId="{468FF3C9-0BE5-4FF4-BE42-47AA0FABB054}" sibTransId="{BBB9D7DD-2425-4723-8219-8DCB9AF8E441}"/>
    <dgm:cxn modelId="{A1641EA6-1C9D-4D9B-AD3D-9C4C01298D6B}" type="presOf" srcId="{F24300EC-4372-4D89-B437-9F81F6228517}" destId="{77ECFE10-46D2-48B0-947A-2C85B551FC94}" srcOrd="0" destOrd="0" presId="urn:microsoft.com/office/officeart/2008/layout/VerticalCurvedList"/>
    <dgm:cxn modelId="{0CE5018B-93A5-444B-AB3E-47CE17DA6179}" type="presOf" srcId="{173351EC-E710-4201-8F33-1AD5623FE62E}" destId="{6B0ECE05-8828-4C0A-A479-6C928C989F2D}" srcOrd="0" destOrd="0" presId="urn:microsoft.com/office/officeart/2008/layout/VerticalCurvedList"/>
    <dgm:cxn modelId="{108E50BE-3469-439F-8FFF-017FEBDD5C74}" srcId="{754914D3-2823-4D9D-9B5F-8AAE908A2791}" destId="{F2941672-F5FC-4F5F-8FF3-57791CAF8C56}" srcOrd="0" destOrd="0" parTransId="{937F0D99-2D0E-48A6-94B9-C880850880C0}" sibTransId="{624E2F07-CA2B-4ED9-89E9-4ED31FD7F6BD}"/>
    <dgm:cxn modelId="{0B644D51-8554-4A31-AE8E-7F79A8F8A8DF}" type="presOf" srcId="{624E2F07-CA2B-4ED9-89E9-4ED31FD7F6BD}" destId="{93855F07-44CB-45DE-B464-761E63A71CD5}" srcOrd="0" destOrd="0" presId="urn:microsoft.com/office/officeart/2008/layout/VerticalCurvedList"/>
    <dgm:cxn modelId="{C9E1A67E-29CC-482A-B081-6274FB8E639D}" type="presParOf" srcId="{AE6139D5-D84B-4711-8A6A-A5161E022A99}" destId="{00F42187-34FD-4D8B-A449-F316E9EB9AFA}" srcOrd="0" destOrd="0" presId="urn:microsoft.com/office/officeart/2008/layout/VerticalCurvedList"/>
    <dgm:cxn modelId="{65D325A3-AC6F-4A97-9801-BBA6A9C296BE}" type="presParOf" srcId="{00F42187-34FD-4D8B-A449-F316E9EB9AFA}" destId="{C168C53D-163A-4892-8EF0-B5326C3FF8C8}" srcOrd="0" destOrd="0" presId="urn:microsoft.com/office/officeart/2008/layout/VerticalCurvedList"/>
    <dgm:cxn modelId="{8E99EF3F-C89E-4411-B4F8-D1F02B1667DE}" type="presParOf" srcId="{C168C53D-163A-4892-8EF0-B5326C3FF8C8}" destId="{0FAB2C97-DF89-43B9-B7B2-C745E026F562}" srcOrd="0" destOrd="0" presId="urn:microsoft.com/office/officeart/2008/layout/VerticalCurvedList"/>
    <dgm:cxn modelId="{042D920F-6B8D-40D2-B124-28AF1FD6ABDC}" type="presParOf" srcId="{C168C53D-163A-4892-8EF0-B5326C3FF8C8}" destId="{93855F07-44CB-45DE-B464-761E63A71CD5}" srcOrd="1" destOrd="0" presId="urn:microsoft.com/office/officeart/2008/layout/VerticalCurvedList"/>
    <dgm:cxn modelId="{A8698AA9-C7AA-4E6A-B4E6-F521ACA80344}" type="presParOf" srcId="{C168C53D-163A-4892-8EF0-B5326C3FF8C8}" destId="{D258DE45-194F-4470-A0BE-D234AB24927B}" srcOrd="2" destOrd="0" presId="urn:microsoft.com/office/officeart/2008/layout/VerticalCurvedList"/>
    <dgm:cxn modelId="{5DAFA52C-75C8-4BC7-A04A-BB33517CB959}" type="presParOf" srcId="{C168C53D-163A-4892-8EF0-B5326C3FF8C8}" destId="{BF8CDB65-7F63-46ED-AD6F-299BB5E410A3}" srcOrd="3" destOrd="0" presId="urn:microsoft.com/office/officeart/2008/layout/VerticalCurvedList"/>
    <dgm:cxn modelId="{024E5D55-CCCC-48FE-97DD-93C3263F9A5F}" type="presParOf" srcId="{00F42187-34FD-4D8B-A449-F316E9EB9AFA}" destId="{AB399548-C0EB-4691-9CE6-7284291054B6}" srcOrd="1" destOrd="0" presId="urn:microsoft.com/office/officeart/2008/layout/VerticalCurvedList"/>
    <dgm:cxn modelId="{AA715BC3-6DC5-4EDA-8D57-E93482197519}" type="presParOf" srcId="{00F42187-34FD-4D8B-A449-F316E9EB9AFA}" destId="{0B7AF41F-095F-4954-9948-F3B9C7302B4D}" srcOrd="2" destOrd="0" presId="urn:microsoft.com/office/officeart/2008/layout/VerticalCurvedList"/>
    <dgm:cxn modelId="{5AF18CE0-69EB-42C5-9FA7-853A73D3583C}" type="presParOf" srcId="{0B7AF41F-095F-4954-9948-F3B9C7302B4D}" destId="{9AF5ED78-341F-403E-97B4-875F8057A202}" srcOrd="0" destOrd="0" presId="urn:microsoft.com/office/officeart/2008/layout/VerticalCurvedList"/>
    <dgm:cxn modelId="{678F5623-C817-450C-842F-9653CFA21DA0}" type="presParOf" srcId="{00F42187-34FD-4D8B-A449-F316E9EB9AFA}" destId="{77ECFE10-46D2-48B0-947A-2C85B551FC94}" srcOrd="3" destOrd="0" presId="urn:microsoft.com/office/officeart/2008/layout/VerticalCurvedList"/>
    <dgm:cxn modelId="{0A10673C-8837-49D4-AA12-436EDE868DD7}" type="presParOf" srcId="{00F42187-34FD-4D8B-A449-F316E9EB9AFA}" destId="{FEECF01B-4C91-4B01-BFA5-F1DFA7020B0A}" srcOrd="4" destOrd="0" presId="urn:microsoft.com/office/officeart/2008/layout/VerticalCurvedList"/>
    <dgm:cxn modelId="{6DB1C447-1185-4971-A2DE-4031102E4773}" type="presParOf" srcId="{FEECF01B-4C91-4B01-BFA5-F1DFA7020B0A}" destId="{EF12B5F5-AB8A-4523-B395-C351AAF3CDFA}" srcOrd="0" destOrd="0" presId="urn:microsoft.com/office/officeart/2008/layout/VerticalCurvedList"/>
    <dgm:cxn modelId="{9CF42921-16B6-4DDA-863E-65B9DC68B42C}" type="presParOf" srcId="{00F42187-34FD-4D8B-A449-F316E9EB9AFA}" destId="{6B0ECE05-8828-4C0A-A479-6C928C989F2D}" srcOrd="5" destOrd="0" presId="urn:microsoft.com/office/officeart/2008/layout/VerticalCurvedList"/>
    <dgm:cxn modelId="{11DA61F7-ECFA-4B98-93F5-E65F65EC1920}" type="presParOf" srcId="{00F42187-34FD-4D8B-A449-F316E9EB9AFA}" destId="{1A41940D-DA6D-4168-B61B-2046AB904AF1}" srcOrd="6" destOrd="0" presId="urn:microsoft.com/office/officeart/2008/layout/VerticalCurvedList"/>
    <dgm:cxn modelId="{D9FABA4D-DEE9-4CDF-98CC-2955543A203A}" type="presParOf" srcId="{1A41940D-DA6D-4168-B61B-2046AB904AF1}"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698FAC-EB3D-4A39-B33B-7E82611C7131}" type="doc">
      <dgm:prSet loTypeId="urn:microsoft.com/office/officeart/2005/8/layout/cycle6" loCatId="relationship" qsTypeId="urn:microsoft.com/office/officeart/2005/8/quickstyle/simple1" qsCatId="simple" csTypeId="urn:microsoft.com/office/officeart/2005/8/colors/accent2_3" csCatId="accent2" phldr="1"/>
      <dgm:spPr/>
      <dgm:t>
        <a:bodyPr/>
        <a:lstStyle/>
        <a:p>
          <a:endParaRPr lang="de-DE"/>
        </a:p>
      </dgm:t>
    </dgm:pt>
    <dgm:pt modelId="{A91C9AB4-D985-4CCD-BB38-F4F308312D98}">
      <dgm:prSet phldrT="[Text]"/>
      <dgm:spPr>
        <a:solidFill>
          <a:schemeClr val="accent1">
            <a:lumMod val="60000"/>
            <a:lumOff val="40000"/>
          </a:schemeClr>
        </a:solidFill>
      </dgm:spPr>
      <dgm:t>
        <a:bodyPr/>
        <a:lstStyle/>
        <a:p>
          <a:r>
            <a:rPr lang="en-GB" dirty="0" smtClean="0">
              <a:latin typeface="Corbel" panose="020B0503020204020204" pitchFamily="34" charset="0"/>
            </a:rPr>
            <a:t>size, capacity, draught and possible draught loaded</a:t>
          </a:r>
          <a:endParaRPr lang="de-DE" dirty="0"/>
        </a:p>
      </dgm:t>
    </dgm:pt>
    <dgm:pt modelId="{B14730CC-A052-4E6D-9808-6E0639342E9F}" type="parTrans" cxnId="{5A9A8F75-A648-4E0F-804E-3A4E479DCF74}">
      <dgm:prSet/>
      <dgm:spPr/>
      <dgm:t>
        <a:bodyPr/>
        <a:lstStyle/>
        <a:p>
          <a:endParaRPr lang="de-DE">
            <a:solidFill>
              <a:schemeClr val="bg1">
                <a:lumMod val="85000"/>
              </a:schemeClr>
            </a:solidFill>
          </a:endParaRPr>
        </a:p>
      </dgm:t>
    </dgm:pt>
    <dgm:pt modelId="{1611210F-9E67-4D8B-908C-197427D34BDD}" type="sibTrans" cxnId="{5A9A8F75-A648-4E0F-804E-3A4E479DCF74}">
      <dgm:prSet/>
      <dgm:spPr/>
      <dgm:t>
        <a:bodyPr/>
        <a:lstStyle/>
        <a:p>
          <a:endParaRPr lang="de-DE">
            <a:solidFill>
              <a:schemeClr val="bg1">
                <a:lumMod val="85000"/>
              </a:schemeClr>
            </a:solidFill>
          </a:endParaRPr>
        </a:p>
      </dgm:t>
    </dgm:pt>
    <dgm:pt modelId="{D66D5FA7-4B37-4CD0-BF6D-7E75D3DFFCA3}">
      <dgm:prSet/>
      <dgm:spPr>
        <a:solidFill>
          <a:srgbClr val="0070C0"/>
        </a:solidFill>
      </dgm:spPr>
      <dgm:t>
        <a:bodyPr/>
        <a:lstStyle/>
        <a:p>
          <a:r>
            <a:rPr lang="en-GB" smtClean="0">
              <a:latin typeface="Corbel" panose="020B0503020204020204" pitchFamily="34" charset="0"/>
            </a:rPr>
            <a:t>age and condition of a ship</a:t>
          </a:r>
          <a:endParaRPr lang="en-GB" dirty="0" smtClean="0">
            <a:latin typeface="Corbel" panose="020B0503020204020204" pitchFamily="34" charset="0"/>
          </a:endParaRPr>
        </a:p>
      </dgm:t>
    </dgm:pt>
    <dgm:pt modelId="{EF85AE32-DD64-4790-8344-768A8DD11939}" type="parTrans" cxnId="{2B5DFA7B-A75F-4F91-BA61-E7B497E35771}">
      <dgm:prSet/>
      <dgm:spPr/>
      <dgm:t>
        <a:bodyPr/>
        <a:lstStyle/>
        <a:p>
          <a:endParaRPr lang="de-DE">
            <a:solidFill>
              <a:schemeClr val="bg1">
                <a:lumMod val="85000"/>
              </a:schemeClr>
            </a:solidFill>
          </a:endParaRPr>
        </a:p>
      </dgm:t>
    </dgm:pt>
    <dgm:pt modelId="{90677B0F-BA2D-4656-BB31-75BADE3A541C}" type="sibTrans" cxnId="{2B5DFA7B-A75F-4F91-BA61-E7B497E35771}">
      <dgm:prSet/>
      <dgm:spPr/>
      <dgm:t>
        <a:bodyPr/>
        <a:lstStyle/>
        <a:p>
          <a:endParaRPr lang="de-DE">
            <a:solidFill>
              <a:schemeClr val="bg1">
                <a:lumMod val="85000"/>
              </a:schemeClr>
            </a:solidFill>
          </a:endParaRPr>
        </a:p>
      </dgm:t>
    </dgm:pt>
    <dgm:pt modelId="{F748919B-2644-4107-A11E-C3F2A0212669}">
      <dgm:prSet/>
      <dgm:spPr>
        <a:solidFill>
          <a:schemeClr val="accent5">
            <a:lumMod val="75000"/>
          </a:schemeClr>
        </a:solidFill>
      </dgm:spPr>
      <dgm:t>
        <a:bodyPr/>
        <a:lstStyle/>
        <a:p>
          <a:r>
            <a:rPr lang="en-GB" dirty="0" smtClean="0">
              <a:latin typeface="Corbel" panose="020B0503020204020204" pitchFamily="34" charset="0"/>
            </a:rPr>
            <a:t>operator structure</a:t>
          </a:r>
        </a:p>
      </dgm:t>
    </dgm:pt>
    <dgm:pt modelId="{72E8CB46-5D70-4B5D-82EF-501B9544E4CA}" type="parTrans" cxnId="{C620A14C-D76E-41FA-A254-89BCBD6CC582}">
      <dgm:prSet/>
      <dgm:spPr/>
      <dgm:t>
        <a:bodyPr/>
        <a:lstStyle/>
        <a:p>
          <a:endParaRPr lang="de-DE">
            <a:solidFill>
              <a:schemeClr val="bg1">
                <a:lumMod val="85000"/>
              </a:schemeClr>
            </a:solidFill>
          </a:endParaRPr>
        </a:p>
      </dgm:t>
    </dgm:pt>
    <dgm:pt modelId="{131776DC-D219-430D-BA2F-5EC53E96288B}" type="sibTrans" cxnId="{C620A14C-D76E-41FA-A254-89BCBD6CC582}">
      <dgm:prSet/>
      <dgm:spPr/>
      <dgm:t>
        <a:bodyPr/>
        <a:lstStyle/>
        <a:p>
          <a:endParaRPr lang="de-DE">
            <a:solidFill>
              <a:schemeClr val="bg1">
                <a:lumMod val="85000"/>
              </a:schemeClr>
            </a:solidFill>
          </a:endParaRPr>
        </a:p>
      </dgm:t>
    </dgm:pt>
    <dgm:pt modelId="{11C9CA04-1669-464C-9B7E-02CE1A245069}">
      <dgm:prSet/>
      <dgm:spPr>
        <a:solidFill>
          <a:schemeClr val="accent5"/>
        </a:solidFill>
      </dgm:spPr>
      <dgm:t>
        <a:bodyPr/>
        <a:lstStyle/>
        <a:p>
          <a:r>
            <a:rPr lang="en-GB" smtClean="0">
              <a:latin typeface="Corbel" panose="020B0503020204020204" pitchFamily="34" charset="0"/>
            </a:rPr>
            <a:t>parity of traffic</a:t>
          </a:r>
          <a:endParaRPr lang="en-GB" dirty="0" smtClean="0">
            <a:latin typeface="Corbel" panose="020B0503020204020204" pitchFamily="34" charset="0"/>
          </a:endParaRPr>
        </a:p>
      </dgm:t>
    </dgm:pt>
    <dgm:pt modelId="{BB2AE28E-E2EE-4865-8792-5FDDAB21C3CE}" type="parTrans" cxnId="{2ED896E8-6091-4767-93B0-B440B2593A0B}">
      <dgm:prSet/>
      <dgm:spPr/>
      <dgm:t>
        <a:bodyPr/>
        <a:lstStyle/>
        <a:p>
          <a:endParaRPr lang="de-DE">
            <a:solidFill>
              <a:schemeClr val="bg1">
                <a:lumMod val="85000"/>
              </a:schemeClr>
            </a:solidFill>
          </a:endParaRPr>
        </a:p>
      </dgm:t>
    </dgm:pt>
    <dgm:pt modelId="{B81D2B71-3B68-44F6-8FCB-E69D9B4C14DB}" type="sibTrans" cxnId="{2ED896E8-6091-4767-93B0-B440B2593A0B}">
      <dgm:prSet/>
      <dgm:spPr/>
      <dgm:t>
        <a:bodyPr/>
        <a:lstStyle/>
        <a:p>
          <a:endParaRPr lang="de-DE">
            <a:solidFill>
              <a:schemeClr val="bg1">
                <a:lumMod val="85000"/>
              </a:schemeClr>
            </a:solidFill>
          </a:endParaRPr>
        </a:p>
      </dgm:t>
    </dgm:pt>
    <dgm:pt modelId="{5EB9C76D-79A1-4278-A1ED-217B77326499}">
      <dgm:prSet/>
      <dgm:spPr>
        <a:solidFill>
          <a:schemeClr val="accent5">
            <a:lumMod val="60000"/>
            <a:lumOff val="40000"/>
          </a:schemeClr>
        </a:solidFill>
      </dgm:spPr>
      <dgm:t>
        <a:bodyPr/>
        <a:lstStyle/>
        <a:p>
          <a:r>
            <a:rPr lang="en-GB" smtClean="0">
              <a:latin typeface="Corbel" panose="020B0503020204020204" pitchFamily="34" charset="0"/>
            </a:rPr>
            <a:t>operation mode (operation duration of 14, 18 or 24 hours/day)</a:t>
          </a:r>
          <a:endParaRPr lang="en-GB" dirty="0" smtClean="0">
            <a:latin typeface="Corbel" panose="020B0503020204020204" pitchFamily="34" charset="0"/>
          </a:endParaRPr>
        </a:p>
      </dgm:t>
    </dgm:pt>
    <dgm:pt modelId="{BABF13BC-F914-4F76-8003-93E1E907A851}" type="parTrans" cxnId="{B08FC7FD-3059-4120-8B69-D466D5BDA090}">
      <dgm:prSet/>
      <dgm:spPr/>
      <dgm:t>
        <a:bodyPr/>
        <a:lstStyle/>
        <a:p>
          <a:endParaRPr lang="de-DE">
            <a:solidFill>
              <a:schemeClr val="bg1">
                <a:lumMod val="85000"/>
              </a:schemeClr>
            </a:solidFill>
          </a:endParaRPr>
        </a:p>
      </dgm:t>
    </dgm:pt>
    <dgm:pt modelId="{E59F2A64-36C8-4E6A-9C17-AF8C22C9127A}" type="sibTrans" cxnId="{B08FC7FD-3059-4120-8B69-D466D5BDA090}">
      <dgm:prSet/>
      <dgm:spPr/>
      <dgm:t>
        <a:bodyPr/>
        <a:lstStyle/>
        <a:p>
          <a:endParaRPr lang="de-DE">
            <a:solidFill>
              <a:schemeClr val="bg1">
                <a:lumMod val="85000"/>
              </a:schemeClr>
            </a:solidFill>
          </a:endParaRPr>
        </a:p>
      </dgm:t>
    </dgm:pt>
    <dgm:pt modelId="{F5D120EE-1BF0-4C9B-8743-88D77F77D869}">
      <dgm:prSet/>
      <dgm:spPr>
        <a:solidFill>
          <a:schemeClr val="accent5">
            <a:lumMod val="40000"/>
            <a:lumOff val="60000"/>
          </a:schemeClr>
        </a:solidFill>
      </dgm:spPr>
      <dgm:t>
        <a:bodyPr/>
        <a:lstStyle/>
        <a:p>
          <a:r>
            <a:rPr lang="en-GB" dirty="0" smtClean="0">
              <a:latin typeface="Corbel" panose="020B0503020204020204" pitchFamily="34" charset="0"/>
            </a:rPr>
            <a:t>crew (quantity, qualification, type of contract) </a:t>
          </a:r>
        </a:p>
      </dgm:t>
    </dgm:pt>
    <dgm:pt modelId="{32249455-FC69-4C75-811A-07EBAF035DBC}" type="parTrans" cxnId="{E697AE67-2E9F-4682-AFD8-42735793AAC9}">
      <dgm:prSet/>
      <dgm:spPr/>
      <dgm:t>
        <a:bodyPr/>
        <a:lstStyle/>
        <a:p>
          <a:endParaRPr lang="de-DE">
            <a:solidFill>
              <a:schemeClr val="bg1">
                <a:lumMod val="85000"/>
              </a:schemeClr>
            </a:solidFill>
          </a:endParaRPr>
        </a:p>
      </dgm:t>
    </dgm:pt>
    <dgm:pt modelId="{B4AADCB2-E8A4-4AB8-9013-9BF310BBF1B4}" type="sibTrans" cxnId="{E697AE67-2E9F-4682-AFD8-42735793AAC9}">
      <dgm:prSet/>
      <dgm:spPr/>
      <dgm:t>
        <a:bodyPr/>
        <a:lstStyle/>
        <a:p>
          <a:endParaRPr lang="de-DE">
            <a:solidFill>
              <a:schemeClr val="bg1">
                <a:lumMod val="85000"/>
              </a:schemeClr>
            </a:solidFill>
          </a:endParaRPr>
        </a:p>
      </dgm:t>
    </dgm:pt>
    <dgm:pt modelId="{53FDF94F-0EB8-4F76-B50F-59CA7D4F6CC8}" type="pres">
      <dgm:prSet presAssocID="{0A698FAC-EB3D-4A39-B33B-7E82611C7131}" presName="cycle" presStyleCnt="0">
        <dgm:presLayoutVars>
          <dgm:dir/>
          <dgm:resizeHandles val="exact"/>
        </dgm:presLayoutVars>
      </dgm:prSet>
      <dgm:spPr/>
      <dgm:t>
        <a:bodyPr/>
        <a:lstStyle/>
        <a:p>
          <a:endParaRPr lang="de-DE"/>
        </a:p>
      </dgm:t>
    </dgm:pt>
    <dgm:pt modelId="{CBA66243-8FC6-498E-BAE2-8294E5837302}" type="pres">
      <dgm:prSet presAssocID="{A91C9AB4-D985-4CCD-BB38-F4F308312D98}" presName="node" presStyleLbl="node1" presStyleIdx="0" presStyleCnt="6">
        <dgm:presLayoutVars>
          <dgm:bulletEnabled val="1"/>
        </dgm:presLayoutVars>
      </dgm:prSet>
      <dgm:spPr/>
      <dgm:t>
        <a:bodyPr/>
        <a:lstStyle/>
        <a:p>
          <a:endParaRPr lang="de-DE"/>
        </a:p>
      </dgm:t>
    </dgm:pt>
    <dgm:pt modelId="{0AC01EEF-7002-4197-9B90-D716138C8452}" type="pres">
      <dgm:prSet presAssocID="{A91C9AB4-D985-4CCD-BB38-F4F308312D98}" presName="spNode" presStyleCnt="0"/>
      <dgm:spPr/>
    </dgm:pt>
    <dgm:pt modelId="{93433855-078F-4BEE-8B56-F4C422B86488}" type="pres">
      <dgm:prSet presAssocID="{1611210F-9E67-4D8B-908C-197427D34BDD}" presName="sibTrans" presStyleLbl="sibTrans1D1" presStyleIdx="0" presStyleCnt="6"/>
      <dgm:spPr/>
      <dgm:t>
        <a:bodyPr/>
        <a:lstStyle/>
        <a:p>
          <a:endParaRPr lang="de-DE"/>
        </a:p>
      </dgm:t>
    </dgm:pt>
    <dgm:pt modelId="{23D88C24-3172-4BB2-9CAD-8A5806D246D8}" type="pres">
      <dgm:prSet presAssocID="{D66D5FA7-4B37-4CD0-BF6D-7E75D3DFFCA3}" presName="node" presStyleLbl="node1" presStyleIdx="1" presStyleCnt="6">
        <dgm:presLayoutVars>
          <dgm:bulletEnabled val="1"/>
        </dgm:presLayoutVars>
      </dgm:prSet>
      <dgm:spPr/>
      <dgm:t>
        <a:bodyPr/>
        <a:lstStyle/>
        <a:p>
          <a:endParaRPr lang="de-DE"/>
        </a:p>
      </dgm:t>
    </dgm:pt>
    <dgm:pt modelId="{0F274A52-CDC3-4A83-9000-7E7071F4AA32}" type="pres">
      <dgm:prSet presAssocID="{D66D5FA7-4B37-4CD0-BF6D-7E75D3DFFCA3}" presName="spNode" presStyleCnt="0"/>
      <dgm:spPr/>
    </dgm:pt>
    <dgm:pt modelId="{26F5228E-AA54-423F-8858-AB052C19AAEA}" type="pres">
      <dgm:prSet presAssocID="{90677B0F-BA2D-4656-BB31-75BADE3A541C}" presName="sibTrans" presStyleLbl="sibTrans1D1" presStyleIdx="1" presStyleCnt="6"/>
      <dgm:spPr/>
      <dgm:t>
        <a:bodyPr/>
        <a:lstStyle/>
        <a:p>
          <a:endParaRPr lang="de-DE"/>
        </a:p>
      </dgm:t>
    </dgm:pt>
    <dgm:pt modelId="{632BFF04-B62B-4DFD-9DC2-6823E915D8C4}" type="pres">
      <dgm:prSet presAssocID="{F748919B-2644-4107-A11E-C3F2A0212669}" presName="node" presStyleLbl="node1" presStyleIdx="2" presStyleCnt="6">
        <dgm:presLayoutVars>
          <dgm:bulletEnabled val="1"/>
        </dgm:presLayoutVars>
      </dgm:prSet>
      <dgm:spPr/>
      <dgm:t>
        <a:bodyPr/>
        <a:lstStyle/>
        <a:p>
          <a:endParaRPr lang="de-DE"/>
        </a:p>
      </dgm:t>
    </dgm:pt>
    <dgm:pt modelId="{A5856E3D-FD6D-46CB-ABCC-BA9E053DAFC5}" type="pres">
      <dgm:prSet presAssocID="{F748919B-2644-4107-A11E-C3F2A0212669}" presName="spNode" presStyleCnt="0"/>
      <dgm:spPr/>
    </dgm:pt>
    <dgm:pt modelId="{4311293F-9C1C-401C-A45C-F8AD45C93405}" type="pres">
      <dgm:prSet presAssocID="{131776DC-D219-430D-BA2F-5EC53E96288B}" presName="sibTrans" presStyleLbl="sibTrans1D1" presStyleIdx="2" presStyleCnt="6"/>
      <dgm:spPr/>
      <dgm:t>
        <a:bodyPr/>
        <a:lstStyle/>
        <a:p>
          <a:endParaRPr lang="de-DE"/>
        </a:p>
      </dgm:t>
    </dgm:pt>
    <dgm:pt modelId="{B8B7F04B-398B-4EAC-94B8-4408854BF2A6}" type="pres">
      <dgm:prSet presAssocID="{11C9CA04-1669-464C-9B7E-02CE1A245069}" presName="node" presStyleLbl="node1" presStyleIdx="3" presStyleCnt="6">
        <dgm:presLayoutVars>
          <dgm:bulletEnabled val="1"/>
        </dgm:presLayoutVars>
      </dgm:prSet>
      <dgm:spPr/>
      <dgm:t>
        <a:bodyPr/>
        <a:lstStyle/>
        <a:p>
          <a:endParaRPr lang="de-DE"/>
        </a:p>
      </dgm:t>
    </dgm:pt>
    <dgm:pt modelId="{D1FC11D8-BDD3-41D1-ABD0-7EEA68ECA9A5}" type="pres">
      <dgm:prSet presAssocID="{11C9CA04-1669-464C-9B7E-02CE1A245069}" presName="spNode" presStyleCnt="0"/>
      <dgm:spPr/>
    </dgm:pt>
    <dgm:pt modelId="{2F69B1C5-6592-4C8F-A782-AA53C9C5A4CD}" type="pres">
      <dgm:prSet presAssocID="{B81D2B71-3B68-44F6-8FCB-E69D9B4C14DB}" presName="sibTrans" presStyleLbl="sibTrans1D1" presStyleIdx="3" presStyleCnt="6"/>
      <dgm:spPr/>
      <dgm:t>
        <a:bodyPr/>
        <a:lstStyle/>
        <a:p>
          <a:endParaRPr lang="de-DE"/>
        </a:p>
      </dgm:t>
    </dgm:pt>
    <dgm:pt modelId="{9BEC0065-DE80-477F-A2D4-2FB342EB8B4B}" type="pres">
      <dgm:prSet presAssocID="{5EB9C76D-79A1-4278-A1ED-217B77326499}" presName="node" presStyleLbl="node1" presStyleIdx="4" presStyleCnt="6">
        <dgm:presLayoutVars>
          <dgm:bulletEnabled val="1"/>
        </dgm:presLayoutVars>
      </dgm:prSet>
      <dgm:spPr/>
      <dgm:t>
        <a:bodyPr/>
        <a:lstStyle/>
        <a:p>
          <a:endParaRPr lang="de-DE"/>
        </a:p>
      </dgm:t>
    </dgm:pt>
    <dgm:pt modelId="{614B9DE1-FE87-46D2-A499-2684F3A94C8F}" type="pres">
      <dgm:prSet presAssocID="{5EB9C76D-79A1-4278-A1ED-217B77326499}" presName="spNode" presStyleCnt="0"/>
      <dgm:spPr/>
    </dgm:pt>
    <dgm:pt modelId="{619DDEE8-E1B9-4606-9EF8-123855BDC0D6}" type="pres">
      <dgm:prSet presAssocID="{E59F2A64-36C8-4E6A-9C17-AF8C22C9127A}" presName="sibTrans" presStyleLbl="sibTrans1D1" presStyleIdx="4" presStyleCnt="6"/>
      <dgm:spPr/>
      <dgm:t>
        <a:bodyPr/>
        <a:lstStyle/>
        <a:p>
          <a:endParaRPr lang="de-DE"/>
        </a:p>
      </dgm:t>
    </dgm:pt>
    <dgm:pt modelId="{5D046A63-A5F1-48DE-A6F0-8544C76E10C5}" type="pres">
      <dgm:prSet presAssocID="{F5D120EE-1BF0-4C9B-8743-88D77F77D869}" presName="node" presStyleLbl="node1" presStyleIdx="5" presStyleCnt="6">
        <dgm:presLayoutVars>
          <dgm:bulletEnabled val="1"/>
        </dgm:presLayoutVars>
      </dgm:prSet>
      <dgm:spPr/>
      <dgm:t>
        <a:bodyPr/>
        <a:lstStyle/>
        <a:p>
          <a:endParaRPr lang="de-DE"/>
        </a:p>
      </dgm:t>
    </dgm:pt>
    <dgm:pt modelId="{6E0EE970-F8EA-4161-9730-C51FD0A59FC2}" type="pres">
      <dgm:prSet presAssocID="{F5D120EE-1BF0-4C9B-8743-88D77F77D869}" presName="spNode" presStyleCnt="0"/>
      <dgm:spPr/>
    </dgm:pt>
    <dgm:pt modelId="{4D153086-B0D7-41C7-B035-5C4239629DF8}" type="pres">
      <dgm:prSet presAssocID="{B4AADCB2-E8A4-4AB8-9013-9BF310BBF1B4}" presName="sibTrans" presStyleLbl="sibTrans1D1" presStyleIdx="5" presStyleCnt="6"/>
      <dgm:spPr/>
      <dgm:t>
        <a:bodyPr/>
        <a:lstStyle/>
        <a:p>
          <a:endParaRPr lang="de-DE"/>
        </a:p>
      </dgm:t>
    </dgm:pt>
  </dgm:ptLst>
  <dgm:cxnLst>
    <dgm:cxn modelId="{55C6C314-0FFF-4311-916C-950BB7F71D4C}" type="presOf" srcId="{D66D5FA7-4B37-4CD0-BF6D-7E75D3DFFCA3}" destId="{23D88C24-3172-4BB2-9CAD-8A5806D246D8}" srcOrd="0" destOrd="0" presId="urn:microsoft.com/office/officeart/2005/8/layout/cycle6"/>
    <dgm:cxn modelId="{0A88443D-A037-4ECE-B102-C4A7298762CF}" type="presOf" srcId="{A91C9AB4-D985-4CCD-BB38-F4F308312D98}" destId="{CBA66243-8FC6-498E-BAE2-8294E5837302}" srcOrd="0" destOrd="0" presId="urn:microsoft.com/office/officeart/2005/8/layout/cycle6"/>
    <dgm:cxn modelId="{B08FC7FD-3059-4120-8B69-D466D5BDA090}" srcId="{0A698FAC-EB3D-4A39-B33B-7E82611C7131}" destId="{5EB9C76D-79A1-4278-A1ED-217B77326499}" srcOrd="4" destOrd="0" parTransId="{BABF13BC-F914-4F76-8003-93E1E907A851}" sibTransId="{E59F2A64-36C8-4E6A-9C17-AF8C22C9127A}"/>
    <dgm:cxn modelId="{60E155B2-0477-4196-9E07-16DEA3BE595F}" type="presOf" srcId="{0A698FAC-EB3D-4A39-B33B-7E82611C7131}" destId="{53FDF94F-0EB8-4F76-B50F-59CA7D4F6CC8}" srcOrd="0" destOrd="0" presId="urn:microsoft.com/office/officeart/2005/8/layout/cycle6"/>
    <dgm:cxn modelId="{062D0A22-540E-412B-B65C-481ADEAAF721}" type="presOf" srcId="{1611210F-9E67-4D8B-908C-197427D34BDD}" destId="{93433855-078F-4BEE-8B56-F4C422B86488}" srcOrd="0" destOrd="0" presId="urn:microsoft.com/office/officeart/2005/8/layout/cycle6"/>
    <dgm:cxn modelId="{C620A14C-D76E-41FA-A254-89BCBD6CC582}" srcId="{0A698FAC-EB3D-4A39-B33B-7E82611C7131}" destId="{F748919B-2644-4107-A11E-C3F2A0212669}" srcOrd="2" destOrd="0" parTransId="{72E8CB46-5D70-4B5D-82EF-501B9544E4CA}" sibTransId="{131776DC-D219-430D-BA2F-5EC53E96288B}"/>
    <dgm:cxn modelId="{56769C22-DFF8-4366-B1FE-DE774D306696}" type="presOf" srcId="{5EB9C76D-79A1-4278-A1ED-217B77326499}" destId="{9BEC0065-DE80-477F-A2D4-2FB342EB8B4B}" srcOrd="0" destOrd="0" presId="urn:microsoft.com/office/officeart/2005/8/layout/cycle6"/>
    <dgm:cxn modelId="{3607FF78-2D89-4D0B-97E8-A6E305817577}" type="presOf" srcId="{B81D2B71-3B68-44F6-8FCB-E69D9B4C14DB}" destId="{2F69B1C5-6592-4C8F-A782-AA53C9C5A4CD}" srcOrd="0" destOrd="0" presId="urn:microsoft.com/office/officeart/2005/8/layout/cycle6"/>
    <dgm:cxn modelId="{4173422C-D082-423A-8A41-A45F646FE426}" type="presOf" srcId="{B4AADCB2-E8A4-4AB8-9013-9BF310BBF1B4}" destId="{4D153086-B0D7-41C7-B035-5C4239629DF8}" srcOrd="0" destOrd="0" presId="urn:microsoft.com/office/officeart/2005/8/layout/cycle6"/>
    <dgm:cxn modelId="{E697AE67-2E9F-4682-AFD8-42735793AAC9}" srcId="{0A698FAC-EB3D-4A39-B33B-7E82611C7131}" destId="{F5D120EE-1BF0-4C9B-8743-88D77F77D869}" srcOrd="5" destOrd="0" parTransId="{32249455-FC69-4C75-811A-07EBAF035DBC}" sibTransId="{B4AADCB2-E8A4-4AB8-9013-9BF310BBF1B4}"/>
    <dgm:cxn modelId="{5A9A8F75-A648-4E0F-804E-3A4E479DCF74}" srcId="{0A698FAC-EB3D-4A39-B33B-7E82611C7131}" destId="{A91C9AB4-D985-4CCD-BB38-F4F308312D98}" srcOrd="0" destOrd="0" parTransId="{B14730CC-A052-4E6D-9808-6E0639342E9F}" sibTransId="{1611210F-9E67-4D8B-908C-197427D34BDD}"/>
    <dgm:cxn modelId="{EA3EC8F6-1F96-4BE9-A117-8F4D40AC9CAA}" type="presOf" srcId="{F5D120EE-1BF0-4C9B-8743-88D77F77D869}" destId="{5D046A63-A5F1-48DE-A6F0-8544C76E10C5}" srcOrd="0" destOrd="0" presId="urn:microsoft.com/office/officeart/2005/8/layout/cycle6"/>
    <dgm:cxn modelId="{E63CC32C-C9F0-47AB-9A53-41D1A96DDE39}" type="presOf" srcId="{90677B0F-BA2D-4656-BB31-75BADE3A541C}" destId="{26F5228E-AA54-423F-8858-AB052C19AAEA}" srcOrd="0" destOrd="0" presId="urn:microsoft.com/office/officeart/2005/8/layout/cycle6"/>
    <dgm:cxn modelId="{0AB97CB4-0AA6-40E8-B794-F96712C0C11A}" type="presOf" srcId="{11C9CA04-1669-464C-9B7E-02CE1A245069}" destId="{B8B7F04B-398B-4EAC-94B8-4408854BF2A6}" srcOrd="0" destOrd="0" presId="urn:microsoft.com/office/officeart/2005/8/layout/cycle6"/>
    <dgm:cxn modelId="{07ADE8A5-A61C-43BB-9C41-8BFC8236DEE5}" type="presOf" srcId="{F748919B-2644-4107-A11E-C3F2A0212669}" destId="{632BFF04-B62B-4DFD-9DC2-6823E915D8C4}" srcOrd="0" destOrd="0" presId="urn:microsoft.com/office/officeart/2005/8/layout/cycle6"/>
    <dgm:cxn modelId="{19F8DE4C-09D3-43C8-A6E4-4C416D9CDED4}" type="presOf" srcId="{131776DC-D219-430D-BA2F-5EC53E96288B}" destId="{4311293F-9C1C-401C-A45C-F8AD45C93405}" srcOrd="0" destOrd="0" presId="urn:microsoft.com/office/officeart/2005/8/layout/cycle6"/>
    <dgm:cxn modelId="{2B5DFA7B-A75F-4F91-BA61-E7B497E35771}" srcId="{0A698FAC-EB3D-4A39-B33B-7E82611C7131}" destId="{D66D5FA7-4B37-4CD0-BF6D-7E75D3DFFCA3}" srcOrd="1" destOrd="0" parTransId="{EF85AE32-DD64-4790-8344-768A8DD11939}" sibTransId="{90677B0F-BA2D-4656-BB31-75BADE3A541C}"/>
    <dgm:cxn modelId="{65DE8638-1306-4ECB-AF2C-B26794069EB3}" type="presOf" srcId="{E59F2A64-36C8-4E6A-9C17-AF8C22C9127A}" destId="{619DDEE8-E1B9-4606-9EF8-123855BDC0D6}" srcOrd="0" destOrd="0" presId="urn:microsoft.com/office/officeart/2005/8/layout/cycle6"/>
    <dgm:cxn modelId="{2ED896E8-6091-4767-93B0-B440B2593A0B}" srcId="{0A698FAC-EB3D-4A39-B33B-7E82611C7131}" destId="{11C9CA04-1669-464C-9B7E-02CE1A245069}" srcOrd="3" destOrd="0" parTransId="{BB2AE28E-E2EE-4865-8792-5FDDAB21C3CE}" sibTransId="{B81D2B71-3B68-44F6-8FCB-E69D9B4C14DB}"/>
    <dgm:cxn modelId="{456F36BE-5544-4993-89FF-E6A86C600A41}" type="presParOf" srcId="{53FDF94F-0EB8-4F76-B50F-59CA7D4F6CC8}" destId="{CBA66243-8FC6-498E-BAE2-8294E5837302}" srcOrd="0" destOrd="0" presId="urn:microsoft.com/office/officeart/2005/8/layout/cycle6"/>
    <dgm:cxn modelId="{B063C09A-0E53-4554-AD43-EAD8CBEE6714}" type="presParOf" srcId="{53FDF94F-0EB8-4F76-B50F-59CA7D4F6CC8}" destId="{0AC01EEF-7002-4197-9B90-D716138C8452}" srcOrd="1" destOrd="0" presId="urn:microsoft.com/office/officeart/2005/8/layout/cycle6"/>
    <dgm:cxn modelId="{A8C72E2E-FC61-40BE-8E93-1B5BCD35A950}" type="presParOf" srcId="{53FDF94F-0EB8-4F76-B50F-59CA7D4F6CC8}" destId="{93433855-078F-4BEE-8B56-F4C422B86488}" srcOrd="2" destOrd="0" presId="urn:microsoft.com/office/officeart/2005/8/layout/cycle6"/>
    <dgm:cxn modelId="{49D5D2CA-2370-488E-8C72-F279723013E7}" type="presParOf" srcId="{53FDF94F-0EB8-4F76-B50F-59CA7D4F6CC8}" destId="{23D88C24-3172-4BB2-9CAD-8A5806D246D8}" srcOrd="3" destOrd="0" presId="urn:microsoft.com/office/officeart/2005/8/layout/cycle6"/>
    <dgm:cxn modelId="{ED6535F1-A1D6-4541-A727-7D8825A6C81D}" type="presParOf" srcId="{53FDF94F-0EB8-4F76-B50F-59CA7D4F6CC8}" destId="{0F274A52-CDC3-4A83-9000-7E7071F4AA32}" srcOrd="4" destOrd="0" presId="urn:microsoft.com/office/officeart/2005/8/layout/cycle6"/>
    <dgm:cxn modelId="{E2B06EBE-15A4-4371-83FF-AB3C171BD2E6}" type="presParOf" srcId="{53FDF94F-0EB8-4F76-B50F-59CA7D4F6CC8}" destId="{26F5228E-AA54-423F-8858-AB052C19AAEA}" srcOrd="5" destOrd="0" presId="urn:microsoft.com/office/officeart/2005/8/layout/cycle6"/>
    <dgm:cxn modelId="{32A01805-6CDC-4E85-A22D-700DC0BDC9DF}" type="presParOf" srcId="{53FDF94F-0EB8-4F76-B50F-59CA7D4F6CC8}" destId="{632BFF04-B62B-4DFD-9DC2-6823E915D8C4}" srcOrd="6" destOrd="0" presId="urn:microsoft.com/office/officeart/2005/8/layout/cycle6"/>
    <dgm:cxn modelId="{70A42E2E-25A1-4037-B2B8-A0FE2D641383}" type="presParOf" srcId="{53FDF94F-0EB8-4F76-B50F-59CA7D4F6CC8}" destId="{A5856E3D-FD6D-46CB-ABCC-BA9E053DAFC5}" srcOrd="7" destOrd="0" presId="urn:microsoft.com/office/officeart/2005/8/layout/cycle6"/>
    <dgm:cxn modelId="{01C145D2-C418-4C04-807E-1355ECFF48D7}" type="presParOf" srcId="{53FDF94F-0EB8-4F76-B50F-59CA7D4F6CC8}" destId="{4311293F-9C1C-401C-A45C-F8AD45C93405}" srcOrd="8" destOrd="0" presId="urn:microsoft.com/office/officeart/2005/8/layout/cycle6"/>
    <dgm:cxn modelId="{3D9A1DC0-42A4-4D98-A39B-9D039B88F2E8}" type="presParOf" srcId="{53FDF94F-0EB8-4F76-B50F-59CA7D4F6CC8}" destId="{B8B7F04B-398B-4EAC-94B8-4408854BF2A6}" srcOrd="9" destOrd="0" presId="urn:microsoft.com/office/officeart/2005/8/layout/cycle6"/>
    <dgm:cxn modelId="{36A0C69E-FC1E-4EA9-BEF7-EE83B48B91B1}" type="presParOf" srcId="{53FDF94F-0EB8-4F76-B50F-59CA7D4F6CC8}" destId="{D1FC11D8-BDD3-41D1-ABD0-7EEA68ECA9A5}" srcOrd="10" destOrd="0" presId="urn:microsoft.com/office/officeart/2005/8/layout/cycle6"/>
    <dgm:cxn modelId="{7BBA407F-590A-4523-ADAF-E03B31BF0FD0}" type="presParOf" srcId="{53FDF94F-0EB8-4F76-B50F-59CA7D4F6CC8}" destId="{2F69B1C5-6592-4C8F-A782-AA53C9C5A4CD}" srcOrd="11" destOrd="0" presId="urn:microsoft.com/office/officeart/2005/8/layout/cycle6"/>
    <dgm:cxn modelId="{4A8D4C25-BF48-4A1C-99EC-1D92F206B02C}" type="presParOf" srcId="{53FDF94F-0EB8-4F76-B50F-59CA7D4F6CC8}" destId="{9BEC0065-DE80-477F-A2D4-2FB342EB8B4B}" srcOrd="12" destOrd="0" presId="urn:microsoft.com/office/officeart/2005/8/layout/cycle6"/>
    <dgm:cxn modelId="{B5C266F4-9C21-4AB0-BB09-EF0C8BD7802F}" type="presParOf" srcId="{53FDF94F-0EB8-4F76-B50F-59CA7D4F6CC8}" destId="{614B9DE1-FE87-46D2-A499-2684F3A94C8F}" srcOrd="13" destOrd="0" presId="urn:microsoft.com/office/officeart/2005/8/layout/cycle6"/>
    <dgm:cxn modelId="{9BC71A95-DC45-4BFA-8EA6-8D83FF569130}" type="presParOf" srcId="{53FDF94F-0EB8-4F76-B50F-59CA7D4F6CC8}" destId="{619DDEE8-E1B9-4606-9EF8-123855BDC0D6}" srcOrd="14" destOrd="0" presId="urn:microsoft.com/office/officeart/2005/8/layout/cycle6"/>
    <dgm:cxn modelId="{0EA8CD22-3BDB-4DCA-B8AD-8BDE8B6414FC}" type="presParOf" srcId="{53FDF94F-0EB8-4F76-B50F-59CA7D4F6CC8}" destId="{5D046A63-A5F1-48DE-A6F0-8544C76E10C5}" srcOrd="15" destOrd="0" presId="urn:microsoft.com/office/officeart/2005/8/layout/cycle6"/>
    <dgm:cxn modelId="{0E73DB9F-552A-43A6-80CC-83CEBF496E38}" type="presParOf" srcId="{53FDF94F-0EB8-4F76-B50F-59CA7D4F6CC8}" destId="{6E0EE970-F8EA-4161-9730-C51FD0A59FC2}" srcOrd="16" destOrd="0" presId="urn:microsoft.com/office/officeart/2005/8/layout/cycle6"/>
    <dgm:cxn modelId="{677A8E17-0680-406C-BCAA-B4048A1CFEE0}" type="presParOf" srcId="{53FDF94F-0EB8-4F76-B50F-59CA7D4F6CC8}" destId="{4D153086-B0D7-41C7-B035-5C4239629DF8}"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Goods Suitable for Shipping</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en-GB" sz="2400" noProof="0" dirty="0" smtClean="0">
              <a:solidFill>
                <a:schemeClr val="accent1"/>
              </a:solidFill>
              <a:latin typeface="Corbel" panose="020B0503020204020204" pitchFamily="34" charset="0"/>
            </a:rPr>
            <a:t>Multimodal Transports</a:t>
          </a:r>
          <a:endParaRPr lang="de-DE" sz="2400" dirty="0" smtClean="0">
            <a:solidFill>
              <a:schemeClr val="accent1"/>
            </a:solidFill>
            <a:latin typeface="Corbel" panose="020B0503020204020204" pitchFamily="34" charset="0"/>
          </a:endParaRP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Price </a:t>
          </a:r>
          <a:r>
            <a:rPr lang="de-DE" sz="2400" dirty="0" err="1" smtClean="0">
              <a:solidFill>
                <a:schemeClr val="accent1"/>
              </a:solidFill>
              <a:latin typeface="Corbel" panose="020B0503020204020204" pitchFamily="34" charset="0"/>
            </a:rPr>
            <a:t>formation</a:t>
          </a:r>
          <a:r>
            <a:rPr lang="de-DE" sz="2400" dirty="0" smtClean="0">
              <a:solidFill>
                <a:schemeClr val="accent1"/>
              </a:solidFill>
              <a:latin typeface="Corbel" panose="020B0503020204020204" pitchFamily="34" charset="0"/>
            </a:rPr>
            <a:t> &amp; </a:t>
          </a:r>
          <a:r>
            <a:rPr lang="de-DE" sz="2400" dirty="0" err="1" smtClean="0">
              <a:solidFill>
                <a:schemeClr val="accent1"/>
              </a:solidFill>
              <a:latin typeface="Corbel" panose="020B0503020204020204" pitchFamily="34" charset="0"/>
            </a:rPr>
            <a:t>Tranport</a:t>
          </a:r>
          <a:r>
            <a:rPr lang="de-DE" sz="2400" dirty="0" smtClean="0">
              <a:solidFill>
                <a:schemeClr val="accent1"/>
              </a:solidFill>
              <a:latin typeface="Corbel" panose="020B0503020204020204" pitchFamily="34" charset="0"/>
            </a:rPr>
            <a:t> </a:t>
          </a:r>
          <a:r>
            <a:rPr lang="de-DE" sz="2400" dirty="0" err="1" smtClean="0">
              <a:solidFill>
                <a:schemeClr val="accent1"/>
              </a:solidFill>
              <a:latin typeface="Corbel" panose="020B0503020204020204" pitchFamily="34" charset="0"/>
            </a:rPr>
            <a:t>options</a:t>
          </a:r>
          <a:endParaRPr lang="de-DE" sz="2400" dirty="0" smtClean="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3"/>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3"/>
      <dgm:spPr/>
      <dgm:t>
        <a:bodyPr/>
        <a:lstStyle/>
        <a:p>
          <a:endParaRPr lang="de-AT"/>
        </a:p>
      </dgm:t>
    </dgm:pt>
    <dgm:pt modelId="{BF8CDB65-7F63-46ED-AD6F-299BB5E410A3}" type="pres">
      <dgm:prSet presAssocID="{754914D3-2823-4D9D-9B5F-8AAE908A2791}" presName="dstNode" presStyleLbl="node1" presStyleIdx="0" presStyleCnt="3"/>
      <dgm:spPr/>
      <dgm:t>
        <a:bodyPr/>
        <a:lstStyle/>
        <a:p>
          <a:endParaRPr lang="de-AT"/>
        </a:p>
      </dgm:t>
    </dgm:pt>
    <dgm:pt modelId="{AB399548-C0EB-4691-9CE6-7284291054B6}" type="pres">
      <dgm:prSet presAssocID="{F2941672-F5FC-4F5F-8FF3-57791CAF8C56}" presName="text_1" presStyleLbl="node1" presStyleIdx="0" presStyleCnt="3" custScaleY="111176" custLinFactNeighborX="-597" custLinFactNeighborY="-4358">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3"/>
      <dgm:spPr>
        <a:solidFill>
          <a:schemeClr val="accent1">
            <a:lumMod val="40000"/>
            <a:lumOff val="60000"/>
          </a:schemeClr>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3" custScaleY="111176">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3"/>
      <dgm:spPr>
        <a:solidFill>
          <a:schemeClr val="accent1">
            <a:lumMod val="40000"/>
            <a:lumOff val="60000"/>
          </a:schemeClr>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3" custScaleY="111176">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3"/>
      <dgm:spPr>
        <a:solidFill>
          <a:schemeClr val="accent1"/>
        </a:solidFill>
        <a:ln w="28575">
          <a:solidFill>
            <a:schemeClr val="accent1"/>
          </a:solidFill>
        </a:ln>
      </dgm:spPr>
      <dgm:t>
        <a:bodyPr/>
        <a:lstStyle/>
        <a:p>
          <a:endParaRPr lang="de-AT"/>
        </a:p>
      </dgm:t>
    </dgm:pt>
  </dgm:ptLst>
  <dgm:cxnLst>
    <dgm:cxn modelId="{D359AEB0-5881-4F68-BC7B-3C34E3E21669}" type="presOf" srcId="{624E2F07-CA2B-4ED9-89E9-4ED31FD7F6BD}" destId="{93855F07-44CB-45DE-B464-761E63A71CD5}" srcOrd="0" destOrd="0" presId="urn:microsoft.com/office/officeart/2008/layout/VerticalCurvedList"/>
    <dgm:cxn modelId="{EF1FC2A5-4451-450D-829B-CC8F3516E4DD}" type="presOf" srcId="{173351EC-E710-4201-8F33-1AD5623FE62E}" destId="{6B0ECE05-8828-4C0A-A479-6C928C989F2D}" srcOrd="0" destOrd="0" presId="urn:microsoft.com/office/officeart/2008/layout/VerticalCurvedList"/>
    <dgm:cxn modelId="{0781121C-2DD2-4939-9728-C6477965DA94}" srcId="{754914D3-2823-4D9D-9B5F-8AAE908A2791}" destId="{F24300EC-4372-4D89-B437-9F81F6228517}" srcOrd="1" destOrd="0" parTransId="{468FF3C9-0BE5-4FF4-BE42-47AA0FABB054}" sibTransId="{BBB9D7DD-2425-4723-8219-8DCB9AF8E441}"/>
    <dgm:cxn modelId="{F4F80E48-1E02-4575-B049-B4C049C3C9F1}" type="presOf" srcId="{F24300EC-4372-4D89-B437-9F81F6228517}" destId="{77ECFE10-46D2-48B0-947A-2C85B551FC94}" srcOrd="0" destOrd="0" presId="urn:microsoft.com/office/officeart/2008/layout/VerticalCurvedList"/>
    <dgm:cxn modelId="{C11DDE62-523F-4E1A-BA4A-A2A84863210B}" type="presOf" srcId="{F2941672-F5FC-4F5F-8FF3-57791CAF8C56}" destId="{AB399548-C0EB-4691-9CE6-7284291054B6}" srcOrd="0" destOrd="0" presId="urn:microsoft.com/office/officeart/2008/layout/VerticalCurvedList"/>
    <dgm:cxn modelId="{F893935F-CABD-4D82-B93B-70657E02FACA}" srcId="{754914D3-2823-4D9D-9B5F-8AAE908A2791}" destId="{173351EC-E710-4201-8F33-1AD5623FE62E}" srcOrd="2" destOrd="0" parTransId="{4F3AEDE9-65F0-4988-8076-2CEA40D71496}" sibTransId="{46AFA8D8-F557-4455-8A38-DF16055635A9}"/>
    <dgm:cxn modelId="{108E50BE-3469-439F-8FFF-017FEBDD5C74}" srcId="{754914D3-2823-4D9D-9B5F-8AAE908A2791}" destId="{F2941672-F5FC-4F5F-8FF3-57791CAF8C56}" srcOrd="0" destOrd="0" parTransId="{937F0D99-2D0E-48A6-94B9-C880850880C0}" sibTransId="{624E2F07-CA2B-4ED9-89E9-4ED31FD7F6BD}"/>
    <dgm:cxn modelId="{B49E3C18-7015-443F-952B-D826BAA50581}" type="presOf" srcId="{754914D3-2823-4D9D-9B5F-8AAE908A2791}" destId="{AE6139D5-D84B-4711-8A6A-A5161E022A99}" srcOrd="0" destOrd="0" presId="urn:microsoft.com/office/officeart/2008/layout/VerticalCurvedList"/>
    <dgm:cxn modelId="{C27C90A0-36A3-4D34-AB7B-228C9DFC1C43}" type="presParOf" srcId="{AE6139D5-D84B-4711-8A6A-A5161E022A99}" destId="{00F42187-34FD-4D8B-A449-F316E9EB9AFA}" srcOrd="0" destOrd="0" presId="urn:microsoft.com/office/officeart/2008/layout/VerticalCurvedList"/>
    <dgm:cxn modelId="{9D9E49EE-9366-46E9-A9F8-83E1DA65EEC2}" type="presParOf" srcId="{00F42187-34FD-4D8B-A449-F316E9EB9AFA}" destId="{C168C53D-163A-4892-8EF0-B5326C3FF8C8}" srcOrd="0" destOrd="0" presId="urn:microsoft.com/office/officeart/2008/layout/VerticalCurvedList"/>
    <dgm:cxn modelId="{2D0D8061-2D58-4F84-9640-5DBC88B50A1E}" type="presParOf" srcId="{C168C53D-163A-4892-8EF0-B5326C3FF8C8}" destId="{0FAB2C97-DF89-43B9-B7B2-C745E026F562}" srcOrd="0" destOrd="0" presId="urn:microsoft.com/office/officeart/2008/layout/VerticalCurvedList"/>
    <dgm:cxn modelId="{42BE40B3-4EE0-48CA-9559-F16A03BA49DF}" type="presParOf" srcId="{C168C53D-163A-4892-8EF0-B5326C3FF8C8}" destId="{93855F07-44CB-45DE-B464-761E63A71CD5}" srcOrd="1" destOrd="0" presId="urn:microsoft.com/office/officeart/2008/layout/VerticalCurvedList"/>
    <dgm:cxn modelId="{FFBBA676-46CF-4270-BB1E-684CB495E439}" type="presParOf" srcId="{C168C53D-163A-4892-8EF0-B5326C3FF8C8}" destId="{D258DE45-194F-4470-A0BE-D234AB24927B}" srcOrd="2" destOrd="0" presId="urn:microsoft.com/office/officeart/2008/layout/VerticalCurvedList"/>
    <dgm:cxn modelId="{9795F4A1-3A0C-4352-95AE-A775CC1BE285}" type="presParOf" srcId="{C168C53D-163A-4892-8EF0-B5326C3FF8C8}" destId="{BF8CDB65-7F63-46ED-AD6F-299BB5E410A3}" srcOrd="3" destOrd="0" presId="urn:microsoft.com/office/officeart/2008/layout/VerticalCurvedList"/>
    <dgm:cxn modelId="{158C225B-DB97-4689-BCD7-511473118793}" type="presParOf" srcId="{00F42187-34FD-4D8B-A449-F316E9EB9AFA}" destId="{AB399548-C0EB-4691-9CE6-7284291054B6}" srcOrd="1" destOrd="0" presId="urn:microsoft.com/office/officeart/2008/layout/VerticalCurvedList"/>
    <dgm:cxn modelId="{A8EE2DA9-E6A1-47A7-A023-3E5C37B48C8F}" type="presParOf" srcId="{00F42187-34FD-4D8B-A449-F316E9EB9AFA}" destId="{0B7AF41F-095F-4954-9948-F3B9C7302B4D}" srcOrd="2" destOrd="0" presId="urn:microsoft.com/office/officeart/2008/layout/VerticalCurvedList"/>
    <dgm:cxn modelId="{30D4824A-E4B5-431F-8CAD-DEAE3D8718E7}" type="presParOf" srcId="{0B7AF41F-095F-4954-9948-F3B9C7302B4D}" destId="{9AF5ED78-341F-403E-97B4-875F8057A202}" srcOrd="0" destOrd="0" presId="urn:microsoft.com/office/officeart/2008/layout/VerticalCurvedList"/>
    <dgm:cxn modelId="{9F45D653-131C-43D4-B743-C753096957CC}" type="presParOf" srcId="{00F42187-34FD-4D8B-A449-F316E9EB9AFA}" destId="{77ECFE10-46D2-48B0-947A-2C85B551FC94}" srcOrd="3" destOrd="0" presId="urn:microsoft.com/office/officeart/2008/layout/VerticalCurvedList"/>
    <dgm:cxn modelId="{E47D1E6B-9CF2-4D68-A992-1D768D81F506}" type="presParOf" srcId="{00F42187-34FD-4D8B-A449-F316E9EB9AFA}" destId="{FEECF01B-4C91-4B01-BFA5-F1DFA7020B0A}" srcOrd="4" destOrd="0" presId="urn:microsoft.com/office/officeart/2008/layout/VerticalCurvedList"/>
    <dgm:cxn modelId="{8482076B-7588-4274-9707-14F1F9BB5C3F}" type="presParOf" srcId="{FEECF01B-4C91-4B01-BFA5-F1DFA7020B0A}" destId="{EF12B5F5-AB8A-4523-B395-C351AAF3CDFA}" srcOrd="0" destOrd="0" presId="urn:microsoft.com/office/officeart/2008/layout/VerticalCurvedList"/>
    <dgm:cxn modelId="{ED188429-A3F9-4814-A31A-4205CB71081E}" type="presParOf" srcId="{00F42187-34FD-4D8B-A449-F316E9EB9AFA}" destId="{6B0ECE05-8828-4C0A-A479-6C928C989F2D}" srcOrd="5" destOrd="0" presId="urn:microsoft.com/office/officeart/2008/layout/VerticalCurvedList"/>
    <dgm:cxn modelId="{E74F9A9D-EEB2-4128-9547-0DADA14D045F}" type="presParOf" srcId="{00F42187-34FD-4D8B-A449-F316E9EB9AFA}" destId="{1A41940D-DA6D-4168-B61B-2046AB904AF1}" srcOrd="6" destOrd="0" presId="urn:microsoft.com/office/officeart/2008/layout/VerticalCurvedList"/>
    <dgm:cxn modelId="{8F569839-7A0E-43D0-A7FC-05F010EF0BC4}" type="presParOf" srcId="{1A41940D-DA6D-4168-B61B-2046AB904AF1}"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CCE957-759A-4128-B4B6-598D6735B8E2}"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de-DE"/>
        </a:p>
      </dgm:t>
    </dgm:pt>
    <dgm:pt modelId="{DE1CDB2F-57A2-4294-BB03-63F4E3484E1C}">
      <dgm:prSet phldrT="[Text]"/>
      <dgm:spPr/>
      <dgm:t>
        <a:bodyPr/>
        <a:lstStyle/>
        <a:p>
          <a:r>
            <a:rPr lang="de-DE" dirty="0" smtClean="0">
              <a:latin typeface="Corbel" panose="020B0503020204020204" pitchFamily="34" charset="0"/>
            </a:rPr>
            <a:t>Multimodal </a:t>
          </a:r>
          <a:r>
            <a:rPr lang="de-DE" dirty="0" err="1" smtClean="0">
              <a:latin typeface="Corbel" panose="020B0503020204020204" pitchFamily="34" charset="0"/>
            </a:rPr>
            <a:t>loading</a:t>
          </a:r>
          <a:r>
            <a:rPr lang="de-DE" dirty="0" smtClean="0">
              <a:latin typeface="Corbel" panose="020B0503020204020204" pitchFamily="34" charset="0"/>
            </a:rPr>
            <a:t> </a:t>
          </a:r>
          <a:r>
            <a:rPr lang="de-DE" dirty="0" err="1" smtClean="0">
              <a:latin typeface="Corbel" panose="020B0503020204020204" pitchFamily="34" charset="0"/>
            </a:rPr>
            <a:t>units</a:t>
          </a:r>
          <a:endParaRPr lang="de-DE" dirty="0">
            <a:latin typeface="Corbel" panose="020B0503020204020204" pitchFamily="34" charset="0"/>
          </a:endParaRPr>
        </a:p>
      </dgm:t>
    </dgm:pt>
    <dgm:pt modelId="{177A7350-D7E7-431C-A82E-7DA25611D8A7}" type="parTrans" cxnId="{7451628C-1231-4021-96B6-60179867A75C}">
      <dgm:prSet/>
      <dgm:spPr/>
      <dgm:t>
        <a:bodyPr/>
        <a:lstStyle/>
        <a:p>
          <a:endParaRPr lang="de-DE">
            <a:latin typeface="Corbel" panose="020B0503020204020204" pitchFamily="34" charset="0"/>
          </a:endParaRPr>
        </a:p>
      </dgm:t>
    </dgm:pt>
    <dgm:pt modelId="{1D029F74-FA1A-4306-B107-42285BDE57AE}" type="sibTrans" cxnId="{7451628C-1231-4021-96B6-60179867A75C}">
      <dgm:prSet/>
      <dgm:spPr/>
      <dgm:t>
        <a:bodyPr/>
        <a:lstStyle/>
        <a:p>
          <a:endParaRPr lang="de-DE">
            <a:latin typeface="Corbel" panose="020B0503020204020204" pitchFamily="34" charset="0"/>
          </a:endParaRPr>
        </a:p>
      </dgm:t>
    </dgm:pt>
    <dgm:pt modelId="{BE6866E8-27C8-4454-B985-02B27A60656C}">
      <dgm:prSet phldrT="[Text]"/>
      <dgm:spPr/>
      <dgm:t>
        <a:bodyPr/>
        <a:lstStyle/>
        <a:p>
          <a:r>
            <a:rPr lang="de-DE" dirty="0" err="1" smtClean="0">
              <a:latin typeface="Corbel" panose="020B0503020204020204" pitchFamily="34" charset="0"/>
            </a:rPr>
            <a:t>container</a:t>
          </a:r>
          <a:endParaRPr lang="de-DE" dirty="0">
            <a:latin typeface="Corbel" panose="020B0503020204020204" pitchFamily="34" charset="0"/>
          </a:endParaRPr>
        </a:p>
      </dgm:t>
    </dgm:pt>
    <dgm:pt modelId="{2A9EAF84-AA79-40C5-A413-251E990FBBE5}" type="parTrans" cxnId="{2B9DB893-F718-461B-9474-C5D84056A194}">
      <dgm:prSet/>
      <dgm:spPr/>
      <dgm:t>
        <a:bodyPr/>
        <a:lstStyle/>
        <a:p>
          <a:endParaRPr lang="de-DE">
            <a:latin typeface="Corbel" panose="020B0503020204020204" pitchFamily="34" charset="0"/>
          </a:endParaRPr>
        </a:p>
      </dgm:t>
    </dgm:pt>
    <dgm:pt modelId="{AAE35636-6B94-4E18-B9A2-441BF128742B}" type="sibTrans" cxnId="{2B9DB893-F718-461B-9474-C5D84056A194}">
      <dgm:prSet/>
      <dgm:spPr/>
      <dgm:t>
        <a:bodyPr/>
        <a:lstStyle/>
        <a:p>
          <a:endParaRPr lang="de-DE">
            <a:latin typeface="Corbel" panose="020B0503020204020204" pitchFamily="34" charset="0"/>
          </a:endParaRPr>
        </a:p>
      </dgm:t>
    </dgm:pt>
    <dgm:pt modelId="{BCF93882-C885-464D-AED1-E3A03B0D7909}">
      <dgm:prSet phldrT="[Text]"/>
      <dgm:spPr/>
      <dgm:t>
        <a:bodyPr/>
        <a:lstStyle/>
        <a:p>
          <a:r>
            <a:rPr lang="de-DE" dirty="0" err="1" smtClean="0">
              <a:latin typeface="Corbel" panose="020B0503020204020204" pitchFamily="34" charset="0"/>
            </a:rPr>
            <a:t>swap</a:t>
          </a:r>
          <a:r>
            <a:rPr lang="de-DE" dirty="0" smtClean="0">
              <a:latin typeface="Corbel" panose="020B0503020204020204" pitchFamily="34" charset="0"/>
            </a:rPr>
            <a:t> </a:t>
          </a:r>
          <a:r>
            <a:rPr lang="de-DE" dirty="0" err="1" smtClean="0">
              <a:latin typeface="Corbel" panose="020B0503020204020204" pitchFamily="34" charset="0"/>
            </a:rPr>
            <a:t>bodies</a:t>
          </a:r>
          <a:endParaRPr lang="de-DE" dirty="0">
            <a:latin typeface="Corbel" panose="020B0503020204020204" pitchFamily="34" charset="0"/>
          </a:endParaRPr>
        </a:p>
      </dgm:t>
    </dgm:pt>
    <dgm:pt modelId="{14D220AE-2220-495B-A261-DE581814B6B5}" type="parTrans" cxnId="{8AD83488-14BB-4C1C-9147-6413069F6152}">
      <dgm:prSet/>
      <dgm:spPr/>
      <dgm:t>
        <a:bodyPr/>
        <a:lstStyle/>
        <a:p>
          <a:endParaRPr lang="de-DE">
            <a:latin typeface="Corbel" panose="020B0503020204020204" pitchFamily="34" charset="0"/>
          </a:endParaRPr>
        </a:p>
      </dgm:t>
    </dgm:pt>
    <dgm:pt modelId="{1F7E097F-2F7D-4116-B8D5-05B2870955EF}" type="sibTrans" cxnId="{8AD83488-14BB-4C1C-9147-6413069F6152}">
      <dgm:prSet/>
      <dgm:spPr/>
      <dgm:t>
        <a:bodyPr/>
        <a:lstStyle/>
        <a:p>
          <a:endParaRPr lang="de-DE">
            <a:latin typeface="Corbel" panose="020B0503020204020204" pitchFamily="34" charset="0"/>
          </a:endParaRPr>
        </a:p>
      </dgm:t>
    </dgm:pt>
    <dgm:pt modelId="{D130C68D-F3E9-4BF2-9D00-C6CD9EB2CFB8}">
      <dgm:prSet phldrT="[Text]"/>
      <dgm:spPr/>
      <dgm:t>
        <a:bodyPr/>
        <a:lstStyle/>
        <a:p>
          <a:r>
            <a:rPr lang="de-DE" dirty="0" err="1" smtClean="0">
              <a:latin typeface="Corbel" panose="020B0503020204020204" pitchFamily="34" charset="0"/>
            </a:rPr>
            <a:t>semitrailer</a:t>
          </a:r>
          <a:endParaRPr lang="de-DE" dirty="0">
            <a:latin typeface="Corbel" panose="020B0503020204020204" pitchFamily="34" charset="0"/>
          </a:endParaRPr>
        </a:p>
      </dgm:t>
    </dgm:pt>
    <dgm:pt modelId="{3335E1CD-CD79-4DAA-A585-FC08695B56BA}" type="parTrans" cxnId="{007E9413-60C9-458A-8894-27926B0472A8}">
      <dgm:prSet/>
      <dgm:spPr/>
      <dgm:t>
        <a:bodyPr/>
        <a:lstStyle/>
        <a:p>
          <a:endParaRPr lang="de-DE">
            <a:latin typeface="Corbel" panose="020B0503020204020204" pitchFamily="34" charset="0"/>
          </a:endParaRPr>
        </a:p>
      </dgm:t>
    </dgm:pt>
    <dgm:pt modelId="{978818BB-0BB8-4B60-BC9B-3585254F10B5}" type="sibTrans" cxnId="{007E9413-60C9-458A-8894-27926B0472A8}">
      <dgm:prSet/>
      <dgm:spPr/>
      <dgm:t>
        <a:bodyPr/>
        <a:lstStyle/>
        <a:p>
          <a:endParaRPr lang="de-DE">
            <a:latin typeface="Corbel" panose="020B0503020204020204" pitchFamily="34" charset="0"/>
          </a:endParaRPr>
        </a:p>
      </dgm:t>
    </dgm:pt>
    <dgm:pt modelId="{623B5EE4-D9DB-4109-BA35-1618DABE9C3A}" type="pres">
      <dgm:prSet presAssocID="{EFCCE957-759A-4128-B4B6-598D6735B8E2}" presName="hierChild1" presStyleCnt="0">
        <dgm:presLayoutVars>
          <dgm:orgChart val="1"/>
          <dgm:chPref val="1"/>
          <dgm:dir/>
          <dgm:animOne val="branch"/>
          <dgm:animLvl val="lvl"/>
          <dgm:resizeHandles/>
        </dgm:presLayoutVars>
      </dgm:prSet>
      <dgm:spPr/>
      <dgm:t>
        <a:bodyPr/>
        <a:lstStyle/>
        <a:p>
          <a:endParaRPr lang="de-DE"/>
        </a:p>
      </dgm:t>
    </dgm:pt>
    <dgm:pt modelId="{9C079F11-5A16-41F1-AC48-F7C0324F2265}" type="pres">
      <dgm:prSet presAssocID="{DE1CDB2F-57A2-4294-BB03-63F4E3484E1C}" presName="hierRoot1" presStyleCnt="0">
        <dgm:presLayoutVars>
          <dgm:hierBranch val="init"/>
        </dgm:presLayoutVars>
      </dgm:prSet>
      <dgm:spPr/>
    </dgm:pt>
    <dgm:pt modelId="{AC025BD0-53E5-4C8F-9B76-73EA393D4D5E}" type="pres">
      <dgm:prSet presAssocID="{DE1CDB2F-57A2-4294-BB03-63F4E3484E1C}" presName="rootComposite1" presStyleCnt="0"/>
      <dgm:spPr/>
    </dgm:pt>
    <dgm:pt modelId="{EF3017A7-8227-4C3C-9CA2-BE5907D2A974}" type="pres">
      <dgm:prSet presAssocID="{DE1CDB2F-57A2-4294-BB03-63F4E3484E1C}" presName="rootText1" presStyleLbl="node0" presStyleIdx="0" presStyleCnt="1" custScaleY="73319">
        <dgm:presLayoutVars>
          <dgm:chPref val="3"/>
        </dgm:presLayoutVars>
      </dgm:prSet>
      <dgm:spPr/>
      <dgm:t>
        <a:bodyPr/>
        <a:lstStyle/>
        <a:p>
          <a:endParaRPr lang="de-DE"/>
        </a:p>
      </dgm:t>
    </dgm:pt>
    <dgm:pt modelId="{495204C6-B528-4494-8ADD-E59F4FBCE1F5}" type="pres">
      <dgm:prSet presAssocID="{DE1CDB2F-57A2-4294-BB03-63F4E3484E1C}" presName="rootConnector1" presStyleLbl="node1" presStyleIdx="0" presStyleCnt="0"/>
      <dgm:spPr/>
      <dgm:t>
        <a:bodyPr/>
        <a:lstStyle/>
        <a:p>
          <a:endParaRPr lang="de-DE"/>
        </a:p>
      </dgm:t>
    </dgm:pt>
    <dgm:pt modelId="{E40260B8-0EDC-420B-A077-FDCE430FD016}" type="pres">
      <dgm:prSet presAssocID="{DE1CDB2F-57A2-4294-BB03-63F4E3484E1C}" presName="hierChild2" presStyleCnt="0"/>
      <dgm:spPr/>
    </dgm:pt>
    <dgm:pt modelId="{E519ED2F-3AEE-4C7D-AB9F-B6FF7FFEB6A1}" type="pres">
      <dgm:prSet presAssocID="{2A9EAF84-AA79-40C5-A413-251E990FBBE5}" presName="Name37" presStyleLbl="parChTrans1D2" presStyleIdx="0" presStyleCnt="3"/>
      <dgm:spPr/>
      <dgm:t>
        <a:bodyPr/>
        <a:lstStyle/>
        <a:p>
          <a:endParaRPr lang="de-DE"/>
        </a:p>
      </dgm:t>
    </dgm:pt>
    <dgm:pt modelId="{C1EA3136-738B-45B9-BED1-339611D1B4D5}" type="pres">
      <dgm:prSet presAssocID="{BE6866E8-27C8-4454-B985-02B27A60656C}" presName="hierRoot2" presStyleCnt="0">
        <dgm:presLayoutVars>
          <dgm:hierBranch val="init"/>
        </dgm:presLayoutVars>
      </dgm:prSet>
      <dgm:spPr/>
    </dgm:pt>
    <dgm:pt modelId="{E66EFB0B-C384-44A5-84AE-D64375AEDF8E}" type="pres">
      <dgm:prSet presAssocID="{BE6866E8-27C8-4454-B985-02B27A60656C}" presName="rootComposite" presStyleCnt="0"/>
      <dgm:spPr/>
    </dgm:pt>
    <dgm:pt modelId="{AE765E4A-C6B6-452B-A0EF-8469F5F4595F}" type="pres">
      <dgm:prSet presAssocID="{BE6866E8-27C8-4454-B985-02B27A60656C}" presName="rootText" presStyleLbl="node2" presStyleIdx="0" presStyleCnt="3" custScaleY="55894">
        <dgm:presLayoutVars>
          <dgm:chPref val="3"/>
        </dgm:presLayoutVars>
      </dgm:prSet>
      <dgm:spPr/>
      <dgm:t>
        <a:bodyPr/>
        <a:lstStyle/>
        <a:p>
          <a:endParaRPr lang="de-DE"/>
        </a:p>
      </dgm:t>
    </dgm:pt>
    <dgm:pt modelId="{1177D147-14D4-432B-948C-01C263E52090}" type="pres">
      <dgm:prSet presAssocID="{BE6866E8-27C8-4454-B985-02B27A60656C}" presName="rootConnector" presStyleLbl="node2" presStyleIdx="0" presStyleCnt="3"/>
      <dgm:spPr/>
      <dgm:t>
        <a:bodyPr/>
        <a:lstStyle/>
        <a:p>
          <a:endParaRPr lang="de-DE"/>
        </a:p>
      </dgm:t>
    </dgm:pt>
    <dgm:pt modelId="{F5F00C8D-B056-445F-B76F-62353A5CC900}" type="pres">
      <dgm:prSet presAssocID="{BE6866E8-27C8-4454-B985-02B27A60656C}" presName="hierChild4" presStyleCnt="0"/>
      <dgm:spPr/>
    </dgm:pt>
    <dgm:pt modelId="{2CB9D8A4-A1F1-4AE6-BCA2-04FF16C703B4}" type="pres">
      <dgm:prSet presAssocID="{BE6866E8-27C8-4454-B985-02B27A60656C}" presName="hierChild5" presStyleCnt="0"/>
      <dgm:spPr/>
    </dgm:pt>
    <dgm:pt modelId="{7E0D4B7B-6928-464C-B395-61EDCC8A21D2}" type="pres">
      <dgm:prSet presAssocID="{14D220AE-2220-495B-A261-DE581814B6B5}" presName="Name37" presStyleLbl="parChTrans1D2" presStyleIdx="1" presStyleCnt="3"/>
      <dgm:spPr/>
      <dgm:t>
        <a:bodyPr/>
        <a:lstStyle/>
        <a:p>
          <a:endParaRPr lang="de-DE"/>
        </a:p>
      </dgm:t>
    </dgm:pt>
    <dgm:pt modelId="{590E42AE-4DCC-42A9-BB7E-0DB53AECF8A8}" type="pres">
      <dgm:prSet presAssocID="{BCF93882-C885-464D-AED1-E3A03B0D7909}" presName="hierRoot2" presStyleCnt="0">
        <dgm:presLayoutVars>
          <dgm:hierBranch val="init"/>
        </dgm:presLayoutVars>
      </dgm:prSet>
      <dgm:spPr/>
    </dgm:pt>
    <dgm:pt modelId="{C95707A8-24BA-4313-B2BB-2651F2D64868}" type="pres">
      <dgm:prSet presAssocID="{BCF93882-C885-464D-AED1-E3A03B0D7909}" presName="rootComposite" presStyleCnt="0"/>
      <dgm:spPr/>
    </dgm:pt>
    <dgm:pt modelId="{FA738434-3591-4877-8416-783D3991E4C5}" type="pres">
      <dgm:prSet presAssocID="{BCF93882-C885-464D-AED1-E3A03B0D7909}" presName="rootText" presStyleLbl="node2" presStyleIdx="1" presStyleCnt="3" custScaleY="55894">
        <dgm:presLayoutVars>
          <dgm:chPref val="3"/>
        </dgm:presLayoutVars>
      </dgm:prSet>
      <dgm:spPr/>
      <dgm:t>
        <a:bodyPr/>
        <a:lstStyle/>
        <a:p>
          <a:endParaRPr lang="de-DE"/>
        </a:p>
      </dgm:t>
    </dgm:pt>
    <dgm:pt modelId="{4C53E205-3761-40B5-93E7-3EB76D5827FE}" type="pres">
      <dgm:prSet presAssocID="{BCF93882-C885-464D-AED1-E3A03B0D7909}" presName="rootConnector" presStyleLbl="node2" presStyleIdx="1" presStyleCnt="3"/>
      <dgm:spPr/>
      <dgm:t>
        <a:bodyPr/>
        <a:lstStyle/>
        <a:p>
          <a:endParaRPr lang="de-DE"/>
        </a:p>
      </dgm:t>
    </dgm:pt>
    <dgm:pt modelId="{985AD607-5743-4637-A0D2-D2E4989A3AE8}" type="pres">
      <dgm:prSet presAssocID="{BCF93882-C885-464D-AED1-E3A03B0D7909}" presName="hierChild4" presStyleCnt="0"/>
      <dgm:spPr/>
    </dgm:pt>
    <dgm:pt modelId="{9596DDD4-9DB3-416A-843F-922520D1C911}" type="pres">
      <dgm:prSet presAssocID="{BCF93882-C885-464D-AED1-E3A03B0D7909}" presName="hierChild5" presStyleCnt="0"/>
      <dgm:spPr/>
    </dgm:pt>
    <dgm:pt modelId="{2C005880-1FC5-45A6-8FFD-9D58658EDACA}" type="pres">
      <dgm:prSet presAssocID="{3335E1CD-CD79-4DAA-A585-FC08695B56BA}" presName="Name37" presStyleLbl="parChTrans1D2" presStyleIdx="2" presStyleCnt="3"/>
      <dgm:spPr/>
      <dgm:t>
        <a:bodyPr/>
        <a:lstStyle/>
        <a:p>
          <a:endParaRPr lang="de-DE"/>
        </a:p>
      </dgm:t>
    </dgm:pt>
    <dgm:pt modelId="{19A16AE6-F6E9-4D9F-A304-25DEF3610B5B}" type="pres">
      <dgm:prSet presAssocID="{D130C68D-F3E9-4BF2-9D00-C6CD9EB2CFB8}" presName="hierRoot2" presStyleCnt="0">
        <dgm:presLayoutVars>
          <dgm:hierBranch val="init"/>
        </dgm:presLayoutVars>
      </dgm:prSet>
      <dgm:spPr/>
    </dgm:pt>
    <dgm:pt modelId="{106D441C-98EC-43B1-98B4-2530F29EE8D9}" type="pres">
      <dgm:prSet presAssocID="{D130C68D-F3E9-4BF2-9D00-C6CD9EB2CFB8}" presName="rootComposite" presStyleCnt="0"/>
      <dgm:spPr/>
    </dgm:pt>
    <dgm:pt modelId="{5FD118B5-3924-40D5-9AB9-0E779B65B41E}" type="pres">
      <dgm:prSet presAssocID="{D130C68D-F3E9-4BF2-9D00-C6CD9EB2CFB8}" presName="rootText" presStyleLbl="node2" presStyleIdx="2" presStyleCnt="3" custScaleY="55894">
        <dgm:presLayoutVars>
          <dgm:chPref val="3"/>
        </dgm:presLayoutVars>
      </dgm:prSet>
      <dgm:spPr/>
      <dgm:t>
        <a:bodyPr/>
        <a:lstStyle/>
        <a:p>
          <a:endParaRPr lang="de-DE"/>
        </a:p>
      </dgm:t>
    </dgm:pt>
    <dgm:pt modelId="{09FDAD4C-46DF-4EF8-B897-306356C2257B}" type="pres">
      <dgm:prSet presAssocID="{D130C68D-F3E9-4BF2-9D00-C6CD9EB2CFB8}" presName="rootConnector" presStyleLbl="node2" presStyleIdx="2" presStyleCnt="3"/>
      <dgm:spPr/>
      <dgm:t>
        <a:bodyPr/>
        <a:lstStyle/>
        <a:p>
          <a:endParaRPr lang="de-DE"/>
        </a:p>
      </dgm:t>
    </dgm:pt>
    <dgm:pt modelId="{3DCA0208-395C-48B2-9DEB-070019317B77}" type="pres">
      <dgm:prSet presAssocID="{D130C68D-F3E9-4BF2-9D00-C6CD9EB2CFB8}" presName="hierChild4" presStyleCnt="0"/>
      <dgm:spPr/>
    </dgm:pt>
    <dgm:pt modelId="{5BF5F75D-2AE9-4F6D-9686-886DA20C6B08}" type="pres">
      <dgm:prSet presAssocID="{D130C68D-F3E9-4BF2-9D00-C6CD9EB2CFB8}" presName="hierChild5" presStyleCnt="0"/>
      <dgm:spPr/>
    </dgm:pt>
    <dgm:pt modelId="{2BC33414-8E04-4365-917E-D7F7EE654F1E}" type="pres">
      <dgm:prSet presAssocID="{DE1CDB2F-57A2-4294-BB03-63F4E3484E1C}" presName="hierChild3" presStyleCnt="0"/>
      <dgm:spPr/>
    </dgm:pt>
  </dgm:ptLst>
  <dgm:cxnLst>
    <dgm:cxn modelId="{1210F86A-F15B-437E-BF2E-5E79998371D5}" type="presOf" srcId="{BCF93882-C885-464D-AED1-E3A03B0D7909}" destId="{4C53E205-3761-40B5-93E7-3EB76D5827FE}" srcOrd="1" destOrd="0" presId="urn:microsoft.com/office/officeart/2005/8/layout/orgChart1"/>
    <dgm:cxn modelId="{489CE26B-469F-4D92-8AED-213CE6C1897D}" type="presOf" srcId="{2A9EAF84-AA79-40C5-A413-251E990FBBE5}" destId="{E519ED2F-3AEE-4C7D-AB9F-B6FF7FFEB6A1}" srcOrd="0" destOrd="0" presId="urn:microsoft.com/office/officeart/2005/8/layout/orgChart1"/>
    <dgm:cxn modelId="{8AD83488-14BB-4C1C-9147-6413069F6152}" srcId="{DE1CDB2F-57A2-4294-BB03-63F4E3484E1C}" destId="{BCF93882-C885-464D-AED1-E3A03B0D7909}" srcOrd="1" destOrd="0" parTransId="{14D220AE-2220-495B-A261-DE581814B6B5}" sibTransId="{1F7E097F-2F7D-4116-B8D5-05B2870955EF}"/>
    <dgm:cxn modelId="{007E9413-60C9-458A-8894-27926B0472A8}" srcId="{DE1CDB2F-57A2-4294-BB03-63F4E3484E1C}" destId="{D130C68D-F3E9-4BF2-9D00-C6CD9EB2CFB8}" srcOrd="2" destOrd="0" parTransId="{3335E1CD-CD79-4DAA-A585-FC08695B56BA}" sibTransId="{978818BB-0BB8-4B60-BC9B-3585254F10B5}"/>
    <dgm:cxn modelId="{507184FA-CADA-4B1E-B603-CC43E8A88230}" type="presOf" srcId="{D130C68D-F3E9-4BF2-9D00-C6CD9EB2CFB8}" destId="{5FD118B5-3924-40D5-9AB9-0E779B65B41E}" srcOrd="0" destOrd="0" presId="urn:microsoft.com/office/officeart/2005/8/layout/orgChart1"/>
    <dgm:cxn modelId="{4CE3B1C8-9689-45B5-99A4-65749D58113A}" type="presOf" srcId="{DE1CDB2F-57A2-4294-BB03-63F4E3484E1C}" destId="{495204C6-B528-4494-8ADD-E59F4FBCE1F5}" srcOrd="1" destOrd="0" presId="urn:microsoft.com/office/officeart/2005/8/layout/orgChart1"/>
    <dgm:cxn modelId="{FC093A8A-D881-4805-92D0-1111B4E137C4}" type="presOf" srcId="{3335E1CD-CD79-4DAA-A585-FC08695B56BA}" destId="{2C005880-1FC5-45A6-8FFD-9D58658EDACA}" srcOrd="0" destOrd="0" presId="urn:microsoft.com/office/officeart/2005/8/layout/orgChart1"/>
    <dgm:cxn modelId="{AB850760-B511-4EDC-B7A5-2F5E7ED7E9F0}" type="presOf" srcId="{EFCCE957-759A-4128-B4B6-598D6735B8E2}" destId="{623B5EE4-D9DB-4109-BA35-1618DABE9C3A}" srcOrd="0" destOrd="0" presId="urn:microsoft.com/office/officeart/2005/8/layout/orgChart1"/>
    <dgm:cxn modelId="{2B9DB893-F718-461B-9474-C5D84056A194}" srcId="{DE1CDB2F-57A2-4294-BB03-63F4E3484E1C}" destId="{BE6866E8-27C8-4454-B985-02B27A60656C}" srcOrd="0" destOrd="0" parTransId="{2A9EAF84-AA79-40C5-A413-251E990FBBE5}" sibTransId="{AAE35636-6B94-4E18-B9A2-441BF128742B}"/>
    <dgm:cxn modelId="{EE36D97A-157C-4734-A21B-5095B7CF2CD4}" type="presOf" srcId="{14D220AE-2220-495B-A261-DE581814B6B5}" destId="{7E0D4B7B-6928-464C-B395-61EDCC8A21D2}" srcOrd="0" destOrd="0" presId="urn:microsoft.com/office/officeart/2005/8/layout/orgChart1"/>
    <dgm:cxn modelId="{2CD6210E-054C-4AF4-A58E-F3D8E55F1844}" type="presOf" srcId="{DE1CDB2F-57A2-4294-BB03-63F4E3484E1C}" destId="{EF3017A7-8227-4C3C-9CA2-BE5907D2A974}" srcOrd="0" destOrd="0" presId="urn:microsoft.com/office/officeart/2005/8/layout/orgChart1"/>
    <dgm:cxn modelId="{B3C91B6A-7768-4AAE-8A20-106FF2505CFB}" type="presOf" srcId="{BCF93882-C885-464D-AED1-E3A03B0D7909}" destId="{FA738434-3591-4877-8416-783D3991E4C5}" srcOrd="0" destOrd="0" presId="urn:microsoft.com/office/officeart/2005/8/layout/orgChart1"/>
    <dgm:cxn modelId="{E07A1804-AA2A-411E-8146-43D42E73FDC4}" type="presOf" srcId="{D130C68D-F3E9-4BF2-9D00-C6CD9EB2CFB8}" destId="{09FDAD4C-46DF-4EF8-B897-306356C2257B}" srcOrd="1" destOrd="0" presId="urn:microsoft.com/office/officeart/2005/8/layout/orgChart1"/>
    <dgm:cxn modelId="{7451628C-1231-4021-96B6-60179867A75C}" srcId="{EFCCE957-759A-4128-B4B6-598D6735B8E2}" destId="{DE1CDB2F-57A2-4294-BB03-63F4E3484E1C}" srcOrd="0" destOrd="0" parTransId="{177A7350-D7E7-431C-A82E-7DA25611D8A7}" sibTransId="{1D029F74-FA1A-4306-B107-42285BDE57AE}"/>
    <dgm:cxn modelId="{C0AEDEC9-9B99-4EE1-B70B-22E856916C11}" type="presOf" srcId="{BE6866E8-27C8-4454-B985-02B27A60656C}" destId="{AE765E4A-C6B6-452B-A0EF-8469F5F4595F}" srcOrd="0" destOrd="0" presId="urn:microsoft.com/office/officeart/2005/8/layout/orgChart1"/>
    <dgm:cxn modelId="{163D5811-605D-41F1-B11F-A981F4ED159D}" type="presOf" srcId="{BE6866E8-27C8-4454-B985-02B27A60656C}" destId="{1177D147-14D4-432B-948C-01C263E52090}" srcOrd="1" destOrd="0" presId="urn:microsoft.com/office/officeart/2005/8/layout/orgChart1"/>
    <dgm:cxn modelId="{FD14774D-C262-41DB-AC69-860616F064C6}" type="presParOf" srcId="{623B5EE4-D9DB-4109-BA35-1618DABE9C3A}" destId="{9C079F11-5A16-41F1-AC48-F7C0324F2265}" srcOrd="0" destOrd="0" presId="urn:microsoft.com/office/officeart/2005/8/layout/orgChart1"/>
    <dgm:cxn modelId="{280C7AC5-5DCE-486C-BAB1-1266B3272BF7}" type="presParOf" srcId="{9C079F11-5A16-41F1-AC48-F7C0324F2265}" destId="{AC025BD0-53E5-4C8F-9B76-73EA393D4D5E}" srcOrd="0" destOrd="0" presId="urn:microsoft.com/office/officeart/2005/8/layout/orgChart1"/>
    <dgm:cxn modelId="{D529F501-BB2D-4D1B-AB65-7FB5A8102A70}" type="presParOf" srcId="{AC025BD0-53E5-4C8F-9B76-73EA393D4D5E}" destId="{EF3017A7-8227-4C3C-9CA2-BE5907D2A974}" srcOrd="0" destOrd="0" presId="urn:microsoft.com/office/officeart/2005/8/layout/orgChart1"/>
    <dgm:cxn modelId="{55E81AD4-E82F-43CB-A5A4-FC78934AF3BA}" type="presParOf" srcId="{AC025BD0-53E5-4C8F-9B76-73EA393D4D5E}" destId="{495204C6-B528-4494-8ADD-E59F4FBCE1F5}" srcOrd="1" destOrd="0" presId="urn:microsoft.com/office/officeart/2005/8/layout/orgChart1"/>
    <dgm:cxn modelId="{701BE27B-C4F9-46B0-B9B5-64C3301163C5}" type="presParOf" srcId="{9C079F11-5A16-41F1-AC48-F7C0324F2265}" destId="{E40260B8-0EDC-420B-A077-FDCE430FD016}" srcOrd="1" destOrd="0" presId="urn:microsoft.com/office/officeart/2005/8/layout/orgChart1"/>
    <dgm:cxn modelId="{A7CA0330-FD02-4BE4-901A-F6F1562D8E26}" type="presParOf" srcId="{E40260B8-0EDC-420B-A077-FDCE430FD016}" destId="{E519ED2F-3AEE-4C7D-AB9F-B6FF7FFEB6A1}" srcOrd="0" destOrd="0" presId="urn:microsoft.com/office/officeart/2005/8/layout/orgChart1"/>
    <dgm:cxn modelId="{A04A9499-D7DC-4939-8866-F2E4E611FAC8}" type="presParOf" srcId="{E40260B8-0EDC-420B-A077-FDCE430FD016}" destId="{C1EA3136-738B-45B9-BED1-339611D1B4D5}" srcOrd="1" destOrd="0" presId="urn:microsoft.com/office/officeart/2005/8/layout/orgChart1"/>
    <dgm:cxn modelId="{AC9DE04B-8DE8-44DD-AA7D-52EB040DFF06}" type="presParOf" srcId="{C1EA3136-738B-45B9-BED1-339611D1B4D5}" destId="{E66EFB0B-C384-44A5-84AE-D64375AEDF8E}" srcOrd="0" destOrd="0" presId="urn:microsoft.com/office/officeart/2005/8/layout/orgChart1"/>
    <dgm:cxn modelId="{2F617CC0-A4B4-48F7-A62E-C27626C48590}" type="presParOf" srcId="{E66EFB0B-C384-44A5-84AE-D64375AEDF8E}" destId="{AE765E4A-C6B6-452B-A0EF-8469F5F4595F}" srcOrd="0" destOrd="0" presId="urn:microsoft.com/office/officeart/2005/8/layout/orgChart1"/>
    <dgm:cxn modelId="{1436527B-A371-4388-96DA-570CDE05F5F4}" type="presParOf" srcId="{E66EFB0B-C384-44A5-84AE-D64375AEDF8E}" destId="{1177D147-14D4-432B-948C-01C263E52090}" srcOrd="1" destOrd="0" presId="urn:microsoft.com/office/officeart/2005/8/layout/orgChart1"/>
    <dgm:cxn modelId="{3ED3909B-258C-428F-9327-4EA9645B4203}" type="presParOf" srcId="{C1EA3136-738B-45B9-BED1-339611D1B4D5}" destId="{F5F00C8D-B056-445F-B76F-62353A5CC900}" srcOrd="1" destOrd="0" presId="urn:microsoft.com/office/officeart/2005/8/layout/orgChart1"/>
    <dgm:cxn modelId="{795A17B2-9681-469B-8BF5-AD84E5236E47}" type="presParOf" srcId="{C1EA3136-738B-45B9-BED1-339611D1B4D5}" destId="{2CB9D8A4-A1F1-4AE6-BCA2-04FF16C703B4}" srcOrd="2" destOrd="0" presId="urn:microsoft.com/office/officeart/2005/8/layout/orgChart1"/>
    <dgm:cxn modelId="{73E557E4-FDEA-462A-80D6-3D8655996BAE}" type="presParOf" srcId="{E40260B8-0EDC-420B-A077-FDCE430FD016}" destId="{7E0D4B7B-6928-464C-B395-61EDCC8A21D2}" srcOrd="2" destOrd="0" presId="urn:microsoft.com/office/officeart/2005/8/layout/orgChart1"/>
    <dgm:cxn modelId="{9A007943-DCFE-4AD0-AF62-A63A41608914}" type="presParOf" srcId="{E40260B8-0EDC-420B-A077-FDCE430FD016}" destId="{590E42AE-4DCC-42A9-BB7E-0DB53AECF8A8}" srcOrd="3" destOrd="0" presId="urn:microsoft.com/office/officeart/2005/8/layout/orgChart1"/>
    <dgm:cxn modelId="{A9091F7D-1289-474A-824B-9D3315F86832}" type="presParOf" srcId="{590E42AE-4DCC-42A9-BB7E-0DB53AECF8A8}" destId="{C95707A8-24BA-4313-B2BB-2651F2D64868}" srcOrd="0" destOrd="0" presId="urn:microsoft.com/office/officeart/2005/8/layout/orgChart1"/>
    <dgm:cxn modelId="{E1DE117E-7692-4894-A81A-FC4EEFBA350E}" type="presParOf" srcId="{C95707A8-24BA-4313-B2BB-2651F2D64868}" destId="{FA738434-3591-4877-8416-783D3991E4C5}" srcOrd="0" destOrd="0" presId="urn:microsoft.com/office/officeart/2005/8/layout/orgChart1"/>
    <dgm:cxn modelId="{BD40F19D-4D6D-4C17-B012-E779F2E8FF73}" type="presParOf" srcId="{C95707A8-24BA-4313-B2BB-2651F2D64868}" destId="{4C53E205-3761-40B5-93E7-3EB76D5827FE}" srcOrd="1" destOrd="0" presId="urn:microsoft.com/office/officeart/2005/8/layout/orgChart1"/>
    <dgm:cxn modelId="{4E7699DC-4C32-48F0-81F2-B47B9B7A6DC2}" type="presParOf" srcId="{590E42AE-4DCC-42A9-BB7E-0DB53AECF8A8}" destId="{985AD607-5743-4637-A0D2-D2E4989A3AE8}" srcOrd="1" destOrd="0" presId="urn:microsoft.com/office/officeart/2005/8/layout/orgChart1"/>
    <dgm:cxn modelId="{8C338931-4E3F-480E-807D-550A5D53B570}" type="presParOf" srcId="{590E42AE-4DCC-42A9-BB7E-0DB53AECF8A8}" destId="{9596DDD4-9DB3-416A-843F-922520D1C911}" srcOrd="2" destOrd="0" presId="urn:microsoft.com/office/officeart/2005/8/layout/orgChart1"/>
    <dgm:cxn modelId="{3ABE11D1-2238-4E99-8771-371A0544C016}" type="presParOf" srcId="{E40260B8-0EDC-420B-A077-FDCE430FD016}" destId="{2C005880-1FC5-45A6-8FFD-9D58658EDACA}" srcOrd="4" destOrd="0" presId="urn:microsoft.com/office/officeart/2005/8/layout/orgChart1"/>
    <dgm:cxn modelId="{6543D25F-596E-4D7B-94DF-080E09F98F84}" type="presParOf" srcId="{E40260B8-0EDC-420B-A077-FDCE430FD016}" destId="{19A16AE6-F6E9-4D9F-A304-25DEF3610B5B}" srcOrd="5" destOrd="0" presId="urn:microsoft.com/office/officeart/2005/8/layout/orgChart1"/>
    <dgm:cxn modelId="{4F15375D-14C5-4B95-87F3-C3394AB7327A}" type="presParOf" srcId="{19A16AE6-F6E9-4D9F-A304-25DEF3610B5B}" destId="{106D441C-98EC-43B1-98B4-2530F29EE8D9}" srcOrd="0" destOrd="0" presId="urn:microsoft.com/office/officeart/2005/8/layout/orgChart1"/>
    <dgm:cxn modelId="{630E20A0-AAF9-40E4-9DC2-90B74851902C}" type="presParOf" srcId="{106D441C-98EC-43B1-98B4-2530F29EE8D9}" destId="{5FD118B5-3924-40D5-9AB9-0E779B65B41E}" srcOrd="0" destOrd="0" presId="urn:microsoft.com/office/officeart/2005/8/layout/orgChart1"/>
    <dgm:cxn modelId="{42C5C492-C38B-45F5-AF06-7A357725D870}" type="presParOf" srcId="{106D441C-98EC-43B1-98B4-2530F29EE8D9}" destId="{09FDAD4C-46DF-4EF8-B897-306356C2257B}" srcOrd="1" destOrd="0" presId="urn:microsoft.com/office/officeart/2005/8/layout/orgChart1"/>
    <dgm:cxn modelId="{BB6C577C-C6D9-43C7-BC06-E5383B38C362}" type="presParOf" srcId="{19A16AE6-F6E9-4D9F-A304-25DEF3610B5B}" destId="{3DCA0208-395C-48B2-9DEB-070019317B77}" srcOrd="1" destOrd="0" presId="urn:microsoft.com/office/officeart/2005/8/layout/orgChart1"/>
    <dgm:cxn modelId="{B8832036-D62D-4605-B3BD-14F19B93634E}" type="presParOf" srcId="{19A16AE6-F6E9-4D9F-A304-25DEF3610B5B}" destId="{5BF5F75D-2AE9-4F6D-9686-886DA20C6B08}" srcOrd="2" destOrd="0" presId="urn:microsoft.com/office/officeart/2005/8/layout/orgChart1"/>
    <dgm:cxn modelId="{808D2882-8001-4C52-9218-C72767903FF9}" type="presParOf" srcId="{9C079F11-5A16-41F1-AC48-F7C0324F2265}" destId="{2BC33414-8E04-4365-917E-D7F7EE654F1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525187" y="328799"/>
          <a:ext cx="7592460" cy="91263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solidFill>
                <a:schemeClr val="accent1"/>
              </a:solidFill>
              <a:latin typeface="Corbel" panose="020B0503020204020204" pitchFamily="34" charset="0"/>
            </a:rPr>
            <a:t>Goods Suitable for Shipping</a:t>
          </a:r>
        </a:p>
      </dsp:txBody>
      <dsp:txXfrm>
        <a:off x="525187" y="328799"/>
        <a:ext cx="7592460" cy="912634"/>
      </dsp:txXfrm>
    </dsp:sp>
    <dsp:sp modelId="{9AF5ED78-341F-403E-97B4-875F8057A202}">
      <dsp:nvSpPr>
        <dsp:cNvPr id="0" name=""/>
        <dsp:cNvSpPr/>
      </dsp:nvSpPr>
      <dsp:spPr>
        <a:xfrm>
          <a:off x="57457" y="307834"/>
          <a:ext cx="1026114" cy="1026114"/>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922519" y="1545565"/>
          <a:ext cx="7294066" cy="91263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de-AT" sz="2400" kern="1200" dirty="0" smtClean="0">
              <a:solidFill>
                <a:schemeClr val="accent1"/>
              </a:solidFill>
              <a:latin typeface="Corbel" panose="020B0503020204020204" pitchFamily="34" charset="0"/>
            </a:rPr>
            <a:t>Price Formation </a:t>
          </a:r>
          <a:r>
            <a:rPr lang="de-AT" sz="2400" kern="1200" dirty="0" err="1" smtClean="0">
              <a:solidFill>
                <a:schemeClr val="accent1"/>
              </a:solidFill>
              <a:latin typeface="Corbel" panose="020B0503020204020204" pitchFamily="34" charset="0"/>
            </a:rPr>
            <a:t>and</a:t>
          </a:r>
          <a:r>
            <a:rPr lang="de-AT" sz="2400" kern="1200" dirty="0" smtClean="0">
              <a:solidFill>
                <a:schemeClr val="accent1"/>
              </a:solidFill>
              <a:latin typeface="Corbel" panose="020B0503020204020204" pitchFamily="34" charset="0"/>
            </a:rPr>
            <a:t> Transport Options</a:t>
          </a:r>
          <a:endParaRPr lang="en-GB" sz="2400" kern="1200" noProof="0" dirty="0" smtClean="0">
            <a:solidFill>
              <a:schemeClr val="accent1"/>
            </a:solidFill>
            <a:latin typeface="Corbel" panose="020B0503020204020204" pitchFamily="34" charset="0"/>
          </a:endParaRPr>
        </a:p>
      </dsp:txBody>
      <dsp:txXfrm>
        <a:off x="922519" y="1545565"/>
        <a:ext cx="7294066" cy="912634"/>
      </dsp:txXfrm>
    </dsp:sp>
    <dsp:sp modelId="{EF12B5F5-AB8A-4523-B395-C351AAF3CDFA}">
      <dsp:nvSpPr>
        <dsp:cNvPr id="0" name=""/>
        <dsp:cNvSpPr/>
      </dsp:nvSpPr>
      <dsp:spPr>
        <a:xfrm>
          <a:off x="355851" y="1539171"/>
          <a:ext cx="1026114" cy="1026114"/>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570514" y="2827247"/>
          <a:ext cx="7592460" cy="91263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solidFill>
                <a:schemeClr val="accent1"/>
              </a:solidFill>
              <a:latin typeface="Corbel" panose="020B0503020204020204" pitchFamily="34" charset="0"/>
            </a:rPr>
            <a:t>Multimodal Transports</a:t>
          </a:r>
        </a:p>
      </dsp:txBody>
      <dsp:txXfrm>
        <a:off x="570514" y="2827247"/>
        <a:ext cx="7592460" cy="912634"/>
      </dsp:txXfrm>
    </dsp:sp>
    <dsp:sp modelId="{84FECD7B-556D-40CD-80FE-E856FE6C01BC}">
      <dsp:nvSpPr>
        <dsp:cNvPr id="0" name=""/>
        <dsp:cNvSpPr/>
      </dsp:nvSpPr>
      <dsp:spPr>
        <a:xfrm>
          <a:off x="57457" y="2770507"/>
          <a:ext cx="1026114" cy="1026114"/>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DE16B-8658-457A-A1CB-5AD6056389C6}">
      <dsp:nvSpPr>
        <dsp:cNvPr id="0" name=""/>
        <dsp:cNvSpPr/>
      </dsp:nvSpPr>
      <dsp:spPr>
        <a:xfrm>
          <a:off x="624301" y="751889"/>
          <a:ext cx="7159752" cy="3700116"/>
        </a:xfrm>
        <a:prstGeom prst="rect">
          <a:avLst/>
        </a:prstGeom>
        <a:solidFill>
          <a:schemeClr val="accent2">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703CDB-2442-4D66-96CF-02384AE8FB86}">
      <dsp:nvSpPr>
        <dsp:cNvPr id="0" name=""/>
        <dsp:cNvSpPr/>
      </dsp:nvSpPr>
      <dsp:spPr>
        <a:xfrm>
          <a:off x="848510" y="1228506"/>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GB" sz="1800" kern="1200" noProof="0" dirty="0" smtClean="0">
              <a:solidFill>
                <a:schemeClr val="accent1"/>
              </a:solidFill>
              <a:latin typeface="Corbel" panose="020B0503020204020204" pitchFamily="34" charset="0"/>
            </a:rPr>
            <a:t>low transportation costs</a:t>
          </a:r>
          <a:br>
            <a:rPr lang="en-GB" sz="1800" kern="1200" noProof="0" dirty="0" smtClean="0">
              <a:solidFill>
                <a:schemeClr val="accent1"/>
              </a:solidFill>
              <a:latin typeface="Corbel" panose="020B0503020204020204" pitchFamily="34" charset="0"/>
            </a:rPr>
          </a:br>
          <a:r>
            <a:rPr lang="en-GB" sz="1800" kern="1200" noProof="0" dirty="0" smtClean="0">
              <a:solidFill>
                <a:schemeClr val="accent1"/>
              </a:solidFill>
              <a:latin typeface="Corbel" panose="020B0503020204020204" pitchFamily="34" charset="0"/>
            </a:rPr>
            <a:t/>
          </a:r>
          <a:br>
            <a:rPr lang="en-GB" sz="1800" kern="1200" noProof="0" dirty="0" smtClean="0">
              <a:solidFill>
                <a:schemeClr val="accent1"/>
              </a:solidFill>
              <a:latin typeface="Corbel" panose="020B0503020204020204" pitchFamily="34" charset="0"/>
            </a:rPr>
          </a:br>
          <a:r>
            <a:rPr lang="en-GB" sz="1800" kern="1200" noProof="0" dirty="0" smtClean="0">
              <a:solidFill>
                <a:schemeClr val="accent1"/>
              </a:solidFill>
              <a:latin typeface="Corbel" panose="020B0503020204020204" pitchFamily="34" charset="0"/>
            </a:rPr>
            <a:t>ability to convey large quantities of goods per unit</a:t>
          </a:r>
          <a:br>
            <a:rPr lang="en-GB" sz="1800" kern="1200" noProof="0" dirty="0" smtClean="0">
              <a:solidFill>
                <a:schemeClr val="accent1"/>
              </a:solidFill>
              <a:latin typeface="Corbel" panose="020B0503020204020204" pitchFamily="34" charset="0"/>
            </a:rPr>
          </a:br>
          <a:r>
            <a:rPr lang="en-GB" sz="1800" kern="1200" noProof="0" dirty="0" smtClean="0">
              <a:solidFill>
                <a:schemeClr val="accent1"/>
              </a:solidFill>
              <a:latin typeface="Corbel" panose="020B0503020204020204" pitchFamily="34" charset="0"/>
            </a:rPr>
            <a:t/>
          </a:r>
          <a:br>
            <a:rPr lang="en-GB" sz="1800" kern="1200" noProof="0" dirty="0" smtClean="0">
              <a:solidFill>
                <a:schemeClr val="accent1"/>
              </a:solidFill>
              <a:latin typeface="Corbel" panose="020B0503020204020204" pitchFamily="34" charset="0"/>
            </a:rPr>
          </a:br>
          <a:r>
            <a:rPr lang="en-GB" sz="1800" kern="1200" noProof="0" dirty="0" smtClean="0">
              <a:solidFill>
                <a:schemeClr val="accent1"/>
              </a:solidFill>
              <a:latin typeface="Corbel" panose="020B0503020204020204" pitchFamily="34" charset="0"/>
            </a:rPr>
            <a:t>environmental friendliness </a:t>
          </a:r>
          <a:br>
            <a:rPr lang="en-GB" sz="1800" kern="1200" noProof="0" dirty="0" smtClean="0">
              <a:solidFill>
                <a:schemeClr val="accent1"/>
              </a:solidFill>
              <a:latin typeface="Corbel" panose="020B0503020204020204" pitchFamily="34" charset="0"/>
            </a:rPr>
          </a:br>
          <a:r>
            <a:rPr lang="en-GB" sz="1800" kern="1200" noProof="0" dirty="0" smtClean="0">
              <a:solidFill>
                <a:schemeClr val="accent1"/>
              </a:solidFill>
              <a:latin typeface="Corbel" panose="020B0503020204020204" pitchFamily="34" charset="0"/>
            </a:rPr>
            <a:t/>
          </a:r>
          <a:br>
            <a:rPr lang="en-GB" sz="1800" kern="1200" noProof="0" dirty="0" smtClean="0">
              <a:solidFill>
                <a:schemeClr val="accent1"/>
              </a:solidFill>
              <a:latin typeface="Corbel" panose="020B0503020204020204" pitchFamily="34" charset="0"/>
            </a:rPr>
          </a:br>
          <a:r>
            <a:rPr lang="en-GB" sz="1800" kern="1200" noProof="0" dirty="0" smtClean="0">
              <a:solidFill>
                <a:schemeClr val="accent1"/>
              </a:solidFill>
              <a:latin typeface="Corbel" panose="020B0503020204020204" pitchFamily="34" charset="0"/>
            </a:rPr>
            <a:t>safety</a:t>
          </a:r>
          <a:br>
            <a:rPr lang="en-GB" sz="1800" kern="1200" noProof="0" dirty="0" smtClean="0">
              <a:solidFill>
                <a:schemeClr val="accent1"/>
              </a:solidFill>
              <a:latin typeface="Corbel" panose="020B0503020204020204" pitchFamily="34" charset="0"/>
            </a:rPr>
          </a:br>
          <a:r>
            <a:rPr lang="en-GB" sz="1800" kern="1200" noProof="0" dirty="0" smtClean="0">
              <a:solidFill>
                <a:schemeClr val="accent1"/>
              </a:solidFill>
              <a:latin typeface="Corbel" panose="020B0503020204020204" pitchFamily="34" charset="0"/>
            </a:rPr>
            <a:t/>
          </a:r>
          <a:br>
            <a:rPr lang="en-GB" sz="1800" kern="1200" noProof="0" dirty="0" smtClean="0">
              <a:solidFill>
                <a:schemeClr val="accent1"/>
              </a:solidFill>
              <a:latin typeface="Corbel" panose="020B0503020204020204" pitchFamily="34" charset="0"/>
            </a:rPr>
          </a:br>
          <a:r>
            <a:rPr lang="de-AT" sz="1800" kern="1200" dirty="0" err="1" smtClean="0">
              <a:solidFill>
                <a:schemeClr val="accent1"/>
              </a:solidFill>
              <a:latin typeface="Corbel" panose="020B0503020204020204" pitchFamily="34" charset="0"/>
            </a:rPr>
            <a:t>availability</a:t>
          </a:r>
          <a:r>
            <a:rPr lang="de-AT" sz="1800" kern="1200" dirty="0" smtClean="0">
              <a:solidFill>
                <a:schemeClr val="accent1"/>
              </a:solidFill>
              <a:latin typeface="Corbel" panose="020B0503020204020204" pitchFamily="34" charset="0"/>
            </a:rPr>
            <a:t> </a:t>
          </a:r>
          <a:r>
            <a:rPr lang="en-GB" sz="1800" kern="1200" noProof="0" dirty="0" smtClean="0">
              <a:solidFill>
                <a:schemeClr val="accent1"/>
              </a:solidFill>
              <a:latin typeface="Corbel" panose="020B0503020204020204" pitchFamily="34" charset="0"/>
            </a:rPr>
            <a:t>around the clock</a:t>
          </a:r>
          <a:br>
            <a:rPr lang="en-GB" sz="1800" kern="1200" noProof="0" dirty="0" smtClean="0">
              <a:solidFill>
                <a:schemeClr val="accent1"/>
              </a:solidFill>
              <a:latin typeface="Corbel" panose="020B0503020204020204" pitchFamily="34" charset="0"/>
            </a:rPr>
          </a:br>
          <a:r>
            <a:rPr lang="en-GB" sz="1800" kern="1200" noProof="0" dirty="0" smtClean="0">
              <a:solidFill>
                <a:schemeClr val="accent1"/>
              </a:solidFill>
              <a:latin typeface="Corbel" panose="020B0503020204020204" pitchFamily="34" charset="0"/>
            </a:rPr>
            <a:t/>
          </a:r>
          <a:br>
            <a:rPr lang="en-GB" sz="1800" kern="1200" noProof="0" dirty="0" smtClean="0">
              <a:solidFill>
                <a:schemeClr val="accent1"/>
              </a:solidFill>
              <a:latin typeface="Corbel" panose="020B0503020204020204" pitchFamily="34" charset="0"/>
            </a:rPr>
          </a:br>
          <a:r>
            <a:rPr lang="en-GB" sz="1800" kern="1200" noProof="0" dirty="0" smtClean="0">
              <a:solidFill>
                <a:schemeClr val="accent1"/>
              </a:solidFill>
              <a:latin typeface="Corbel" panose="020B0503020204020204" pitchFamily="34" charset="0"/>
            </a:rPr>
            <a:t>low infrastructure costs </a:t>
          </a:r>
          <a:endParaRPr lang="en-GB" sz="1800" kern="1200" noProof="0" dirty="0">
            <a:solidFill>
              <a:schemeClr val="accent1"/>
            </a:solidFill>
            <a:latin typeface="Corbel" panose="020B0503020204020204" pitchFamily="34" charset="0"/>
          </a:endParaRPr>
        </a:p>
      </dsp:txBody>
      <dsp:txXfrm>
        <a:off x="848510" y="1228506"/>
        <a:ext cx="3324758" cy="3165404"/>
      </dsp:txXfrm>
    </dsp:sp>
    <dsp:sp modelId="{A84565D3-4DDD-4E54-A1FE-3725E10AB0A8}">
      <dsp:nvSpPr>
        <dsp:cNvPr id="0" name=""/>
        <dsp:cNvSpPr/>
      </dsp:nvSpPr>
      <dsp:spPr>
        <a:xfrm>
          <a:off x="4247334" y="1228506"/>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GB" sz="1800" kern="1200" noProof="0" dirty="0" smtClean="0">
              <a:solidFill>
                <a:schemeClr val="accent1"/>
              </a:solidFill>
              <a:latin typeface="Corbel" panose="020B0503020204020204" pitchFamily="34" charset="0"/>
            </a:rPr>
            <a:t>dependence on variable fairway conditions </a:t>
          </a:r>
          <a:br>
            <a:rPr lang="en-GB" sz="1800" kern="1200" noProof="0" dirty="0" smtClean="0">
              <a:solidFill>
                <a:schemeClr val="accent1"/>
              </a:solidFill>
              <a:latin typeface="Corbel" panose="020B0503020204020204" pitchFamily="34" charset="0"/>
            </a:rPr>
          </a:br>
          <a:r>
            <a:rPr lang="en-GB" sz="1800" kern="1200" noProof="0" dirty="0" smtClean="0">
              <a:solidFill>
                <a:schemeClr val="accent1"/>
              </a:solidFill>
              <a:latin typeface="Corbel" panose="020B0503020204020204" pitchFamily="34" charset="0"/>
            </a:rPr>
            <a:t/>
          </a:r>
          <a:br>
            <a:rPr lang="en-GB" sz="1800" kern="1200" noProof="0" dirty="0" smtClean="0">
              <a:solidFill>
                <a:schemeClr val="accent1"/>
              </a:solidFill>
              <a:latin typeface="Corbel" panose="020B0503020204020204" pitchFamily="34" charset="0"/>
            </a:rPr>
          </a:br>
          <a:r>
            <a:rPr lang="en-GB" sz="1800" kern="1200" noProof="0" dirty="0" smtClean="0">
              <a:solidFill>
                <a:schemeClr val="accent1"/>
              </a:solidFill>
              <a:latin typeface="Corbel" panose="020B0503020204020204" pitchFamily="34" charset="0"/>
            </a:rPr>
            <a:t>low transport velocity</a:t>
          </a:r>
          <a:br>
            <a:rPr lang="en-GB" sz="1800" kern="1200" noProof="0" dirty="0" smtClean="0">
              <a:solidFill>
                <a:schemeClr val="accent1"/>
              </a:solidFill>
              <a:latin typeface="Corbel" panose="020B0503020204020204" pitchFamily="34" charset="0"/>
            </a:rPr>
          </a:br>
          <a:r>
            <a:rPr lang="en-GB" sz="1800" kern="1200" noProof="0" dirty="0" smtClean="0">
              <a:solidFill>
                <a:schemeClr val="accent1"/>
              </a:solidFill>
              <a:latin typeface="Corbel" panose="020B0503020204020204" pitchFamily="34" charset="0"/>
            </a:rPr>
            <a:t/>
          </a:r>
          <a:br>
            <a:rPr lang="en-GB" sz="1800" kern="1200" noProof="0" dirty="0" smtClean="0">
              <a:solidFill>
                <a:schemeClr val="accent1"/>
              </a:solidFill>
              <a:latin typeface="Corbel" panose="020B0503020204020204" pitchFamily="34" charset="0"/>
            </a:rPr>
          </a:br>
          <a:r>
            <a:rPr lang="en-GB" sz="1800" kern="1200" noProof="0" dirty="0" smtClean="0">
              <a:solidFill>
                <a:schemeClr val="accent1"/>
              </a:solidFill>
              <a:latin typeface="Corbel" panose="020B0503020204020204" pitchFamily="34" charset="0"/>
            </a:rPr>
            <a:t>low network density, often requiring pre- and end-haulage</a:t>
          </a:r>
        </a:p>
        <a:p>
          <a:pPr lvl="0" algn="l" defTabSz="800100">
            <a:lnSpc>
              <a:spcPct val="90000"/>
            </a:lnSpc>
            <a:spcBef>
              <a:spcPct val="0"/>
            </a:spcBef>
            <a:spcAft>
              <a:spcPts val="42"/>
            </a:spcAft>
          </a:pPr>
          <a:endParaRPr lang="en-GB" sz="1800" kern="1200" noProof="0" dirty="0" smtClean="0">
            <a:solidFill>
              <a:schemeClr val="accent1"/>
            </a:solidFill>
            <a:latin typeface="Corbel" panose="020B0503020204020204" pitchFamily="34" charset="0"/>
          </a:endParaRPr>
        </a:p>
        <a:p>
          <a:pPr lvl="0" algn="l" defTabSz="800100">
            <a:lnSpc>
              <a:spcPct val="90000"/>
            </a:lnSpc>
            <a:spcBef>
              <a:spcPct val="0"/>
            </a:spcBef>
            <a:spcAft>
              <a:spcPct val="35000"/>
            </a:spcAft>
          </a:pPr>
          <a:r>
            <a:rPr lang="en-GB" sz="1800" kern="1200" noProof="0" dirty="0" smtClean="0">
              <a:solidFill>
                <a:schemeClr val="accent1"/>
              </a:solidFill>
              <a:latin typeface="Corbel" panose="020B0503020204020204" pitchFamily="34" charset="0"/>
            </a:rPr>
            <a:t>inland waterway logistics requires more knowledge than truck transportation</a:t>
          </a:r>
        </a:p>
      </dsp:txBody>
      <dsp:txXfrm>
        <a:off x="4247334" y="1228506"/>
        <a:ext cx="3324758" cy="3165404"/>
      </dsp:txXfrm>
    </dsp:sp>
    <dsp:sp modelId="{4A1177B9-8F5A-4B1E-A98A-5AEE279BC6A6}">
      <dsp:nvSpPr>
        <dsp:cNvPr id="0" name=""/>
        <dsp:cNvSpPr/>
      </dsp:nvSpPr>
      <dsp:spPr>
        <a:xfrm>
          <a:off x="106123" y="230219"/>
          <a:ext cx="974537" cy="1049190"/>
        </a:xfrm>
        <a:prstGeom prst="plus">
          <a:avLst>
            <a:gd name="adj" fmla="val 32810"/>
          </a:avLst>
        </a:prstGeom>
        <a:solidFill>
          <a:schemeClr val="accent2">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B2338-6B14-4D24-8AA3-1B8D3ACACCCC}">
      <dsp:nvSpPr>
        <dsp:cNvPr id="0" name=""/>
        <dsp:cNvSpPr/>
      </dsp:nvSpPr>
      <dsp:spPr>
        <a:xfrm>
          <a:off x="6806740" y="558424"/>
          <a:ext cx="1316736" cy="451233"/>
        </a:xfrm>
        <a:prstGeom prst="rect">
          <a:avLst/>
        </a:prstGeom>
        <a:solidFill>
          <a:schemeClr val="accent2">
            <a:hueOff val="-9998653"/>
            <a:satOff val="22564"/>
            <a:lumOff val="9804"/>
            <a:alphaOff val="0"/>
          </a:schemeClr>
        </a:solidFill>
        <a:ln w="26425" cap="flat" cmpd="sng" algn="ctr">
          <a:solidFill>
            <a:schemeClr val="accent2">
              <a:hueOff val="-9998653"/>
              <a:satOff val="22564"/>
              <a:lumOff val="98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E11081-AECF-4F69-A4BC-CD08B991EF4F}">
      <dsp:nvSpPr>
        <dsp:cNvPr id="0" name=""/>
        <dsp:cNvSpPr/>
      </dsp:nvSpPr>
      <dsp:spPr>
        <a:xfrm>
          <a:off x="4114800" y="792668"/>
          <a:ext cx="16459" cy="3599318"/>
        </a:xfrm>
        <a:prstGeom prst="line">
          <a:avLst/>
        </a:pr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525180" y="328799"/>
          <a:ext cx="7593628" cy="91263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solidFill>
                <a:schemeClr val="accent1"/>
              </a:solidFill>
              <a:latin typeface="Corbel" panose="020B0503020204020204" pitchFamily="34" charset="0"/>
            </a:rPr>
            <a:t>Goods Suitable for Shipping</a:t>
          </a:r>
          <a:endParaRPr lang="de-DE" sz="2400" kern="1200" dirty="0" smtClean="0">
            <a:solidFill>
              <a:schemeClr val="accent1"/>
            </a:solidFill>
            <a:latin typeface="Corbel" panose="020B0503020204020204" pitchFamily="34" charset="0"/>
          </a:endParaRPr>
        </a:p>
      </dsp:txBody>
      <dsp:txXfrm>
        <a:off x="525180" y="328799"/>
        <a:ext cx="7593628" cy="912634"/>
      </dsp:txXfrm>
    </dsp:sp>
    <dsp:sp modelId="{9AF5ED78-341F-403E-97B4-875F8057A202}">
      <dsp:nvSpPr>
        <dsp:cNvPr id="0" name=""/>
        <dsp:cNvSpPr/>
      </dsp:nvSpPr>
      <dsp:spPr>
        <a:xfrm>
          <a:off x="57457" y="307834"/>
          <a:ext cx="1026114" cy="1026114"/>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68908" y="1595910"/>
          <a:ext cx="7295234" cy="91263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solidFill>
                <a:schemeClr val="accent1"/>
              </a:solidFill>
              <a:latin typeface="Corbel" panose="020B0503020204020204" pitchFamily="34" charset="0"/>
            </a:rPr>
            <a:t>Price formation and transport options</a:t>
          </a:r>
        </a:p>
      </dsp:txBody>
      <dsp:txXfrm>
        <a:off x="868908" y="1595910"/>
        <a:ext cx="7295234" cy="912634"/>
      </dsp:txXfrm>
    </dsp:sp>
    <dsp:sp modelId="{EF12B5F5-AB8A-4523-B395-C351AAF3CDFA}">
      <dsp:nvSpPr>
        <dsp:cNvPr id="0" name=""/>
        <dsp:cNvSpPr/>
      </dsp:nvSpPr>
      <dsp:spPr>
        <a:xfrm>
          <a:off x="355851" y="1539171"/>
          <a:ext cx="1026114" cy="1026114"/>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519029" y="2855954"/>
          <a:ext cx="7593628" cy="91263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solidFill>
                <a:schemeClr val="accent1"/>
              </a:solidFill>
              <a:latin typeface="Corbel" panose="020B0503020204020204" pitchFamily="34" charset="0"/>
            </a:rPr>
            <a:t>Multimodal transports</a:t>
          </a:r>
          <a:endParaRPr lang="de-DE" sz="2400" kern="1200" dirty="0" smtClean="0">
            <a:solidFill>
              <a:schemeClr val="accent1"/>
            </a:solidFill>
            <a:latin typeface="Corbel" panose="020B0503020204020204" pitchFamily="34" charset="0"/>
          </a:endParaRPr>
        </a:p>
      </dsp:txBody>
      <dsp:txXfrm>
        <a:off x="519029" y="2855954"/>
        <a:ext cx="7593628" cy="912634"/>
      </dsp:txXfrm>
    </dsp:sp>
    <dsp:sp modelId="{84FECD7B-556D-40CD-80FE-E856FE6C01BC}">
      <dsp:nvSpPr>
        <dsp:cNvPr id="0" name=""/>
        <dsp:cNvSpPr/>
      </dsp:nvSpPr>
      <dsp:spPr>
        <a:xfrm>
          <a:off x="57457" y="2770507"/>
          <a:ext cx="1026114" cy="1026114"/>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66243-8FC6-498E-BAE2-8294E5837302}">
      <dsp:nvSpPr>
        <dsp:cNvPr id="0" name=""/>
        <dsp:cNvSpPr/>
      </dsp:nvSpPr>
      <dsp:spPr>
        <a:xfrm>
          <a:off x="3354650" y="3735"/>
          <a:ext cx="1323817" cy="860481"/>
        </a:xfrm>
        <a:prstGeom prst="roundRect">
          <a:avLst/>
        </a:prstGeom>
        <a:solidFill>
          <a:schemeClr val="accent1">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latin typeface="Corbel" panose="020B0503020204020204" pitchFamily="34" charset="0"/>
            </a:rPr>
            <a:t>size, capacity, draught and possible draught loaded</a:t>
          </a:r>
          <a:endParaRPr lang="de-DE" sz="1200" kern="1200" dirty="0"/>
        </a:p>
      </dsp:txBody>
      <dsp:txXfrm>
        <a:off x="3396655" y="45740"/>
        <a:ext cx="1239807" cy="776471"/>
      </dsp:txXfrm>
    </dsp:sp>
    <dsp:sp modelId="{93433855-078F-4BEE-8B56-F4C422B86488}">
      <dsp:nvSpPr>
        <dsp:cNvPr id="0" name=""/>
        <dsp:cNvSpPr/>
      </dsp:nvSpPr>
      <dsp:spPr>
        <a:xfrm>
          <a:off x="1990518" y="433975"/>
          <a:ext cx="4052081" cy="4052081"/>
        </a:xfrm>
        <a:custGeom>
          <a:avLst/>
          <a:gdLst/>
          <a:ahLst/>
          <a:cxnLst/>
          <a:rect l="0" t="0" r="0" b="0"/>
          <a:pathLst>
            <a:path>
              <a:moveTo>
                <a:pt x="2696396" y="114113"/>
              </a:moveTo>
              <a:arcTo wR="2026040" hR="2026040" stAng="17359295" swAng="1499916"/>
            </a:path>
          </a:pathLst>
        </a:custGeom>
        <a:noFill/>
        <a:ln w="9525" cap="flat" cmpd="sng" algn="ctr">
          <a:solidFill>
            <a:schemeClr val="accent2">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3D88C24-3172-4BB2-9CAD-8A5806D246D8}">
      <dsp:nvSpPr>
        <dsp:cNvPr id="0" name=""/>
        <dsp:cNvSpPr/>
      </dsp:nvSpPr>
      <dsp:spPr>
        <a:xfrm>
          <a:off x="5109253" y="1016755"/>
          <a:ext cx="1323817" cy="860481"/>
        </a:xfrm>
        <a:prstGeom prst="roundRect">
          <a:avLst/>
        </a:prstGeom>
        <a:solidFill>
          <a:srgbClr val="0070C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smtClean="0">
              <a:latin typeface="Corbel" panose="020B0503020204020204" pitchFamily="34" charset="0"/>
            </a:rPr>
            <a:t>age and condition of a ship</a:t>
          </a:r>
          <a:endParaRPr lang="en-GB" sz="1200" kern="1200" dirty="0" smtClean="0">
            <a:latin typeface="Corbel" panose="020B0503020204020204" pitchFamily="34" charset="0"/>
          </a:endParaRPr>
        </a:p>
      </dsp:txBody>
      <dsp:txXfrm>
        <a:off x="5151258" y="1058760"/>
        <a:ext cx="1239807" cy="776471"/>
      </dsp:txXfrm>
    </dsp:sp>
    <dsp:sp modelId="{26F5228E-AA54-423F-8858-AB052C19AAEA}">
      <dsp:nvSpPr>
        <dsp:cNvPr id="0" name=""/>
        <dsp:cNvSpPr/>
      </dsp:nvSpPr>
      <dsp:spPr>
        <a:xfrm>
          <a:off x="1990518" y="433975"/>
          <a:ext cx="4052081" cy="4052081"/>
        </a:xfrm>
        <a:custGeom>
          <a:avLst/>
          <a:gdLst/>
          <a:ahLst/>
          <a:cxnLst/>
          <a:rect l="0" t="0" r="0" b="0"/>
          <a:pathLst>
            <a:path>
              <a:moveTo>
                <a:pt x="3969775" y="1454433"/>
              </a:moveTo>
              <a:arcTo wR="2026040" hR="2026040" stAng="20616757" swAng="1966486"/>
            </a:path>
          </a:pathLst>
        </a:custGeom>
        <a:noFill/>
        <a:ln w="9525" cap="flat" cmpd="sng" algn="ctr">
          <a:solidFill>
            <a:schemeClr val="accent2">
              <a:shade val="90000"/>
              <a:hueOff val="86935"/>
              <a:satOff val="-1245"/>
              <a:lumOff val="5204"/>
              <a:alphaOff val="0"/>
            </a:schemeClr>
          </a:solidFill>
          <a:prstDash val="solid"/>
        </a:ln>
        <a:effectLst/>
      </dsp:spPr>
      <dsp:style>
        <a:lnRef idx="1">
          <a:scrgbClr r="0" g="0" b="0"/>
        </a:lnRef>
        <a:fillRef idx="0">
          <a:scrgbClr r="0" g="0" b="0"/>
        </a:fillRef>
        <a:effectRef idx="0">
          <a:scrgbClr r="0" g="0" b="0"/>
        </a:effectRef>
        <a:fontRef idx="minor"/>
      </dsp:style>
    </dsp:sp>
    <dsp:sp modelId="{632BFF04-B62B-4DFD-9DC2-6823E915D8C4}">
      <dsp:nvSpPr>
        <dsp:cNvPr id="0" name=""/>
        <dsp:cNvSpPr/>
      </dsp:nvSpPr>
      <dsp:spPr>
        <a:xfrm>
          <a:off x="5109253" y="3042796"/>
          <a:ext cx="1323817" cy="860481"/>
        </a:xfrm>
        <a:prstGeom prst="roundRect">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latin typeface="Corbel" panose="020B0503020204020204" pitchFamily="34" charset="0"/>
            </a:rPr>
            <a:t>operator structure</a:t>
          </a:r>
        </a:p>
      </dsp:txBody>
      <dsp:txXfrm>
        <a:off x="5151258" y="3084801"/>
        <a:ext cx="1239807" cy="776471"/>
      </dsp:txXfrm>
    </dsp:sp>
    <dsp:sp modelId="{4311293F-9C1C-401C-A45C-F8AD45C93405}">
      <dsp:nvSpPr>
        <dsp:cNvPr id="0" name=""/>
        <dsp:cNvSpPr/>
      </dsp:nvSpPr>
      <dsp:spPr>
        <a:xfrm>
          <a:off x="1990518" y="433975"/>
          <a:ext cx="4052081" cy="4052081"/>
        </a:xfrm>
        <a:custGeom>
          <a:avLst/>
          <a:gdLst/>
          <a:ahLst/>
          <a:cxnLst/>
          <a:rect l="0" t="0" r="0" b="0"/>
          <a:pathLst>
            <a:path>
              <a:moveTo>
                <a:pt x="3441568" y="3475564"/>
              </a:moveTo>
              <a:arcTo wR="2026040" hR="2026040" stAng="2740789" swAng="1499916"/>
            </a:path>
          </a:pathLst>
        </a:custGeom>
        <a:noFill/>
        <a:ln w="9525" cap="flat" cmpd="sng" algn="ctr">
          <a:solidFill>
            <a:schemeClr val="accent2">
              <a:shade val="90000"/>
              <a:hueOff val="173870"/>
              <a:satOff val="-2491"/>
              <a:lumOff val="10408"/>
              <a:alphaOff val="0"/>
            </a:schemeClr>
          </a:solidFill>
          <a:prstDash val="solid"/>
        </a:ln>
        <a:effectLst/>
      </dsp:spPr>
      <dsp:style>
        <a:lnRef idx="1">
          <a:scrgbClr r="0" g="0" b="0"/>
        </a:lnRef>
        <a:fillRef idx="0">
          <a:scrgbClr r="0" g="0" b="0"/>
        </a:fillRef>
        <a:effectRef idx="0">
          <a:scrgbClr r="0" g="0" b="0"/>
        </a:effectRef>
        <a:fontRef idx="minor"/>
      </dsp:style>
    </dsp:sp>
    <dsp:sp modelId="{B8B7F04B-398B-4EAC-94B8-4408854BF2A6}">
      <dsp:nvSpPr>
        <dsp:cNvPr id="0" name=""/>
        <dsp:cNvSpPr/>
      </dsp:nvSpPr>
      <dsp:spPr>
        <a:xfrm>
          <a:off x="3354650" y="4055816"/>
          <a:ext cx="1323817" cy="860481"/>
        </a:xfrm>
        <a:prstGeom prst="roundRect">
          <a:avLst/>
        </a:prstGeom>
        <a:solidFill>
          <a:schemeClr val="accent5"/>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smtClean="0">
              <a:latin typeface="Corbel" panose="020B0503020204020204" pitchFamily="34" charset="0"/>
            </a:rPr>
            <a:t>parity of traffic</a:t>
          </a:r>
          <a:endParaRPr lang="en-GB" sz="1200" kern="1200" dirty="0" smtClean="0">
            <a:latin typeface="Corbel" panose="020B0503020204020204" pitchFamily="34" charset="0"/>
          </a:endParaRPr>
        </a:p>
      </dsp:txBody>
      <dsp:txXfrm>
        <a:off x="3396655" y="4097821"/>
        <a:ext cx="1239807" cy="776471"/>
      </dsp:txXfrm>
    </dsp:sp>
    <dsp:sp modelId="{2F69B1C5-6592-4C8F-A782-AA53C9C5A4CD}">
      <dsp:nvSpPr>
        <dsp:cNvPr id="0" name=""/>
        <dsp:cNvSpPr/>
      </dsp:nvSpPr>
      <dsp:spPr>
        <a:xfrm>
          <a:off x="1990518" y="433975"/>
          <a:ext cx="4052081" cy="4052081"/>
        </a:xfrm>
        <a:custGeom>
          <a:avLst/>
          <a:gdLst/>
          <a:ahLst/>
          <a:cxnLst/>
          <a:rect l="0" t="0" r="0" b="0"/>
          <a:pathLst>
            <a:path>
              <a:moveTo>
                <a:pt x="1355684" y="3937967"/>
              </a:moveTo>
              <a:arcTo wR="2026040" hR="2026040" stAng="6559295" swAng="1499916"/>
            </a:path>
          </a:pathLst>
        </a:custGeom>
        <a:noFill/>
        <a:ln w="9525" cap="flat" cmpd="sng" algn="ctr">
          <a:solidFill>
            <a:schemeClr val="accent2">
              <a:shade val="90000"/>
              <a:hueOff val="260805"/>
              <a:satOff val="-3736"/>
              <a:lumOff val="15611"/>
              <a:alphaOff val="0"/>
            </a:schemeClr>
          </a:solidFill>
          <a:prstDash val="solid"/>
        </a:ln>
        <a:effectLst/>
      </dsp:spPr>
      <dsp:style>
        <a:lnRef idx="1">
          <a:scrgbClr r="0" g="0" b="0"/>
        </a:lnRef>
        <a:fillRef idx="0">
          <a:scrgbClr r="0" g="0" b="0"/>
        </a:fillRef>
        <a:effectRef idx="0">
          <a:scrgbClr r="0" g="0" b="0"/>
        </a:effectRef>
        <a:fontRef idx="minor"/>
      </dsp:style>
    </dsp:sp>
    <dsp:sp modelId="{9BEC0065-DE80-477F-A2D4-2FB342EB8B4B}">
      <dsp:nvSpPr>
        <dsp:cNvPr id="0" name=""/>
        <dsp:cNvSpPr/>
      </dsp:nvSpPr>
      <dsp:spPr>
        <a:xfrm>
          <a:off x="1600047" y="3042796"/>
          <a:ext cx="1323817" cy="860481"/>
        </a:xfrm>
        <a:prstGeom prst="roundRect">
          <a:avLst/>
        </a:prstGeom>
        <a:solidFill>
          <a:schemeClr val="accent5">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smtClean="0">
              <a:latin typeface="Corbel" panose="020B0503020204020204" pitchFamily="34" charset="0"/>
            </a:rPr>
            <a:t>operation mode (operation duration of 14, 18 or 24 hours/day)</a:t>
          </a:r>
          <a:endParaRPr lang="en-GB" sz="1200" kern="1200" dirty="0" smtClean="0">
            <a:latin typeface="Corbel" panose="020B0503020204020204" pitchFamily="34" charset="0"/>
          </a:endParaRPr>
        </a:p>
      </dsp:txBody>
      <dsp:txXfrm>
        <a:off x="1642052" y="3084801"/>
        <a:ext cx="1239807" cy="776471"/>
      </dsp:txXfrm>
    </dsp:sp>
    <dsp:sp modelId="{619DDEE8-E1B9-4606-9EF8-123855BDC0D6}">
      <dsp:nvSpPr>
        <dsp:cNvPr id="0" name=""/>
        <dsp:cNvSpPr/>
      </dsp:nvSpPr>
      <dsp:spPr>
        <a:xfrm>
          <a:off x="1990518" y="433975"/>
          <a:ext cx="4052081" cy="4052081"/>
        </a:xfrm>
        <a:custGeom>
          <a:avLst/>
          <a:gdLst/>
          <a:ahLst/>
          <a:cxnLst/>
          <a:rect l="0" t="0" r="0" b="0"/>
          <a:pathLst>
            <a:path>
              <a:moveTo>
                <a:pt x="82305" y="2597647"/>
              </a:moveTo>
              <a:arcTo wR="2026040" hR="2026040" stAng="9816757" swAng="1966486"/>
            </a:path>
          </a:pathLst>
        </a:custGeom>
        <a:noFill/>
        <a:ln w="9525" cap="flat" cmpd="sng" algn="ctr">
          <a:solidFill>
            <a:schemeClr val="accent2">
              <a:shade val="90000"/>
              <a:hueOff val="347740"/>
              <a:satOff val="-4982"/>
              <a:lumOff val="20815"/>
              <a:alphaOff val="0"/>
            </a:schemeClr>
          </a:solidFill>
          <a:prstDash val="solid"/>
        </a:ln>
        <a:effectLst/>
      </dsp:spPr>
      <dsp:style>
        <a:lnRef idx="1">
          <a:scrgbClr r="0" g="0" b="0"/>
        </a:lnRef>
        <a:fillRef idx="0">
          <a:scrgbClr r="0" g="0" b="0"/>
        </a:fillRef>
        <a:effectRef idx="0">
          <a:scrgbClr r="0" g="0" b="0"/>
        </a:effectRef>
        <a:fontRef idx="minor"/>
      </dsp:style>
    </dsp:sp>
    <dsp:sp modelId="{5D046A63-A5F1-48DE-A6F0-8544C76E10C5}">
      <dsp:nvSpPr>
        <dsp:cNvPr id="0" name=""/>
        <dsp:cNvSpPr/>
      </dsp:nvSpPr>
      <dsp:spPr>
        <a:xfrm>
          <a:off x="1600047" y="1016755"/>
          <a:ext cx="1323817" cy="860481"/>
        </a:xfrm>
        <a:prstGeom prst="roundRect">
          <a:avLst/>
        </a:prstGeom>
        <a:solidFill>
          <a:schemeClr val="accent5">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latin typeface="Corbel" panose="020B0503020204020204" pitchFamily="34" charset="0"/>
            </a:rPr>
            <a:t>crew (quantity, qualification, type of contract) </a:t>
          </a:r>
        </a:p>
      </dsp:txBody>
      <dsp:txXfrm>
        <a:off x="1642052" y="1058760"/>
        <a:ext cx="1239807" cy="776471"/>
      </dsp:txXfrm>
    </dsp:sp>
    <dsp:sp modelId="{4D153086-B0D7-41C7-B035-5C4239629DF8}">
      <dsp:nvSpPr>
        <dsp:cNvPr id="0" name=""/>
        <dsp:cNvSpPr/>
      </dsp:nvSpPr>
      <dsp:spPr>
        <a:xfrm>
          <a:off x="1990518" y="433975"/>
          <a:ext cx="4052081" cy="4052081"/>
        </a:xfrm>
        <a:custGeom>
          <a:avLst/>
          <a:gdLst/>
          <a:ahLst/>
          <a:cxnLst/>
          <a:rect l="0" t="0" r="0" b="0"/>
          <a:pathLst>
            <a:path>
              <a:moveTo>
                <a:pt x="610512" y="576516"/>
              </a:moveTo>
              <a:arcTo wR="2026040" hR="2026040" stAng="13540789" swAng="1499916"/>
            </a:path>
          </a:pathLst>
        </a:custGeom>
        <a:noFill/>
        <a:ln w="9525" cap="flat" cmpd="sng" algn="ctr">
          <a:solidFill>
            <a:schemeClr val="accent2">
              <a:shade val="90000"/>
              <a:hueOff val="434675"/>
              <a:satOff val="-6227"/>
              <a:lumOff val="26019"/>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525187" y="328799"/>
          <a:ext cx="7592460" cy="91263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Goods Suitable for Shipping</a:t>
          </a:r>
        </a:p>
      </dsp:txBody>
      <dsp:txXfrm>
        <a:off x="525187" y="328799"/>
        <a:ext cx="7592460" cy="912634"/>
      </dsp:txXfrm>
    </dsp:sp>
    <dsp:sp modelId="{9AF5ED78-341F-403E-97B4-875F8057A202}">
      <dsp:nvSpPr>
        <dsp:cNvPr id="0" name=""/>
        <dsp:cNvSpPr/>
      </dsp:nvSpPr>
      <dsp:spPr>
        <a:xfrm>
          <a:off x="57457" y="307834"/>
          <a:ext cx="1026114" cy="1026114"/>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68908" y="1595910"/>
          <a:ext cx="7294066" cy="91263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Price </a:t>
          </a:r>
          <a:r>
            <a:rPr lang="de-DE" sz="2400" kern="1200" dirty="0" err="1" smtClean="0">
              <a:solidFill>
                <a:schemeClr val="accent1"/>
              </a:solidFill>
              <a:latin typeface="Corbel" panose="020B0503020204020204" pitchFamily="34" charset="0"/>
            </a:rPr>
            <a:t>formation</a:t>
          </a:r>
          <a:r>
            <a:rPr lang="de-DE" sz="2400" kern="1200" dirty="0" smtClean="0">
              <a:solidFill>
                <a:schemeClr val="accent1"/>
              </a:solidFill>
              <a:latin typeface="Corbel" panose="020B0503020204020204" pitchFamily="34" charset="0"/>
            </a:rPr>
            <a:t> &amp; </a:t>
          </a:r>
          <a:r>
            <a:rPr lang="de-DE" sz="2400" kern="1200" dirty="0" err="1" smtClean="0">
              <a:solidFill>
                <a:schemeClr val="accent1"/>
              </a:solidFill>
              <a:latin typeface="Corbel" panose="020B0503020204020204" pitchFamily="34" charset="0"/>
            </a:rPr>
            <a:t>Tranport</a:t>
          </a:r>
          <a:r>
            <a:rPr lang="de-DE" sz="2400" kern="1200" dirty="0" smtClean="0">
              <a:solidFill>
                <a:schemeClr val="accent1"/>
              </a:solidFill>
              <a:latin typeface="Corbel" panose="020B0503020204020204" pitchFamily="34" charset="0"/>
            </a:rPr>
            <a:t> </a:t>
          </a:r>
          <a:r>
            <a:rPr lang="de-DE" sz="2400" kern="1200" dirty="0" err="1" smtClean="0">
              <a:solidFill>
                <a:schemeClr val="accent1"/>
              </a:solidFill>
              <a:latin typeface="Corbel" panose="020B0503020204020204" pitchFamily="34" charset="0"/>
            </a:rPr>
            <a:t>options</a:t>
          </a:r>
          <a:endParaRPr lang="de-DE" sz="2400" kern="1200" dirty="0" smtClean="0">
            <a:solidFill>
              <a:schemeClr val="accent1"/>
            </a:solidFill>
            <a:latin typeface="Corbel" panose="020B0503020204020204" pitchFamily="34" charset="0"/>
          </a:endParaRPr>
        </a:p>
      </dsp:txBody>
      <dsp:txXfrm>
        <a:off x="868908" y="1595910"/>
        <a:ext cx="7294066" cy="912634"/>
      </dsp:txXfrm>
    </dsp:sp>
    <dsp:sp modelId="{EF12B5F5-AB8A-4523-B395-C351AAF3CDFA}">
      <dsp:nvSpPr>
        <dsp:cNvPr id="0" name=""/>
        <dsp:cNvSpPr/>
      </dsp:nvSpPr>
      <dsp:spPr>
        <a:xfrm>
          <a:off x="355851" y="1539171"/>
          <a:ext cx="1026114" cy="1026114"/>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570514" y="2827247"/>
          <a:ext cx="7592460" cy="91263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en-GB" sz="2400" kern="1200" noProof="0" dirty="0" smtClean="0">
              <a:solidFill>
                <a:schemeClr val="accent1"/>
              </a:solidFill>
              <a:latin typeface="Corbel" panose="020B0503020204020204" pitchFamily="34" charset="0"/>
            </a:rPr>
            <a:t>Multimodal Transports</a:t>
          </a:r>
          <a:endParaRPr lang="de-DE" sz="2400" kern="1200" dirty="0" smtClean="0">
            <a:solidFill>
              <a:schemeClr val="accent1"/>
            </a:solidFill>
            <a:latin typeface="Corbel" panose="020B0503020204020204" pitchFamily="34" charset="0"/>
          </a:endParaRPr>
        </a:p>
      </dsp:txBody>
      <dsp:txXfrm>
        <a:off x="570514" y="2827247"/>
        <a:ext cx="7592460" cy="912634"/>
      </dsp:txXfrm>
    </dsp:sp>
    <dsp:sp modelId="{84FECD7B-556D-40CD-80FE-E856FE6C01BC}">
      <dsp:nvSpPr>
        <dsp:cNvPr id="0" name=""/>
        <dsp:cNvSpPr/>
      </dsp:nvSpPr>
      <dsp:spPr>
        <a:xfrm>
          <a:off x="57457" y="2770507"/>
          <a:ext cx="1026114" cy="1026114"/>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05880-1FC5-45A6-8FFD-9D58658EDACA}">
      <dsp:nvSpPr>
        <dsp:cNvPr id="0" name=""/>
        <dsp:cNvSpPr/>
      </dsp:nvSpPr>
      <dsp:spPr>
        <a:xfrm>
          <a:off x="3048000" y="1922505"/>
          <a:ext cx="2156482" cy="374265"/>
        </a:xfrm>
        <a:custGeom>
          <a:avLst/>
          <a:gdLst/>
          <a:ahLst/>
          <a:cxnLst/>
          <a:rect l="0" t="0" r="0" b="0"/>
          <a:pathLst>
            <a:path>
              <a:moveTo>
                <a:pt x="0" y="0"/>
              </a:moveTo>
              <a:lnTo>
                <a:pt x="0" y="187132"/>
              </a:lnTo>
              <a:lnTo>
                <a:pt x="2156482" y="187132"/>
              </a:lnTo>
              <a:lnTo>
                <a:pt x="2156482" y="374265"/>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0D4B7B-6928-464C-B395-61EDCC8A21D2}">
      <dsp:nvSpPr>
        <dsp:cNvPr id="0" name=""/>
        <dsp:cNvSpPr/>
      </dsp:nvSpPr>
      <dsp:spPr>
        <a:xfrm>
          <a:off x="3002280" y="1922505"/>
          <a:ext cx="91440" cy="374265"/>
        </a:xfrm>
        <a:custGeom>
          <a:avLst/>
          <a:gdLst/>
          <a:ahLst/>
          <a:cxnLst/>
          <a:rect l="0" t="0" r="0" b="0"/>
          <a:pathLst>
            <a:path>
              <a:moveTo>
                <a:pt x="45720" y="0"/>
              </a:moveTo>
              <a:lnTo>
                <a:pt x="45720" y="374265"/>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19ED2F-3AEE-4C7D-AB9F-B6FF7FFEB6A1}">
      <dsp:nvSpPr>
        <dsp:cNvPr id="0" name=""/>
        <dsp:cNvSpPr/>
      </dsp:nvSpPr>
      <dsp:spPr>
        <a:xfrm>
          <a:off x="891517" y="1922505"/>
          <a:ext cx="2156482" cy="374265"/>
        </a:xfrm>
        <a:custGeom>
          <a:avLst/>
          <a:gdLst/>
          <a:ahLst/>
          <a:cxnLst/>
          <a:rect l="0" t="0" r="0" b="0"/>
          <a:pathLst>
            <a:path>
              <a:moveTo>
                <a:pt x="2156482" y="0"/>
              </a:moveTo>
              <a:lnTo>
                <a:pt x="2156482" y="187132"/>
              </a:lnTo>
              <a:lnTo>
                <a:pt x="0" y="187132"/>
              </a:lnTo>
              <a:lnTo>
                <a:pt x="0" y="374265"/>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3017A7-8227-4C3C-9CA2-BE5907D2A974}">
      <dsp:nvSpPr>
        <dsp:cNvPr id="0" name=""/>
        <dsp:cNvSpPr/>
      </dsp:nvSpPr>
      <dsp:spPr>
        <a:xfrm>
          <a:off x="2156891" y="1269153"/>
          <a:ext cx="1782216" cy="653351"/>
        </a:xfrm>
        <a:prstGeom prst="rect">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de-DE" sz="2200" kern="1200" dirty="0" smtClean="0">
              <a:latin typeface="Corbel" panose="020B0503020204020204" pitchFamily="34" charset="0"/>
            </a:rPr>
            <a:t>Multimodal </a:t>
          </a:r>
          <a:r>
            <a:rPr lang="de-DE" sz="2200" kern="1200" dirty="0" err="1" smtClean="0">
              <a:latin typeface="Corbel" panose="020B0503020204020204" pitchFamily="34" charset="0"/>
            </a:rPr>
            <a:t>loading</a:t>
          </a:r>
          <a:r>
            <a:rPr lang="de-DE" sz="2200" kern="1200" dirty="0" smtClean="0">
              <a:latin typeface="Corbel" panose="020B0503020204020204" pitchFamily="34" charset="0"/>
            </a:rPr>
            <a:t> </a:t>
          </a:r>
          <a:r>
            <a:rPr lang="de-DE" sz="2200" kern="1200" dirty="0" err="1" smtClean="0">
              <a:latin typeface="Corbel" panose="020B0503020204020204" pitchFamily="34" charset="0"/>
            </a:rPr>
            <a:t>units</a:t>
          </a:r>
          <a:endParaRPr lang="de-DE" sz="2200" kern="1200" dirty="0">
            <a:latin typeface="Corbel" panose="020B0503020204020204" pitchFamily="34" charset="0"/>
          </a:endParaRPr>
        </a:p>
      </dsp:txBody>
      <dsp:txXfrm>
        <a:off x="2156891" y="1269153"/>
        <a:ext cx="1782216" cy="653351"/>
      </dsp:txXfrm>
    </dsp:sp>
    <dsp:sp modelId="{AE765E4A-C6B6-452B-A0EF-8469F5F4595F}">
      <dsp:nvSpPr>
        <dsp:cNvPr id="0" name=""/>
        <dsp:cNvSpPr/>
      </dsp:nvSpPr>
      <dsp:spPr>
        <a:xfrm>
          <a:off x="409" y="2296770"/>
          <a:ext cx="1782216" cy="498076"/>
        </a:xfrm>
        <a:prstGeom prst="rect">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de-DE" sz="2200" kern="1200" dirty="0" err="1" smtClean="0">
              <a:latin typeface="Corbel" panose="020B0503020204020204" pitchFamily="34" charset="0"/>
            </a:rPr>
            <a:t>container</a:t>
          </a:r>
          <a:endParaRPr lang="de-DE" sz="2200" kern="1200" dirty="0">
            <a:latin typeface="Corbel" panose="020B0503020204020204" pitchFamily="34" charset="0"/>
          </a:endParaRPr>
        </a:p>
      </dsp:txBody>
      <dsp:txXfrm>
        <a:off x="409" y="2296770"/>
        <a:ext cx="1782216" cy="498076"/>
      </dsp:txXfrm>
    </dsp:sp>
    <dsp:sp modelId="{FA738434-3591-4877-8416-783D3991E4C5}">
      <dsp:nvSpPr>
        <dsp:cNvPr id="0" name=""/>
        <dsp:cNvSpPr/>
      </dsp:nvSpPr>
      <dsp:spPr>
        <a:xfrm>
          <a:off x="2156891" y="2296770"/>
          <a:ext cx="1782216" cy="498076"/>
        </a:xfrm>
        <a:prstGeom prst="rect">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de-DE" sz="2200" kern="1200" dirty="0" err="1" smtClean="0">
              <a:latin typeface="Corbel" panose="020B0503020204020204" pitchFamily="34" charset="0"/>
            </a:rPr>
            <a:t>swap</a:t>
          </a:r>
          <a:r>
            <a:rPr lang="de-DE" sz="2200" kern="1200" dirty="0" smtClean="0">
              <a:latin typeface="Corbel" panose="020B0503020204020204" pitchFamily="34" charset="0"/>
            </a:rPr>
            <a:t> </a:t>
          </a:r>
          <a:r>
            <a:rPr lang="de-DE" sz="2200" kern="1200" dirty="0" err="1" smtClean="0">
              <a:latin typeface="Corbel" panose="020B0503020204020204" pitchFamily="34" charset="0"/>
            </a:rPr>
            <a:t>bodies</a:t>
          </a:r>
          <a:endParaRPr lang="de-DE" sz="2200" kern="1200" dirty="0">
            <a:latin typeface="Corbel" panose="020B0503020204020204" pitchFamily="34" charset="0"/>
          </a:endParaRPr>
        </a:p>
      </dsp:txBody>
      <dsp:txXfrm>
        <a:off x="2156891" y="2296770"/>
        <a:ext cx="1782216" cy="498076"/>
      </dsp:txXfrm>
    </dsp:sp>
    <dsp:sp modelId="{5FD118B5-3924-40D5-9AB9-0E779B65B41E}">
      <dsp:nvSpPr>
        <dsp:cNvPr id="0" name=""/>
        <dsp:cNvSpPr/>
      </dsp:nvSpPr>
      <dsp:spPr>
        <a:xfrm>
          <a:off x="4313373" y="2296770"/>
          <a:ext cx="1782216" cy="498076"/>
        </a:xfrm>
        <a:prstGeom prst="rect">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de-DE" sz="2200" kern="1200" dirty="0" err="1" smtClean="0">
              <a:latin typeface="Corbel" panose="020B0503020204020204" pitchFamily="34" charset="0"/>
            </a:rPr>
            <a:t>semitrailer</a:t>
          </a:r>
          <a:endParaRPr lang="de-DE" sz="2200" kern="1200" dirty="0">
            <a:latin typeface="Corbel" panose="020B0503020204020204" pitchFamily="34" charset="0"/>
          </a:endParaRPr>
        </a:p>
      </dsp:txBody>
      <dsp:txXfrm>
        <a:off x="4313373" y="2296770"/>
        <a:ext cx="1782216" cy="49807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496095"/>
          </a:xfrm>
          <a:prstGeom prst="rect">
            <a:avLst/>
          </a:prstGeom>
        </p:spPr>
        <p:txBody>
          <a:bodyPr vert="horz" lIns="90608" tIns="45304" rIns="90608" bIns="45304" rtlCol="0"/>
          <a:lstStyle>
            <a:lvl1pPr algn="l">
              <a:defRPr sz="1200"/>
            </a:lvl1pPr>
          </a:lstStyle>
          <a:p>
            <a:endParaRPr lang="de-AT" dirty="0"/>
          </a:p>
        </p:txBody>
      </p:sp>
      <p:sp>
        <p:nvSpPr>
          <p:cNvPr id="3" name="Date Placeholder 2"/>
          <p:cNvSpPr>
            <a:spLocks noGrp="1"/>
          </p:cNvSpPr>
          <p:nvPr>
            <p:ph type="dt" sz="quarter" idx="1"/>
          </p:nvPr>
        </p:nvSpPr>
        <p:spPr>
          <a:xfrm>
            <a:off x="3777128" y="0"/>
            <a:ext cx="2890405" cy="496095"/>
          </a:xfrm>
          <a:prstGeom prst="rect">
            <a:avLst/>
          </a:prstGeom>
        </p:spPr>
        <p:txBody>
          <a:bodyPr vert="horz" lIns="90608" tIns="45304" rIns="90608" bIns="45304" rtlCol="0"/>
          <a:lstStyle>
            <a:lvl1pPr algn="r">
              <a:defRPr sz="1200"/>
            </a:lvl1pPr>
          </a:lstStyle>
          <a:p>
            <a:fld id="{29440D30-D8CF-48D9-8C08-8F5A188DD82E}" type="datetimeFigureOut">
              <a:rPr lang="de-AT" smtClean="0"/>
              <a:t>14.07.2020</a:t>
            </a:fld>
            <a:endParaRPr lang="de-AT" dirty="0"/>
          </a:p>
        </p:txBody>
      </p:sp>
      <p:sp>
        <p:nvSpPr>
          <p:cNvPr id="4" name="Footer Placeholder 3"/>
          <p:cNvSpPr>
            <a:spLocks noGrp="1"/>
          </p:cNvSpPr>
          <p:nvPr>
            <p:ph type="ftr" sz="quarter" idx="2"/>
          </p:nvPr>
        </p:nvSpPr>
        <p:spPr>
          <a:xfrm>
            <a:off x="0" y="9430546"/>
            <a:ext cx="2890405" cy="496095"/>
          </a:xfrm>
          <a:prstGeom prst="rect">
            <a:avLst/>
          </a:prstGeom>
        </p:spPr>
        <p:txBody>
          <a:bodyPr vert="horz" lIns="90608" tIns="45304" rIns="90608" bIns="45304" rtlCol="0" anchor="b"/>
          <a:lstStyle>
            <a:lvl1pPr algn="l">
              <a:defRPr sz="1200"/>
            </a:lvl1pPr>
          </a:lstStyle>
          <a:p>
            <a:endParaRPr lang="de-AT" dirty="0"/>
          </a:p>
        </p:txBody>
      </p:sp>
      <p:sp>
        <p:nvSpPr>
          <p:cNvPr id="5" name="Slide Number Placeholder 4"/>
          <p:cNvSpPr>
            <a:spLocks noGrp="1"/>
          </p:cNvSpPr>
          <p:nvPr>
            <p:ph type="sldNum" sz="quarter" idx="3"/>
          </p:nvPr>
        </p:nvSpPr>
        <p:spPr>
          <a:xfrm>
            <a:off x="3777128" y="9430546"/>
            <a:ext cx="2890405" cy="496095"/>
          </a:xfrm>
          <a:prstGeom prst="rect">
            <a:avLst/>
          </a:prstGeom>
        </p:spPr>
        <p:txBody>
          <a:bodyPr vert="horz" lIns="90608" tIns="45304" rIns="90608" bIns="45304" rtlCol="0" anchor="b"/>
          <a:lstStyle>
            <a:lvl1pPr algn="r">
              <a:defRPr sz="1200"/>
            </a:lvl1pPr>
          </a:lstStyle>
          <a:p>
            <a:fld id="{FC156E28-7D79-4ED5-9C24-3C8BC3C1DC1C}" type="slidenum">
              <a:rPr lang="de-AT" smtClean="0"/>
              <a:t>‹#›</a:t>
            </a:fld>
            <a:endParaRPr lang="de-AT" dirty="0"/>
          </a:p>
        </p:txBody>
      </p:sp>
    </p:spTree>
    <p:extLst>
      <p:ext uri="{BB962C8B-B14F-4D97-AF65-F5344CB8AC3E}">
        <p14:creationId xmlns:p14="http://schemas.microsoft.com/office/powerpoint/2010/main" val="560952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412"/>
          </a:xfrm>
          <a:prstGeom prst="rect">
            <a:avLst/>
          </a:prstGeom>
        </p:spPr>
        <p:txBody>
          <a:bodyPr vert="horz" lIns="91423" tIns="45711" rIns="91423" bIns="45711" rtlCol="0"/>
          <a:lstStyle>
            <a:lvl1pPr algn="l">
              <a:defRPr sz="1200"/>
            </a:lvl1pPr>
          </a:lstStyle>
          <a:p>
            <a:endParaRPr lang="de-AT" dirty="0"/>
          </a:p>
        </p:txBody>
      </p:sp>
      <p:sp>
        <p:nvSpPr>
          <p:cNvPr id="3" name="Date Placeholder 2"/>
          <p:cNvSpPr>
            <a:spLocks noGrp="1"/>
          </p:cNvSpPr>
          <p:nvPr>
            <p:ph type="dt" idx="1"/>
          </p:nvPr>
        </p:nvSpPr>
        <p:spPr>
          <a:xfrm>
            <a:off x="3777608" y="0"/>
            <a:ext cx="2889938" cy="496412"/>
          </a:xfrm>
          <a:prstGeom prst="rect">
            <a:avLst/>
          </a:prstGeom>
        </p:spPr>
        <p:txBody>
          <a:bodyPr vert="horz" lIns="91423" tIns="45711" rIns="91423" bIns="45711" rtlCol="0"/>
          <a:lstStyle>
            <a:lvl1pPr algn="r">
              <a:defRPr sz="1200"/>
            </a:lvl1pPr>
          </a:lstStyle>
          <a:p>
            <a:fld id="{CCFC2A34-98BB-4C93-A97D-162B0DCA04A7}" type="datetimeFigureOut">
              <a:rPr lang="de-AT" smtClean="0"/>
              <a:t>14.07.2020</a:t>
            </a:fld>
            <a:endParaRPr lang="de-AT" dirty="0"/>
          </a:p>
        </p:txBody>
      </p:sp>
      <p:sp>
        <p:nvSpPr>
          <p:cNvPr id="4" name="Slide Image Placeholder 3"/>
          <p:cNvSpPr>
            <a:spLocks noGrp="1" noRot="1" noChangeAspect="1"/>
          </p:cNvSpPr>
          <p:nvPr>
            <p:ph type="sldImg" idx="2"/>
          </p:nvPr>
        </p:nvSpPr>
        <p:spPr>
          <a:xfrm>
            <a:off x="852488" y="744538"/>
            <a:ext cx="4964112" cy="3724275"/>
          </a:xfrm>
          <a:prstGeom prst="rect">
            <a:avLst/>
          </a:prstGeom>
          <a:noFill/>
          <a:ln w="12700">
            <a:solidFill>
              <a:prstClr val="black"/>
            </a:solidFill>
          </a:ln>
        </p:spPr>
        <p:txBody>
          <a:bodyPr vert="horz" lIns="91423" tIns="45711" rIns="91423" bIns="45711" rtlCol="0" anchor="ctr"/>
          <a:lstStyle/>
          <a:p>
            <a:endParaRPr lang="de-AT" dirty="0"/>
          </a:p>
        </p:txBody>
      </p:sp>
      <p:sp>
        <p:nvSpPr>
          <p:cNvPr id="5" name="Notes Placeholder 4"/>
          <p:cNvSpPr>
            <a:spLocks noGrp="1"/>
          </p:cNvSpPr>
          <p:nvPr>
            <p:ph type="body" sz="quarter" idx="3"/>
          </p:nvPr>
        </p:nvSpPr>
        <p:spPr>
          <a:xfrm>
            <a:off x="666909" y="4715907"/>
            <a:ext cx="5335270" cy="4467702"/>
          </a:xfrm>
          <a:prstGeom prst="rect">
            <a:avLst/>
          </a:prstGeom>
        </p:spPr>
        <p:txBody>
          <a:bodyPr vert="horz" lIns="91423" tIns="45711" rIns="91423" bIns="4571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1" y="9430092"/>
            <a:ext cx="2889938" cy="496412"/>
          </a:xfrm>
          <a:prstGeom prst="rect">
            <a:avLst/>
          </a:prstGeom>
        </p:spPr>
        <p:txBody>
          <a:bodyPr vert="horz" lIns="91423" tIns="45711" rIns="91423" bIns="45711"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30092"/>
            <a:ext cx="2889938" cy="496412"/>
          </a:xfrm>
          <a:prstGeom prst="rect">
            <a:avLst/>
          </a:prstGeom>
        </p:spPr>
        <p:txBody>
          <a:bodyPr vert="horz" lIns="91423" tIns="45711" rIns="91423" bIns="45711"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769877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Certain substances or objects are referred to as hazardous goods because their properties during transport pose a risk to human life or health, animals, property or the environment. </a:t>
            </a:r>
          </a:p>
          <a:p>
            <a:endParaRPr lang="en-US"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noProof="0" dirty="0" smtClean="0"/>
              <a:t>Source:</a:t>
            </a:r>
            <a:r>
              <a:rPr lang="de-AT" baseline="0" noProof="0" dirty="0" smtClean="0"/>
              <a:t> </a:t>
            </a:r>
            <a:r>
              <a:rPr lang="de-AT" baseline="0" noProof="0" dirty="0" err="1" smtClean="0"/>
              <a:t>ht</a:t>
            </a:r>
            <a:r>
              <a:rPr lang="de-AT" dirty="0" smtClean="0"/>
              <a:t>tps://www.bmk.gv.at/themen/transport/gefahrgut/befoerdungen/bewilligungen.html [17.04.2020]</a:t>
            </a:r>
          </a:p>
          <a:p>
            <a:endParaRPr lang="en-US" noProof="0" dirty="0" smtClean="0"/>
          </a:p>
          <a:p>
            <a:r>
              <a:rPr lang="en-US" noProof="0" dirty="0" smtClean="0"/>
              <a:t>The transport of hazardous goods by inland vessel is regulated by the European Agreement Concerning the International Carriage of Dangerous Goods by Inland Waterways (ADN). This agreement encompasses all hazardous goods and specifies whether or not these can be transported by inland vessel. There are special regulations for the approved hazardous goods concerning the following points:</a:t>
            </a:r>
          </a:p>
          <a:p>
            <a:r>
              <a:rPr lang="en-US" noProof="0" dirty="0" smtClean="0"/>
              <a:t>• Classification of the goods, including allocation criteria and review procedures </a:t>
            </a:r>
          </a:p>
          <a:p>
            <a:r>
              <a:rPr lang="en-US" noProof="0" dirty="0" smtClean="0"/>
              <a:t>• Use of packaging, tanks and containers for bulk cargo </a:t>
            </a:r>
          </a:p>
          <a:p>
            <a:r>
              <a:rPr lang="en-US" noProof="0" dirty="0" smtClean="0"/>
              <a:t>• Shipping procedures (e.g. marking and labelling) </a:t>
            </a:r>
          </a:p>
          <a:p>
            <a:r>
              <a:rPr lang="en-US" noProof="0" dirty="0" smtClean="0"/>
              <a:t>• Regulations concerning the loading, transport, unloading and other handling of goods </a:t>
            </a:r>
          </a:p>
          <a:p>
            <a:r>
              <a:rPr lang="en-US" noProof="0" dirty="0" smtClean="0"/>
              <a:t>• Regulations concerning a ship’s crew, equipment, operation and documentation </a:t>
            </a:r>
          </a:p>
          <a:p>
            <a:r>
              <a:rPr lang="en-US" noProof="0" dirty="0" smtClean="0"/>
              <a:t>• Regulations for shipbuilding</a:t>
            </a:r>
          </a:p>
          <a:p>
            <a:endParaRPr lang="en-GB" noProof="0" dirty="0" smtClean="0"/>
          </a:p>
          <a:p>
            <a:r>
              <a:rPr lang="en-GB" noProof="0" dirty="0" smtClean="0"/>
              <a:t>Source:</a:t>
            </a:r>
            <a:r>
              <a:rPr lang="en-GB" baseline="0" noProof="0" dirty="0" smtClean="0"/>
              <a:t> Manual for Danube Navigation p. 174</a:t>
            </a:r>
          </a:p>
          <a:p>
            <a:r>
              <a:rPr lang="en-GB" baseline="0" noProof="0" dirty="0" smtClean="0"/>
              <a:t>Picture: www.pixabay.com</a:t>
            </a:r>
            <a:endParaRPr lang="de-AT" noProof="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1490916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Which</a:t>
            </a:r>
            <a:r>
              <a:rPr lang="de-AT" dirty="0" smtClean="0"/>
              <a:t> </a:t>
            </a:r>
            <a:r>
              <a:rPr lang="de-AT" dirty="0" err="1" smtClean="0"/>
              <a:t>of</a:t>
            </a:r>
            <a:r>
              <a:rPr lang="de-AT" dirty="0" smtClean="0"/>
              <a:t> </a:t>
            </a:r>
            <a:r>
              <a:rPr lang="de-AT" dirty="0" err="1" smtClean="0"/>
              <a:t>the</a:t>
            </a:r>
            <a:r>
              <a:rPr lang="de-AT" dirty="0" smtClean="0"/>
              <a:t> </a:t>
            </a:r>
            <a:r>
              <a:rPr lang="de-AT" dirty="0" err="1" smtClean="0"/>
              <a:t>following</a:t>
            </a:r>
            <a:r>
              <a:rPr lang="de-AT" dirty="0" smtClean="0"/>
              <a:t> </a:t>
            </a:r>
            <a:r>
              <a:rPr lang="de-AT" dirty="0" err="1" smtClean="0"/>
              <a:t>goods</a:t>
            </a:r>
            <a:r>
              <a:rPr lang="de-AT" dirty="0" smtClean="0"/>
              <a:t> </a:t>
            </a:r>
            <a:r>
              <a:rPr lang="de-AT" dirty="0" err="1" smtClean="0"/>
              <a:t>are</a:t>
            </a:r>
            <a:r>
              <a:rPr lang="de-AT" dirty="0" smtClean="0"/>
              <a:t> </a:t>
            </a:r>
            <a:r>
              <a:rPr lang="de-AT" dirty="0" err="1" smtClean="0"/>
              <a:t>hazardous</a:t>
            </a:r>
            <a:r>
              <a:rPr lang="de-AT" dirty="0" smtClean="0"/>
              <a:t> </a:t>
            </a:r>
            <a:r>
              <a:rPr lang="de-AT" dirty="0" err="1" smtClean="0"/>
              <a:t>goods</a:t>
            </a:r>
            <a:r>
              <a:rPr lang="de-AT" dirty="0" smtClean="0"/>
              <a:t>?</a:t>
            </a:r>
          </a:p>
          <a:p>
            <a:r>
              <a:rPr lang="de-AT" dirty="0" smtClean="0"/>
              <a:t>Petroleum</a:t>
            </a:r>
            <a:r>
              <a:rPr lang="de-AT" baseline="0" dirty="0" smtClean="0"/>
              <a:t> </a:t>
            </a:r>
            <a:r>
              <a:rPr lang="de-AT" baseline="0" dirty="0" err="1" smtClean="0"/>
              <a:t>substances</a:t>
            </a:r>
            <a:endParaRPr lang="de-AT" baseline="0" dirty="0" smtClean="0"/>
          </a:p>
          <a:p>
            <a:endParaRPr lang="de-AT" baseline="0" dirty="0"/>
          </a:p>
          <a:p>
            <a:r>
              <a:rPr lang="de-AT" baseline="0" dirty="0" smtClean="0"/>
              <a:t>Picture: www.pixabay.com</a:t>
            </a:r>
          </a:p>
        </p:txBody>
      </p:sp>
      <p:sp>
        <p:nvSpPr>
          <p:cNvPr id="4" name="Foliennummernplatzhalt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2388121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204624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difference is generally made between two types of costs for a transport by inland vessel, depending on whether the costs are fixed or variable: Standby costs and operating costs. Both cost types are dependent to a large extent on individual factors and framework conditions such as the bunker costs or maximum draught loaded, and therefore need to be calculated, as far as possible, on the basis of current values. The composition of the fleet and the underlying </a:t>
            </a:r>
            <a:r>
              <a:rPr lang="en-US" dirty="0" err="1" smtClean="0"/>
              <a:t>organisation</a:t>
            </a:r>
            <a:r>
              <a:rPr lang="en-US" dirty="0" smtClean="0"/>
              <a:t> also play a key role here.</a:t>
            </a:r>
          </a:p>
          <a:p>
            <a:r>
              <a:rPr lang="en-US" dirty="0" smtClean="0"/>
              <a:t>The chart above</a:t>
            </a:r>
            <a:r>
              <a:rPr lang="en-US" baseline="0" dirty="0" smtClean="0"/>
              <a:t> </a:t>
            </a:r>
            <a:r>
              <a:rPr lang="en-US" dirty="0" smtClean="0"/>
              <a:t>illustrates the cost structure of an inland waterway transport from the port of departure to the port of discharge excluding the costs for </a:t>
            </a:r>
            <a:r>
              <a:rPr lang="en-US" dirty="0" err="1" smtClean="0"/>
              <a:t>transhipment</a:t>
            </a:r>
            <a:r>
              <a:rPr lang="en-US" dirty="0" smtClean="0"/>
              <a:t>, pre- and end-haulage.</a:t>
            </a:r>
            <a:endParaRPr lang="de-AT" dirty="0" smtClean="0"/>
          </a:p>
          <a:p>
            <a:endParaRPr lang="de-AT" dirty="0" smtClean="0"/>
          </a:p>
          <a:p>
            <a:r>
              <a:rPr lang="de-AT" dirty="0" smtClean="0"/>
              <a:t>Source: Manual on Danube</a:t>
            </a:r>
            <a:r>
              <a:rPr lang="de-AT" baseline="0" dirty="0" smtClean="0"/>
              <a:t> Navigation </a:t>
            </a:r>
            <a:r>
              <a:rPr lang="de-AT" baseline="0" dirty="0" err="1" smtClean="0"/>
              <a:t>page</a:t>
            </a:r>
            <a:r>
              <a:rPr lang="de-AT" baseline="0" dirty="0" smtClean="0"/>
              <a:t> 168, 169</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Picture: viadonau in </a:t>
            </a:r>
            <a:r>
              <a:rPr lang="de-AT" dirty="0" smtClean="0"/>
              <a:t>Manual on </a:t>
            </a:r>
            <a:r>
              <a:rPr lang="de-AT" dirty="0" err="1" smtClean="0"/>
              <a:t>Danube</a:t>
            </a:r>
            <a:r>
              <a:rPr lang="de-AT" baseline="0" dirty="0" smtClean="0"/>
              <a:t> Navigation </a:t>
            </a:r>
            <a:r>
              <a:rPr lang="de-AT" baseline="0" dirty="0" err="1" smtClean="0"/>
              <a:t>page</a:t>
            </a:r>
            <a:r>
              <a:rPr lang="de-AT" baseline="0" dirty="0" smtClean="0"/>
              <a:t> 169</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897223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Standby costs are the costs for maintaining a vessel ready for use, not taking operating costs into account and that fall due even while the vessel is stationary. These include, for example, crew wages, maintenance and repairs, </a:t>
            </a:r>
            <a:r>
              <a:rPr lang="en-US" dirty="0" err="1" smtClean="0"/>
              <a:t>amortisation</a:t>
            </a:r>
            <a:r>
              <a:rPr lang="en-US" dirty="0" smtClean="0"/>
              <a:t> of the vessel or interest and insurance.</a:t>
            </a:r>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Source: Manual on Danube</a:t>
            </a:r>
            <a:r>
              <a:rPr lang="de-AT" baseline="0" dirty="0" smtClean="0"/>
              <a:t> Navigation p.171</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Picture: www.pixabay.com</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2304040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Operating costs are costs incurred during operation of the vessel, i.e. dependent on the number of </a:t>
            </a:r>
            <a:r>
              <a:rPr lang="en-US" dirty="0" err="1" smtClean="0"/>
              <a:t>kilometres</a:t>
            </a:r>
            <a:r>
              <a:rPr lang="en-US" dirty="0" smtClean="0"/>
              <a:t> or hours travelled. These include, for example, bunker and lubricant costs, commission for brokering the contract or dues and fees.</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addition, operating costs per travelled hour are charged for specific routes and types of vessel. These are variable costs that can be added to each individual contract.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Variable vessel costs include:</a:t>
            </a:r>
            <a:r>
              <a:rPr lang="en-US" baseline="0" dirty="0" smtClean="0"/>
              <a:t> f</a:t>
            </a:r>
            <a:r>
              <a:rPr lang="en-US" dirty="0" smtClean="0"/>
              <a:t>uel and lubricant costs, costs for non-permanently employed crew members,</a:t>
            </a:r>
            <a:r>
              <a:rPr lang="en-US" baseline="0" dirty="0" smtClean="0"/>
              <a:t> r</a:t>
            </a:r>
            <a:r>
              <a:rPr lang="en-US" dirty="0" smtClean="0"/>
              <a:t>oute-dependent costs, e.g. costs for pilots,</a:t>
            </a:r>
            <a:r>
              <a:rPr lang="en-US" baseline="0" dirty="0" smtClean="0"/>
              <a:t> c</a:t>
            </a:r>
            <a:r>
              <a:rPr lang="en-US" dirty="0" smtClean="0"/>
              <a:t>ommissions for brokering the contract,</a:t>
            </a:r>
            <a:r>
              <a:rPr lang="en-US" baseline="0" dirty="0" smtClean="0"/>
              <a:t> c</a:t>
            </a:r>
            <a:r>
              <a:rPr lang="en-US" dirty="0" smtClean="0"/>
              <a:t>harges, e.g. shipping tolls or port fees, costs for cleaning the vessel</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Source:</a:t>
            </a:r>
            <a:r>
              <a:rPr lang="de-AT" baseline="0" dirty="0" smtClean="0"/>
              <a:t> </a:t>
            </a:r>
            <a:r>
              <a:rPr lang="de-AT" dirty="0" smtClean="0"/>
              <a:t>Manual on Danube</a:t>
            </a:r>
            <a:r>
              <a:rPr lang="de-AT" baseline="0" dirty="0" smtClean="0"/>
              <a:t> Navigation p. 171-172.</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2771581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Considerable cost factors in inland waterway transport are, in addition to the size, capacity and unloading depth of the vessel, its age and condition and, above all, the degree of </a:t>
            </a:r>
            <a:r>
              <a:rPr lang="en-US" dirty="0" err="1" smtClean="0"/>
              <a:t>utilisation</a:t>
            </a:r>
            <a:r>
              <a:rPr lang="en-US" dirty="0" smtClean="0"/>
              <a:t> of the vessel. In addition, consideration must be given to how the ship is operated, whether 14, 18 or 24 hours a day, depending on the minimum number of crew required. In addition, attention should be paid to the pairing of traffic, i.e. to reducing empty runs as far as possible. The costs also depend on the operator structure, i.e. whether the operator is a small private owner or a large shipping company.</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Source: Manual on Danube</a:t>
            </a:r>
            <a:r>
              <a:rPr lang="de-AT" baseline="0" dirty="0" smtClean="0"/>
              <a:t> Navigation p. 168-172</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1713782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effective transport time is determined by the speed of the vessel, the flow velocity of the body of water as well as the number of locks and time spent for lockage. Lockage from Vienna westwards generally takes approximately 40 minutes or approximately 1.5 hours travelling eastwards downstream from Vienna.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following table of travel times, which takes the Austrian Danube port of Linz as the start and end point, has been calculated for typical types of vessel or convoy using the travel times for the most important routes in the Danube Corridor. They include times for lockage but exclude intermediate stops at ports, delays caused by unfavorable nautical conditions and waiting times at borders. The mode of operation for all types of vessel and convoy is considered as continuous navigation for 24 hours per day with the exception of the 1,350 ton motor cargo vessel, which is usually operated for 14 hours a day.</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hint: with the travel time calculator which you can find by clicking on the hyperlink, you can independently calculate the travel time between the individual Danube ports.</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Source: Manual on Danube</a:t>
            </a:r>
            <a:r>
              <a:rPr lang="de-AT" baseline="0" dirty="0" smtClean="0"/>
              <a:t> Navigation p. 169-170.</a:t>
            </a:r>
            <a:endParaRPr lang="de-AT" dirty="0" smtClean="0"/>
          </a:p>
          <a:p>
            <a:r>
              <a:rPr lang="de-AT" dirty="0" smtClean="0"/>
              <a:t>Picture: viadonau in Manual on </a:t>
            </a:r>
            <a:r>
              <a:rPr lang="de-AT" dirty="0" err="1" smtClean="0"/>
              <a:t>Danube</a:t>
            </a:r>
            <a:r>
              <a:rPr lang="de-AT" baseline="0" dirty="0" smtClean="0"/>
              <a:t> Navigation p. 170</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632706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Empty trips occur primarily due to disparate traffic, i.e. transport of goods that takes place in only one direction – upstream or downstream. But they may also be caused by different transport flows between two regions. Another key reason for empty trips is the fact that the loading and unloading ports for subsequent transports are often far apart. Empty trips can vary according to the different sections of the route or the different companies and are incorporated into the transport time as surcharge rates.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Other unproductive times occur due to unplanned waiting caused by lightering (in other words when the cargo of a ship has to be divided among several vessels due to shallow water) or due to blockages of navigation in the case of ice or high water levels.</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Loading and unloading times vary greatly from one case to another. They depend on the </a:t>
            </a:r>
            <a:r>
              <a:rPr lang="en-US" dirty="0" err="1" smtClean="0"/>
              <a:t>transhipment</a:t>
            </a:r>
            <a:r>
              <a:rPr lang="en-US" dirty="0" smtClean="0"/>
              <a:t> facilities and their availability at the respective ports.</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Source: Manual on </a:t>
            </a:r>
            <a:r>
              <a:rPr lang="de-AT" dirty="0" err="1" smtClean="0"/>
              <a:t>Danube</a:t>
            </a:r>
            <a:r>
              <a:rPr lang="de-AT" baseline="0" dirty="0" smtClean="0"/>
              <a:t> Navigation p. 169, 171</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4058099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section of the Danube from </a:t>
            </a:r>
            <a:r>
              <a:rPr lang="en-US" dirty="0" err="1" smtClean="0"/>
              <a:t>Kelheim</a:t>
            </a:r>
            <a:r>
              <a:rPr lang="en-US" dirty="0" smtClean="0"/>
              <a:t> to </a:t>
            </a:r>
            <a:r>
              <a:rPr lang="en-US" dirty="0" err="1" smtClean="0"/>
              <a:t>Sulina</a:t>
            </a:r>
            <a:r>
              <a:rPr lang="en-US" dirty="0" smtClean="0"/>
              <a:t> is defined as an international waterway, in compliance with the ‘Convention Regarding the Regime of Navigation on the Danube’ dated 18 August 1948 (Belgrade Convention), and can therefore be used free of charge by navigation, it is not subject to any navigation dues. The 63-km </a:t>
            </a:r>
            <a:r>
              <a:rPr lang="en-US" dirty="0" err="1" smtClean="0"/>
              <a:t>Sulina</a:t>
            </a:r>
            <a:r>
              <a:rPr lang="en-US" dirty="0" smtClean="0"/>
              <a:t> Canal used almost exclusively by sea-river or seagoing vessels is an exception. The Romanian River Administration of the Lower Danube charges dues calculated per ton deadweight of a vessel for maintenance purposes. </a:t>
            </a:r>
          </a:p>
          <a:p>
            <a:r>
              <a:rPr lang="en-US" dirty="0" smtClean="0"/>
              <a:t>The authorities charge dues for infrastructure maintenance on national waterways that do not fall under the Belgrade Convention. This applies to the Ukrainian </a:t>
            </a:r>
            <a:r>
              <a:rPr lang="en-US" dirty="0" err="1" smtClean="0"/>
              <a:t>Bystroe</a:t>
            </a:r>
            <a:r>
              <a:rPr lang="en-US" dirty="0" smtClean="0"/>
              <a:t> arm (maritime stretch of the Danube) and to the Romanian Danube-Black Sea Canal (links the Danube to the Black Sea and the seaport of </a:t>
            </a:r>
            <a:r>
              <a:rPr lang="en-US" dirty="0" err="1" smtClean="0"/>
              <a:t>Constanța</a:t>
            </a:r>
            <a:r>
              <a:rPr lang="en-US" dirty="0" smtClean="0"/>
              <a:t> at </a:t>
            </a:r>
            <a:r>
              <a:rPr lang="en-US" dirty="0" err="1" smtClean="0"/>
              <a:t>Cernavodă</a:t>
            </a:r>
            <a:r>
              <a:rPr lang="en-US" dirty="0" smtClean="0"/>
              <a:t>). </a:t>
            </a:r>
            <a:endParaRPr lang="de-AT" dirty="0" smtClean="0"/>
          </a:p>
          <a:p>
            <a:endParaRPr lang="de-AT" dirty="0" smtClean="0"/>
          </a:p>
          <a:p>
            <a:r>
              <a:rPr lang="de-AT" dirty="0" smtClean="0"/>
              <a:t>Quelle: Manual on Danube Navigation p. 171</a:t>
            </a:r>
          </a:p>
          <a:p>
            <a:r>
              <a:rPr lang="de-AT" dirty="0" smtClean="0"/>
              <a:t>Picture: viadonau</a:t>
            </a:r>
            <a:r>
              <a:rPr lang="de-AT" baseline="0" dirty="0" smtClean="0"/>
              <a:t> on URL: https://fotos.viadonau.org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149365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3129278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Inland vessels are normally driven by combustion engines and use gasoil as fuel. Average fuel consumption is dependent on three factors: the </a:t>
            </a:r>
            <a:r>
              <a:rPr lang="en-US" b="0" dirty="0" err="1" smtClean="0"/>
              <a:t>utilisation</a:t>
            </a:r>
            <a:r>
              <a:rPr lang="en-US" b="0" dirty="0" smtClean="0"/>
              <a:t> of the vessel (due to loading limitations), the parity of traffic (empty trips) and the prevailing fairway depths (shallow water resistance). Nautical conditions (impounded sections, free-flowing sections, characteristic current velocities) also have an impact on fuel consumption in each individual case. Fuel prices are linked to the price of oil and can therefore fluctuate considerably.</a:t>
            </a:r>
          </a:p>
          <a:p>
            <a:endParaRPr lang="de-AT" b="0" dirty="0" smtClean="0"/>
          </a:p>
          <a:p>
            <a:endParaRPr lang="de-AT" b="0" dirty="0" smtClean="0"/>
          </a:p>
          <a:p>
            <a:r>
              <a:rPr lang="de-AT" b="0" dirty="0" smtClean="0"/>
              <a:t>Source: Manual on</a:t>
            </a:r>
            <a:r>
              <a:rPr lang="de-AT" b="0" baseline="0" dirty="0" smtClean="0"/>
              <a:t> </a:t>
            </a:r>
            <a:r>
              <a:rPr lang="de-AT" b="0" dirty="0" err="1" smtClean="0"/>
              <a:t>Danube</a:t>
            </a:r>
            <a:r>
              <a:rPr lang="de-AT" b="0" dirty="0" smtClean="0"/>
              <a:t> </a:t>
            </a:r>
            <a:r>
              <a:rPr lang="de-AT" b="0" dirty="0" err="1" smtClean="0"/>
              <a:t>navigation</a:t>
            </a:r>
            <a:r>
              <a:rPr lang="de-AT" b="0" baseline="0" dirty="0" smtClean="0"/>
              <a:t> p. 171</a:t>
            </a:r>
          </a:p>
          <a:p>
            <a:r>
              <a:rPr lang="de-AT" b="0" baseline="0" dirty="0" smtClean="0"/>
              <a:t>Picture: www.pixabay.com</a:t>
            </a:r>
            <a:endParaRPr lang="de-AT" b="0" dirty="0"/>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06182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costs to be paid to the respective port for the handling of goods in the port are called shore dues. The amount of the respective costs can usually be found in the port regulations of the respective port. Here the shore dues amount to 40 cents per </a:t>
            </a:r>
            <a:r>
              <a:rPr lang="en-US" dirty="0" err="1" smtClean="0"/>
              <a:t>tonne</a:t>
            </a:r>
            <a:r>
              <a:rPr lang="en-US" dirty="0" smtClean="0"/>
              <a:t> handled. In our example case of 6,000 tons of goods, the shore dues would thus amount to 2,400 €. The port regulations also stipulate the maximum amount of time that may be taken up by the handling of goods. If these times are exceeded, the carrier receives 2 cents per </a:t>
            </a:r>
            <a:r>
              <a:rPr lang="en-US" dirty="0" err="1" smtClean="0"/>
              <a:t>tonne</a:t>
            </a:r>
            <a:r>
              <a:rPr lang="en-US" dirty="0" smtClean="0"/>
              <a:t> of carrying capacity of the vessel for each hour or part thereof that is exceeded. In addition, the Port levies a fee for waste disposal, electricity and drinking water costs based on the quantity of goods.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Source: Port</a:t>
            </a:r>
            <a:r>
              <a:rPr lang="de-AT" baseline="0" dirty="0" smtClean="0"/>
              <a:t> </a:t>
            </a:r>
            <a:r>
              <a:rPr lang="de-AT" baseline="0" dirty="0" err="1" smtClean="0"/>
              <a:t>fees</a:t>
            </a:r>
            <a:r>
              <a:rPr lang="de-AT" baseline="0" dirty="0" smtClean="0"/>
              <a:t> </a:t>
            </a:r>
            <a:r>
              <a:rPr lang="de-AT" baseline="0" dirty="0" err="1" smtClean="0"/>
              <a:t>regulation</a:t>
            </a:r>
            <a:r>
              <a:rPr lang="de-AT" dirty="0" smtClean="0"/>
              <a:t> </a:t>
            </a:r>
            <a:r>
              <a:rPr lang="de-AT" dirty="0" err="1" smtClean="0"/>
              <a:t>of</a:t>
            </a:r>
            <a:r>
              <a:rPr lang="de-AT" dirty="0" smtClean="0"/>
              <a:t> </a:t>
            </a:r>
            <a:r>
              <a:rPr lang="de-AT" dirty="0" err="1" smtClean="0"/>
              <a:t>Ennshafen</a:t>
            </a:r>
            <a:r>
              <a:rPr lang="de-AT" dirty="0" smtClean="0"/>
              <a:t> p.</a:t>
            </a:r>
            <a:r>
              <a:rPr lang="de-AT" baseline="0" dirty="0" smtClean="0"/>
              <a:t> </a:t>
            </a:r>
            <a:r>
              <a:rPr lang="de-AT" dirty="0" smtClean="0"/>
              <a:t>3-4</a:t>
            </a:r>
          </a:p>
          <a:p>
            <a:pPr marL="0" marR="0" indent="0" algn="l" defTabSz="914400" rtl="0" eaLnBrk="1" fontAlgn="auto" latinLnBrk="0" hangingPunct="1">
              <a:lnSpc>
                <a:spcPct val="100000"/>
              </a:lnSpc>
              <a:spcBef>
                <a:spcPts val="0"/>
              </a:spcBef>
              <a:spcAft>
                <a:spcPts val="0"/>
              </a:spcAft>
              <a:buClrTx/>
              <a:buSzTx/>
              <a:buFontTx/>
              <a:buNone/>
              <a:tabLst/>
              <a:defRPr/>
            </a:pPr>
            <a:endParaRPr lang="de-AT" b="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1241222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particularly important for the </a:t>
            </a:r>
            <a:r>
              <a:rPr lang="en-US" dirty="0" err="1" smtClean="0"/>
              <a:t>organisation</a:t>
            </a:r>
            <a:r>
              <a:rPr lang="en-US" dirty="0" smtClean="0"/>
              <a:t> of an inland waterway transport to clarify in advance which ship is navigable on which inland waterway. Here, the length and width of the ship and its draught must be taken into account. The dimensions of the fairway, locks and bridge clearance heights can be a particular problem here. In order to be able to provide this information collected and to create the most uniform conditions possible for the development, maintenance and economic use of inland waterways, the Inland Transport Committee of the United Nations Economic Commission for Europe (UNECE) adopted the European Agreement on Main Inland Waterways of International Importance (AGN) in 1996. The waterways are given a so-called E-number (the Danube waterway, for example, has the number E 80) and are divided into different waterway classes (with Roman numerals). Waterways of class IV and higher are of economic importance for international freight traffic. The table above shows which ships are navigable in which waterway class. The ship's certificate certifies which waterways can be navigated by the respective ship.</a:t>
            </a:r>
            <a:endParaRPr lang="de-AT" dirty="0" smtClean="0"/>
          </a:p>
          <a:p>
            <a:endParaRPr lang="de-AT" dirty="0" smtClean="0"/>
          </a:p>
          <a:p>
            <a:r>
              <a:rPr lang="de-AT" dirty="0" smtClean="0"/>
              <a:t>Source: Manual on Danube Navigation page 42-43.</a:t>
            </a:r>
          </a:p>
          <a:p>
            <a:r>
              <a:rPr lang="de-AT" dirty="0" smtClean="0"/>
              <a:t>Picture:</a:t>
            </a:r>
            <a:r>
              <a:rPr lang="de-AT" baseline="0" dirty="0" smtClean="0"/>
              <a:t> United </a:t>
            </a:r>
            <a:r>
              <a:rPr lang="de-AT" baseline="0" dirty="0" err="1" smtClean="0"/>
              <a:t>Nations</a:t>
            </a:r>
            <a:r>
              <a:rPr lang="de-AT" baseline="0" dirty="0" smtClean="0"/>
              <a:t> </a:t>
            </a:r>
            <a:r>
              <a:rPr lang="de-AT" baseline="0" dirty="0" err="1" smtClean="0"/>
              <a:t>Economic</a:t>
            </a:r>
            <a:r>
              <a:rPr lang="de-AT" baseline="0" dirty="0" smtClean="0"/>
              <a:t> </a:t>
            </a:r>
            <a:r>
              <a:rPr lang="de-AT" baseline="0" dirty="0" err="1" smtClean="0"/>
              <a:t>Commission</a:t>
            </a:r>
            <a:r>
              <a:rPr lang="de-AT" baseline="0" dirty="0" smtClean="0"/>
              <a:t> </a:t>
            </a:r>
            <a:r>
              <a:rPr lang="de-AT" baseline="0" dirty="0" err="1" smtClean="0"/>
              <a:t>for</a:t>
            </a:r>
            <a:r>
              <a:rPr lang="de-AT" baseline="0" dirty="0" smtClean="0"/>
              <a:t> Europe, 2010 in Manual on </a:t>
            </a:r>
            <a:r>
              <a:rPr lang="de-AT" baseline="0" dirty="0" err="1" smtClean="0"/>
              <a:t>Danube</a:t>
            </a:r>
            <a:r>
              <a:rPr lang="de-AT" baseline="0" dirty="0" smtClean="0"/>
              <a:t> Navigation p. 43</a:t>
            </a:r>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3945938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smtClean="0"/>
              <a:t>Which of the following costs</a:t>
            </a:r>
            <a:r>
              <a:rPr lang="en-GB" baseline="0" noProof="0" dirty="0" smtClean="0"/>
              <a:t> are operating costs?</a:t>
            </a:r>
          </a:p>
          <a:p>
            <a:r>
              <a:rPr lang="en-GB" baseline="0" noProof="0" dirty="0" smtClean="0"/>
              <a:t>fuel and lubricant costs</a:t>
            </a:r>
          </a:p>
          <a:p>
            <a:r>
              <a:rPr lang="en-GB" baseline="0" noProof="0" dirty="0" smtClean="0"/>
              <a:t>(the other costs are stand by costs)</a:t>
            </a:r>
          </a:p>
          <a:p>
            <a:endParaRPr lang="en-GB"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3586506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Shipping companies are commercial ship transport companies that professionally </a:t>
            </a:r>
            <a:r>
              <a:rPr lang="en-US" dirty="0" err="1" smtClean="0"/>
              <a:t>organise</a:t>
            </a:r>
            <a:r>
              <a:rPr lang="en-US" dirty="0" smtClean="0"/>
              <a:t> and implement the transport of goods. They use their own vessels or those from other companies for this purpose. Several ships are operated in all cases. Shipping companies are distinguished by the fact that they prepare and direct transport from land (in contrast to independent ship owners who usually do not have such a ‘land-based </a:t>
            </a:r>
            <a:r>
              <a:rPr lang="en-US" dirty="0" err="1" smtClean="0"/>
              <a:t>organisation</a:t>
            </a:r>
            <a:r>
              <a:rPr lang="en-US" dirty="0" smtClean="0"/>
              <a:t>’).</a:t>
            </a:r>
          </a:p>
          <a:p>
            <a:r>
              <a:rPr lang="en-US" dirty="0" smtClean="0"/>
              <a:t>In addition to such shipping companies, the independent ship owners (private vessel owner-operators) mentioned above are also active on the market. Most of these operate a single motor cargo vessel, some own up to three vessels. As a rule, independent ship owners also act as captains of their own ships and do not normally run any land-based commercial offices. In many cases they are </a:t>
            </a:r>
            <a:r>
              <a:rPr lang="en-US" dirty="0" err="1" smtClean="0"/>
              <a:t>organised</a:t>
            </a:r>
            <a:r>
              <a:rPr lang="en-US" dirty="0" smtClean="0"/>
              <a:t> into co-operatives.</a:t>
            </a:r>
            <a:endParaRPr lang="de-AT" dirty="0" smtClean="0"/>
          </a:p>
          <a:p>
            <a:endParaRPr lang="de-AT" dirty="0" smtClean="0"/>
          </a:p>
          <a:p>
            <a:r>
              <a:rPr lang="de-AT" dirty="0" smtClean="0"/>
              <a:t>Source:</a:t>
            </a:r>
            <a:r>
              <a:rPr lang="de-AT" baseline="0" dirty="0" smtClean="0"/>
              <a:t> </a:t>
            </a:r>
            <a:r>
              <a:rPr lang="de-AT" dirty="0" smtClean="0"/>
              <a:t>Manual on Danube</a:t>
            </a:r>
            <a:r>
              <a:rPr lang="de-AT" baseline="0" dirty="0" smtClean="0"/>
              <a:t> navigation </a:t>
            </a:r>
            <a:r>
              <a:rPr lang="de-AT" baseline="0" dirty="0" err="1" smtClean="0"/>
              <a:t>page</a:t>
            </a:r>
            <a:r>
              <a:rPr lang="de-AT" baseline="0" dirty="0" smtClean="0"/>
              <a:t> 158.</a:t>
            </a:r>
          </a:p>
          <a:p>
            <a:r>
              <a:rPr lang="de-AT" baseline="0" dirty="0" smtClean="0"/>
              <a:t>Pictures: viadonau in Manual on </a:t>
            </a:r>
            <a:r>
              <a:rPr lang="de-AT" baseline="0" dirty="0" err="1" smtClean="0"/>
              <a:t>Danube</a:t>
            </a:r>
            <a:r>
              <a:rPr lang="de-AT" baseline="0" dirty="0" smtClean="0"/>
              <a:t> Navigation p. 158</a:t>
            </a:r>
          </a:p>
          <a:p>
            <a:r>
              <a:rPr lang="de-AT" baseline="0" dirty="0" smtClean="0"/>
              <a:t>www.pixabay.com</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581036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Transport companies offer shipping space either in its entirety (full load) or as part of the available cargo space (part load).</a:t>
            </a:r>
          </a:p>
          <a:p>
            <a:r>
              <a:rPr lang="en-US" dirty="0" smtClean="0"/>
              <a:t>However, the contract of carriage may relate to the transport of individual pieces (international term: </a:t>
            </a:r>
            <a:r>
              <a:rPr lang="en-US" dirty="0" err="1" smtClean="0"/>
              <a:t>collo</a:t>
            </a:r>
            <a:r>
              <a:rPr lang="en-US" dirty="0" smtClean="0"/>
              <a:t>, plural: package). This is referred to as general cargo transport. The transport of heavy and oversized cargo (project cargo) differs from traditional general cargo shipment mainly due to the need for special ship or handling equipment and long-term transport planning.</a:t>
            </a:r>
          </a:p>
          <a:p>
            <a:endParaRPr lang="en-US" dirty="0" smtClean="0"/>
          </a:p>
          <a:p>
            <a:r>
              <a:rPr lang="en-US" dirty="0" smtClean="0"/>
              <a:t>Conventional bulk cargo transports on the Danube are usually carried out in the form of contract voyages, i.e. in several voyages based on a contract for a certain period of time. Often, contract voyages are agreed on a long-term basis in the form of annual contracts.</a:t>
            </a:r>
          </a:p>
          <a:p>
            <a:endParaRPr lang="en-US" dirty="0" smtClean="0"/>
          </a:p>
          <a:p>
            <a:r>
              <a:rPr lang="en-US" dirty="0" smtClean="0"/>
              <a:t>In addition to contract trips, ship transports are also carried out on the spot market (daily business), i.e. on the basis of a freight contract concluded for individual voyages or shiploads according to current prices.</a:t>
            </a:r>
          </a:p>
          <a:p>
            <a:endParaRPr lang="en-US" dirty="0" smtClean="0"/>
          </a:p>
          <a:p>
            <a:r>
              <a:rPr lang="en-US" dirty="0" smtClean="0"/>
              <a:t>With decreasing shipment sizes and an increasing number of supplying and receiving companies or locations, very high punctuality and reliability of departure and arrival times are expected. Multimodal liner services offer a solution here. Similar to passenger ships or scheduled buses, the freight vessels of a regular service call at certain ports according to a fixed schedule, where the cargo is usually transferred to trucks or rail for further transport. The flexibility in terms of ship formation provided by pusher shipping allows different types of goods to be transported simultaneously, thus compensating for imbalances.</a:t>
            </a:r>
          </a:p>
          <a:p>
            <a:endParaRPr lang="de-AT" dirty="0" smtClean="0"/>
          </a:p>
          <a:p>
            <a:r>
              <a:rPr lang="de-AT" dirty="0" smtClean="0"/>
              <a:t>Source</a:t>
            </a:r>
            <a:r>
              <a:rPr lang="de-AT" baseline="0" dirty="0" smtClean="0"/>
              <a:t>: </a:t>
            </a:r>
            <a:r>
              <a:rPr lang="de-AT" dirty="0" smtClean="0"/>
              <a:t>Manual on Danube Navigation p. 166-167</a:t>
            </a:r>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3995761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person who takes over the transport of the goods, which can be a private owner, a shipping company or a carrier, is called the carrier.</a:t>
            </a:r>
          </a:p>
          <a:p>
            <a:r>
              <a:rPr lang="en-US" dirty="0" smtClean="0"/>
              <a:t>Details of the inland waterway transport between the client and the carrier, such as the agreed costs, transport duration, etc. are set out in the contract of carriage. </a:t>
            </a:r>
          </a:p>
          <a:p>
            <a:r>
              <a:rPr lang="en-US" dirty="0" smtClean="0"/>
              <a:t>In principle, the content of the contract of carriage can be freely agreed upon, but some legal requirements must be observed. The law of the place of performance is generally applicable across borders, but since the ratification of the "Budapest Convention on the Contract for the Carriage of Goods by Inland Waterway (CMNI)" as an international set of rules, national law has largely been superseded.</a:t>
            </a:r>
          </a:p>
          <a:p>
            <a:endParaRPr lang="en-US" dirty="0" smtClean="0"/>
          </a:p>
          <a:p>
            <a:endParaRPr lang="de-AT" dirty="0" smtClean="0"/>
          </a:p>
          <a:p>
            <a:r>
              <a:rPr lang="de-AT" dirty="0" smtClean="0"/>
              <a:t>Source:</a:t>
            </a:r>
            <a:r>
              <a:rPr lang="de-AT" baseline="0" dirty="0" smtClean="0"/>
              <a:t> </a:t>
            </a:r>
            <a:r>
              <a:rPr lang="de-AT" dirty="0" smtClean="0"/>
              <a:t>Manual on Danube </a:t>
            </a:r>
            <a:r>
              <a:rPr lang="de-AT" dirty="0" err="1" smtClean="0"/>
              <a:t>navigation</a:t>
            </a:r>
            <a:r>
              <a:rPr lang="de-AT" dirty="0" smtClean="0"/>
              <a:t> p. 172-173</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2799289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How</a:t>
            </a:r>
            <a:r>
              <a:rPr lang="de-AT" dirty="0" smtClean="0"/>
              <a:t> </a:t>
            </a:r>
            <a:r>
              <a:rPr lang="de-AT" dirty="0" err="1" smtClean="0"/>
              <a:t>many</a:t>
            </a:r>
            <a:r>
              <a:rPr lang="de-AT" dirty="0" smtClean="0"/>
              <a:t> </a:t>
            </a:r>
            <a:r>
              <a:rPr lang="de-AT" dirty="0" err="1" smtClean="0"/>
              <a:t>vessels</a:t>
            </a:r>
            <a:r>
              <a:rPr lang="de-AT" baseline="0" dirty="0" smtClean="0"/>
              <a:t> do private </a:t>
            </a:r>
            <a:r>
              <a:rPr lang="de-AT" baseline="0" dirty="0" err="1" smtClean="0"/>
              <a:t>vessel</a:t>
            </a:r>
            <a:r>
              <a:rPr lang="de-AT" baseline="0" dirty="0" smtClean="0"/>
              <a:t> </a:t>
            </a:r>
            <a:r>
              <a:rPr lang="de-AT" baseline="0" dirty="0" err="1" smtClean="0"/>
              <a:t>owners</a:t>
            </a:r>
            <a:r>
              <a:rPr lang="de-AT" baseline="0" dirty="0" smtClean="0"/>
              <a:t> </a:t>
            </a:r>
            <a:r>
              <a:rPr lang="de-AT" baseline="0" dirty="0" err="1" smtClean="0"/>
              <a:t>have</a:t>
            </a:r>
            <a:r>
              <a:rPr lang="de-AT" baseline="0" dirty="0" smtClean="0"/>
              <a:t> at </a:t>
            </a:r>
            <a:r>
              <a:rPr lang="de-AT" baseline="0" dirty="0" err="1" smtClean="0"/>
              <a:t>the</a:t>
            </a:r>
            <a:r>
              <a:rPr lang="de-AT" baseline="0" dirty="0" smtClean="0"/>
              <a:t> </a:t>
            </a:r>
            <a:r>
              <a:rPr lang="de-AT" baseline="0" dirty="0" err="1" smtClean="0"/>
              <a:t>maximum</a:t>
            </a:r>
            <a:r>
              <a:rPr lang="de-AT" baseline="0" dirty="0" smtClean="0"/>
              <a:t>?</a:t>
            </a:r>
          </a:p>
          <a:p>
            <a:r>
              <a:rPr lang="de-AT" baseline="0" dirty="0" smtClean="0"/>
              <a:t>3</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1761141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2046240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smtClean="0"/>
              <a:t>There are different types of modes and means of transport. A mode of transport provides the infrastructure that must be available for the use of a particular mode of transport. Without this infrastructure, no transport can take place. The modes of transport are on land, on water and in the air. Land transport includes road, rail and pipeline transport. Water transport includes inland, deep-sea and coastal shipping. Air includes the mode of transport air traffic.</a:t>
            </a:r>
          </a:p>
          <a:p>
            <a:endParaRPr lang="en-US" baseline="0" noProof="0" dirty="0" smtClean="0"/>
          </a:p>
          <a:p>
            <a:r>
              <a:rPr lang="en-US" baseline="0" noProof="0" dirty="0" smtClean="0"/>
              <a:t>Means of transport includes the technical installations and equipment used for the transport of persons and goods. Means of transport in freight transport are e.g. inland vessels, trucks or aircraft. </a:t>
            </a:r>
            <a:endParaRPr lang="en-GB" baseline="0" noProof="0" dirty="0" smtClean="0"/>
          </a:p>
          <a:p>
            <a:endParaRPr lang="en-GB" baseline="0" noProof="0" dirty="0" smtClean="0"/>
          </a:p>
          <a:p>
            <a:r>
              <a:rPr lang="en-GB" baseline="0" noProof="0" dirty="0" smtClean="0"/>
              <a:t>Source: </a:t>
            </a:r>
            <a:r>
              <a:rPr lang="en-GB" baseline="0" noProof="0" dirty="0" smtClean="0"/>
              <a:t>Manual on Danube Navigation p. 185</a:t>
            </a:r>
          </a:p>
          <a:p>
            <a:r>
              <a:rPr lang="en-GB" baseline="0" noProof="0" dirty="0" smtClean="0"/>
              <a:t>Picture: </a:t>
            </a:r>
            <a:r>
              <a:rPr lang="de-AT" baseline="0" dirty="0" smtClean="0"/>
              <a:t>viadonau </a:t>
            </a:r>
            <a:r>
              <a:rPr lang="de-AT" baseline="0" dirty="0" err="1" smtClean="0"/>
              <a:t>based</a:t>
            </a:r>
            <a:r>
              <a:rPr lang="de-AT" baseline="0" dirty="0" smtClean="0"/>
              <a:t> on </a:t>
            </a:r>
            <a:r>
              <a:rPr lang="de-AT" baseline="0" dirty="0" err="1" smtClean="0"/>
              <a:t>Gronalt</a:t>
            </a:r>
            <a:r>
              <a:rPr lang="de-AT" baseline="0" dirty="0" smtClean="0"/>
              <a:t> et. al. 2010 im </a:t>
            </a:r>
            <a:r>
              <a:rPr lang="en-GB" baseline="0" noProof="0" dirty="0" smtClean="0"/>
              <a:t>Manual on Danube Navigation p. 185</a:t>
            </a:r>
          </a:p>
          <a:p>
            <a:endParaRPr lang="en-GB" baseline="0" noProof="0" dirty="0" smtClean="0"/>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2627185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This set of slides deals with </a:t>
            </a:r>
            <a:r>
              <a:rPr lang="en-GB" baseline="0" noProof="0" dirty="0" smtClean="0"/>
              <a:t>logistical requirements of inland waterway </a:t>
            </a:r>
            <a:r>
              <a:rPr lang="en-GB" baseline="0" noProof="0" dirty="0" smtClean="0"/>
              <a:t>transport.</a:t>
            </a:r>
            <a:endParaRPr lang="en-GB" baseline="0" noProof="0" dirty="0" smtClean="0"/>
          </a:p>
          <a:p>
            <a:endParaRPr lang="en-GB" baseline="0" noProof="0" dirty="0" smtClean="0"/>
          </a:p>
          <a:p>
            <a:r>
              <a:rPr lang="en-GB" baseline="0" noProof="0" dirty="0" smtClean="0"/>
              <a:t>Pictures</a:t>
            </a:r>
            <a:r>
              <a:rPr lang="de-AT" baseline="0" noProof="0" dirty="0" smtClean="0"/>
              <a:t>: https://fotos.viadonau.org; www.pixabay.com</a:t>
            </a:r>
            <a:endParaRPr lang="en-GB"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smtClean="0"/>
              <a:t>The simplest variant of inland waterway transport is, by its very nature, direct transport, in which the shipper and the unloader are located directly on the waterway and there is no transfer of the goods to other means of transport. Here, the advantages of inland waterway transport (its bulk capacity etc.) can be used to the best possible extent and time and costs can be effectively saved, as </a:t>
            </a:r>
            <a:r>
              <a:rPr lang="en-US" baseline="0" noProof="0" dirty="0" err="1" smtClean="0"/>
              <a:t>transhipment</a:t>
            </a:r>
            <a:r>
              <a:rPr lang="en-US" baseline="0" noProof="0" dirty="0" smtClean="0"/>
              <a:t> in particular often costs a lot of time and money. The planning of such transports is relatively uncomplicated. Such direct transports occur mainly in bulk </a:t>
            </a:r>
            <a:r>
              <a:rPr lang="en-US" baseline="0" noProof="0" dirty="0" smtClean="0"/>
              <a:t>transport</a:t>
            </a:r>
            <a:r>
              <a:rPr lang="en-US" baseline="0" noProof="0" dirty="0" smtClean="0"/>
              <a:t>, for example in the steel industry (</a:t>
            </a:r>
            <a:r>
              <a:rPr lang="en-US" baseline="0" noProof="0" dirty="0" err="1" smtClean="0"/>
              <a:t>Voestalpine</a:t>
            </a:r>
            <a:r>
              <a:rPr lang="en-US" baseline="0" noProof="0" dirty="0" smtClean="0"/>
              <a:t> works port).</a:t>
            </a:r>
          </a:p>
          <a:p>
            <a:endParaRPr lang="en-US" baseline="0" noProof="0" dirty="0" smtClean="0"/>
          </a:p>
          <a:p>
            <a:r>
              <a:rPr lang="en-US" baseline="0" noProof="0" dirty="0" smtClean="0"/>
              <a:t>Normally, however, transport by inland waterway vessel consists of pre-carriage, main carriage and on-carriage, which means that the goods have to be handled twice. This is where the skill of the freight forwarders is required, and an exchange of information between the parties involved is particularly important. Through coordinated </a:t>
            </a:r>
            <a:r>
              <a:rPr lang="en-US" baseline="0" noProof="0" dirty="0" err="1" smtClean="0"/>
              <a:t>organisation</a:t>
            </a:r>
            <a:r>
              <a:rPr lang="en-US" baseline="0" noProof="0" dirty="0" smtClean="0"/>
              <a:t> a considerable amount of time and money can be saved and the goods are transported as gently as possible. Often, expensive storage costs can also be saved by using the inland vessel as a kind of "floating warehouse".</a:t>
            </a:r>
          </a:p>
          <a:p>
            <a:endParaRPr lang="en-GB" baseline="0" noProof="0" dirty="0" smtClean="0"/>
          </a:p>
          <a:p>
            <a:endParaRPr lang="en-GB" baseline="0" noProof="0" dirty="0" smtClean="0"/>
          </a:p>
          <a:p>
            <a:r>
              <a:rPr lang="en-GB" baseline="0" noProof="0" dirty="0" smtClean="0"/>
              <a:t>Source: Manual on Danube Navigation page 186-187</a:t>
            </a:r>
          </a:p>
          <a:p>
            <a:r>
              <a:rPr lang="en-GB" baseline="0" noProof="0" dirty="0" smtClean="0"/>
              <a:t>Picture: </a:t>
            </a:r>
            <a:r>
              <a:rPr lang="en-GB" baseline="0" noProof="0" dirty="0" err="1" smtClean="0"/>
              <a:t>Günthner</a:t>
            </a:r>
            <a:r>
              <a:rPr lang="en-GB" baseline="0" noProof="0" dirty="0" smtClean="0"/>
              <a:t> 2001 in Manual on Danube Navigation p. 186</a:t>
            </a:r>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542890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Every </a:t>
            </a:r>
            <a:r>
              <a:rPr lang="en-US" baseline="0" noProof="0" dirty="0" err="1" smtClean="0"/>
              <a:t>transhipment</a:t>
            </a:r>
            <a:r>
              <a:rPr lang="en-US" baseline="0" noProof="0" dirty="0" smtClean="0"/>
              <a:t> is associated with time and costs. For this reason, attempts are being made to speed up the </a:t>
            </a:r>
            <a:r>
              <a:rPr lang="en-US" baseline="0" noProof="0" dirty="0" err="1" smtClean="0"/>
              <a:t>transhipment</a:t>
            </a:r>
            <a:r>
              <a:rPr lang="en-US" baseline="0" noProof="0" dirty="0" smtClean="0"/>
              <a:t> process in multimodal transport by means of </a:t>
            </a:r>
            <a:r>
              <a:rPr lang="en-US" baseline="0" noProof="0" dirty="0" err="1" smtClean="0"/>
              <a:t>standardised</a:t>
            </a:r>
            <a:r>
              <a:rPr lang="en-US" baseline="0" noProof="0" dirty="0" smtClean="0"/>
              <a:t> loading units. By </a:t>
            </a:r>
            <a:r>
              <a:rPr lang="en-US" baseline="0" noProof="0" dirty="0" err="1" smtClean="0"/>
              <a:t>standardising</a:t>
            </a:r>
            <a:r>
              <a:rPr lang="en-US" baseline="0" noProof="0" dirty="0" smtClean="0"/>
              <a:t> the size and the necessary equipment, handling is easier, planning is easier and the available space can be better used.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The container is a </a:t>
            </a:r>
            <a:r>
              <a:rPr lang="en-US" baseline="0" noProof="0" dirty="0" err="1" smtClean="0"/>
              <a:t>standardised</a:t>
            </a:r>
            <a:r>
              <a:rPr lang="en-US" baseline="0" noProof="0" dirty="0" smtClean="0"/>
              <a:t> container made of metal and is available in various sizes and shapes. The advantages of the container are particularly its robustness, which means that it can be stacked and thus makes optimum use of the available space. In addition, the cargo is protected against damage and in some cases against theft.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Swap bodies (WAB) are truck containers without chassis and fully operational for loading Euro pallets. In principle, the sizes are </a:t>
            </a:r>
            <a:r>
              <a:rPr lang="en-US" baseline="0" noProof="0" dirty="0" err="1" smtClean="0"/>
              <a:t>standardised</a:t>
            </a:r>
            <a:r>
              <a:rPr lang="en-US" baseline="0" noProof="0" dirty="0" smtClean="0"/>
              <a:t>, but there are many different, company-specific lengths.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Semi-trailers are non-powered vehicles for goods transport that are coupled to articulated vehicles. Basically, semi-trailers are divided into </a:t>
            </a:r>
            <a:r>
              <a:rPr lang="en-US" baseline="0" noProof="0" dirty="0" err="1" smtClean="0"/>
              <a:t>cranable</a:t>
            </a:r>
            <a:r>
              <a:rPr lang="en-US" baseline="0" noProof="0" dirty="0" smtClean="0"/>
              <a:t> and non-</a:t>
            </a:r>
            <a:r>
              <a:rPr lang="en-US" baseline="0" noProof="0" dirty="0" err="1" smtClean="0"/>
              <a:t>cranable</a:t>
            </a:r>
            <a:r>
              <a:rPr lang="en-US" baseline="0" noProof="0" dirty="0" smtClean="0"/>
              <a:t> ones.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Source: </a:t>
            </a:r>
            <a:r>
              <a:rPr lang="en-GB" baseline="0" noProof="0" dirty="0" smtClean="0"/>
              <a:t>Manual on Danube Navigation page 190</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smtClean="0"/>
              <a:t>Picture: based on viadonau in Manual on Danube Navigation p 190.</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smtClean="0"/>
          </a:p>
          <a:p>
            <a:endParaRPr lang="de-AT" baseline="0" dirty="0" smtClean="0"/>
          </a:p>
          <a:p>
            <a:endParaRPr lang="de-AT" baseline="0" dirty="0" smtClean="0"/>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2597228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As a large part of inland waterway transport requires a pre-carriage and/or on-carriage, the process of </a:t>
            </a:r>
            <a:r>
              <a:rPr lang="en-US" noProof="0" dirty="0" err="1" smtClean="0"/>
              <a:t>transhipment</a:t>
            </a:r>
            <a:r>
              <a:rPr lang="en-US" noProof="0" dirty="0" smtClean="0"/>
              <a:t> is the most important aspect of </a:t>
            </a:r>
            <a:r>
              <a:rPr lang="en-US" noProof="0" dirty="0" err="1" smtClean="0"/>
              <a:t>organising</a:t>
            </a:r>
            <a:r>
              <a:rPr lang="en-US" noProof="0" dirty="0" smtClean="0"/>
              <a:t> inland waterway transport in a forwarder's field of activity. Depending on the nature of the goods, they have to be handled differently, i.e. the ship has to be loaded and unloaded. Various </a:t>
            </a:r>
            <a:r>
              <a:rPr lang="en-US" noProof="0" dirty="0" err="1" smtClean="0"/>
              <a:t>transhipment</a:t>
            </a:r>
            <a:r>
              <a:rPr lang="en-US" noProof="0" dirty="0" smtClean="0"/>
              <a:t> facilities are used for this purpose. For example, various cranes are used here (bridge or gantry cranes, luffing slewing cranes, mobile cranes, etc.), ramps for the ro-ro transport of rolling units such as passenger cars, loading hoppers for the handling of bulk goods or suction and pumping systems for the handling of liquid goods.</a:t>
            </a:r>
          </a:p>
          <a:p>
            <a:r>
              <a:rPr lang="en-US" noProof="0" dirty="0" smtClean="0"/>
              <a:t>If goods cannot or should not be transported onward immediately, intermediate storage in silos or other warehouses must be organized.</a:t>
            </a:r>
          </a:p>
          <a:p>
            <a:r>
              <a:rPr lang="en-US" noProof="0" dirty="0" smtClean="0"/>
              <a:t>For the </a:t>
            </a:r>
            <a:r>
              <a:rPr lang="en-US" noProof="0" dirty="0" err="1" smtClean="0"/>
              <a:t>transhipment</a:t>
            </a:r>
            <a:r>
              <a:rPr lang="en-US" noProof="0" dirty="0" smtClean="0"/>
              <a:t> of goods, a so-called bank charge per </a:t>
            </a:r>
            <a:r>
              <a:rPr lang="en-US" noProof="0" dirty="0" err="1" smtClean="0"/>
              <a:t>tonne</a:t>
            </a:r>
            <a:r>
              <a:rPr lang="en-US" noProof="0" dirty="0" smtClean="0"/>
              <a:t> of goods </a:t>
            </a:r>
            <a:r>
              <a:rPr lang="en-US" noProof="0" dirty="0" err="1" smtClean="0"/>
              <a:t>transhipped</a:t>
            </a:r>
            <a:r>
              <a:rPr lang="en-US" noProof="0" dirty="0" smtClean="0"/>
              <a:t> is levied in the ports for port use. The amount of the shore dues is regulated in the respective port regulations. </a:t>
            </a:r>
          </a:p>
          <a:p>
            <a:endParaRPr lang="en-US" noProof="0" dirty="0" smtClean="0"/>
          </a:p>
          <a:p>
            <a:r>
              <a:rPr lang="de-AT" noProof="0" dirty="0" smtClean="0"/>
              <a:t>Source: Manual on </a:t>
            </a:r>
            <a:r>
              <a:rPr lang="de-AT" noProof="0" dirty="0" err="1" smtClean="0"/>
              <a:t>Danube</a:t>
            </a:r>
            <a:r>
              <a:rPr lang="de-AT" noProof="0" dirty="0" smtClean="0"/>
              <a:t> Navigation</a:t>
            </a:r>
            <a:r>
              <a:rPr lang="de-AT" baseline="0" noProof="0" dirty="0" smtClean="0"/>
              <a:t> p 89-95, 107</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noProof="0" dirty="0" smtClean="0"/>
              <a:t>Pictures: </a:t>
            </a:r>
            <a:r>
              <a:rPr lang="de-AT" baseline="0" dirty="0" smtClean="0"/>
              <a:t>viadonau in </a:t>
            </a:r>
            <a:r>
              <a:rPr lang="de-AT" noProof="0" dirty="0" smtClean="0"/>
              <a:t>Manual on </a:t>
            </a:r>
            <a:r>
              <a:rPr lang="de-AT" noProof="0" dirty="0" err="1" smtClean="0"/>
              <a:t>Danube</a:t>
            </a:r>
            <a:r>
              <a:rPr lang="de-AT" noProof="0" dirty="0" smtClean="0"/>
              <a:t> Navigation</a:t>
            </a:r>
            <a:r>
              <a:rPr lang="de-AT" baseline="0" noProof="0" dirty="0" smtClean="0"/>
              <a:t> p</a:t>
            </a:r>
            <a:r>
              <a:rPr lang="de-AT" baseline="0" dirty="0" smtClean="0"/>
              <a:t> 94, 97</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smtClean="0"/>
              <a:t>Rhenus</a:t>
            </a:r>
            <a:r>
              <a:rPr lang="de-AT" baseline="0" dirty="0" smtClean="0"/>
              <a:t> Donauhafen Krems in </a:t>
            </a:r>
            <a:r>
              <a:rPr lang="de-AT" noProof="0" dirty="0" smtClean="0"/>
              <a:t>Manual on </a:t>
            </a:r>
            <a:r>
              <a:rPr lang="de-AT" noProof="0" dirty="0" err="1" smtClean="0"/>
              <a:t>Danube</a:t>
            </a:r>
            <a:r>
              <a:rPr lang="de-AT" noProof="0" dirty="0" smtClean="0"/>
              <a:t> Navigation</a:t>
            </a:r>
            <a:r>
              <a:rPr lang="de-AT" baseline="0" noProof="0" dirty="0" smtClean="0"/>
              <a:t> p </a:t>
            </a:r>
            <a:r>
              <a:rPr lang="de-AT" baseline="0" dirty="0" smtClean="0"/>
              <a:t>92</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Linz AG in </a:t>
            </a:r>
            <a:r>
              <a:rPr lang="de-AT" noProof="0" dirty="0" smtClean="0"/>
              <a:t>Manual on </a:t>
            </a:r>
            <a:r>
              <a:rPr lang="de-AT" noProof="0" dirty="0" err="1" smtClean="0"/>
              <a:t>Danube</a:t>
            </a:r>
            <a:r>
              <a:rPr lang="de-AT" noProof="0" dirty="0" smtClean="0"/>
              <a:t> Navigation</a:t>
            </a:r>
            <a:r>
              <a:rPr lang="de-AT" baseline="0" noProof="0" dirty="0" smtClean="0"/>
              <a:t> p</a:t>
            </a:r>
            <a:r>
              <a:rPr lang="de-AT" baseline="0" dirty="0" smtClean="0"/>
              <a:t> 90</a:t>
            </a:r>
          </a:p>
          <a:p>
            <a:endParaRPr lang="en-US" noProof="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2302188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028"/>
            <a:r>
              <a:rPr lang="en-GB" noProof="0" dirty="0" smtClean="0"/>
              <a:t>Borealis L.A.T.</a:t>
            </a:r>
            <a:r>
              <a:rPr lang="en-GB" baseline="0" noProof="0" dirty="0" smtClean="0"/>
              <a:t> produces nitrogen fertilisers and technical nitrogen products at several locations in Europe.</a:t>
            </a:r>
          </a:p>
          <a:p>
            <a:pPr defTabSz="913028"/>
            <a:endParaRPr lang="en-GB" baseline="0" noProof="0" dirty="0" smtClean="0"/>
          </a:p>
          <a:p>
            <a:pPr defTabSz="913028"/>
            <a:r>
              <a:rPr lang="en-GB" baseline="0" noProof="0" dirty="0" smtClean="0"/>
              <a:t>Vessels with a loading capacity up to 15,000 t can dock and tranship at the company‘s quay. Some of the ammonium nitrate production is transported to Constanta by maritime vessel and transhipped directly to inland vessels by floating cranes.</a:t>
            </a:r>
          </a:p>
          <a:p>
            <a:pPr defTabSz="913028"/>
            <a:endParaRPr lang="en-GB" baseline="0" noProof="0" dirty="0" smtClean="0"/>
          </a:p>
          <a:p>
            <a:pPr defTabSz="913028"/>
            <a:r>
              <a:rPr lang="en-GB" baseline="0" noProof="0" dirty="0" smtClean="0"/>
              <a:t>These vessels then supply the distribution warehouses in Bulgaria, Serbia, Hungary and Romania.</a:t>
            </a:r>
          </a:p>
          <a:p>
            <a:pPr defTabSz="913028"/>
            <a:endParaRPr lang="en-GB" baseline="0" noProof="0" dirty="0" smtClean="0"/>
          </a:p>
          <a:p>
            <a:pPr defTabSz="913028"/>
            <a:r>
              <a:rPr lang="en-GB" baseline="0" noProof="0" dirty="0" smtClean="0"/>
              <a:t>Transporting products right across western Europe is difficult, as ammonium nitrate is classified as class 5.1. dangerous good and transport by lighters is not always possible in cases of low water.</a:t>
            </a:r>
            <a:endParaRPr lang="en-GB" noProof="0" dirty="0" smtClean="0"/>
          </a:p>
          <a:p>
            <a:pPr defTabSz="913028"/>
            <a:endParaRPr lang="de-AT" dirty="0" smtClean="0"/>
          </a:p>
          <a:p>
            <a:pPr defTabSz="913028"/>
            <a:r>
              <a:rPr lang="de-AT" dirty="0" smtClean="0"/>
              <a:t>Source:</a:t>
            </a:r>
            <a:r>
              <a:rPr lang="de-AT" baseline="0" dirty="0" smtClean="0"/>
              <a:t> </a:t>
            </a:r>
            <a:r>
              <a:rPr lang="de-AT" dirty="0" smtClean="0"/>
              <a:t>Manual on </a:t>
            </a:r>
            <a:r>
              <a:rPr lang="de-AT" dirty="0" err="1" smtClean="0"/>
              <a:t>Danube</a:t>
            </a:r>
            <a:r>
              <a:rPr lang="de-AT" dirty="0" smtClean="0"/>
              <a:t> Navigation </a:t>
            </a:r>
            <a:r>
              <a:rPr lang="de-AT" dirty="0" err="1" smtClean="0"/>
              <a:t>page</a:t>
            </a:r>
            <a:r>
              <a:rPr lang="de-AT" dirty="0" smtClean="0"/>
              <a:t> 194</a:t>
            </a:r>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Picture: </a:t>
            </a:r>
            <a:r>
              <a:rPr lang="de-AT" dirty="0" err="1" smtClean="0"/>
              <a:t>Borealis</a:t>
            </a:r>
            <a:r>
              <a:rPr lang="de-AT" dirty="0" smtClean="0"/>
              <a:t> L.A.T., Manual on </a:t>
            </a:r>
            <a:r>
              <a:rPr lang="de-AT" dirty="0" err="1" smtClean="0"/>
              <a:t>Danube</a:t>
            </a:r>
            <a:r>
              <a:rPr lang="de-AT" dirty="0" smtClean="0"/>
              <a:t> Navigation </a:t>
            </a:r>
            <a:r>
              <a:rPr lang="de-AT" dirty="0" err="1" smtClean="0"/>
              <a:t>page</a:t>
            </a:r>
            <a:r>
              <a:rPr lang="de-AT" dirty="0" smtClean="0"/>
              <a:t> 194</a:t>
            </a:r>
            <a:endParaRPr lang="de-AT"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541554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Clr>
                <a:srgbClr val="189BC4"/>
              </a:buClr>
            </a:pPr>
            <a:r>
              <a:rPr lang="en-GB" sz="1800" dirty="0" smtClean="0">
                <a:solidFill>
                  <a:schemeClr val="accent1"/>
                </a:solidFill>
                <a:latin typeface="Corbel" panose="020B0503020204020204" pitchFamily="34" charset="0"/>
              </a:rPr>
              <a:t>Exchange of information, good organisation and co-ordination of the actors is important to:</a:t>
            </a:r>
          </a:p>
          <a:p>
            <a:r>
              <a:rPr lang="de-AT" dirty="0" smtClean="0"/>
              <a:t>Transport</a:t>
            </a:r>
            <a:r>
              <a:rPr lang="de-AT" baseline="0" dirty="0" smtClean="0"/>
              <a:t> </a:t>
            </a:r>
            <a:r>
              <a:rPr lang="de-AT" baseline="0" dirty="0" err="1" smtClean="0"/>
              <a:t>goods</a:t>
            </a:r>
            <a:r>
              <a:rPr lang="de-AT" baseline="0" dirty="0" smtClean="0"/>
              <a:t> </a:t>
            </a:r>
            <a:r>
              <a:rPr lang="de-AT" baseline="0" dirty="0" err="1" smtClean="0"/>
              <a:t>as</a:t>
            </a:r>
            <a:r>
              <a:rPr lang="de-AT" baseline="0" dirty="0" smtClean="0"/>
              <a:t> </a:t>
            </a:r>
            <a:r>
              <a:rPr lang="de-AT" baseline="0" dirty="0" err="1" smtClean="0"/>
              <a:t>gently</a:t>
            </a:r>
            <a:r>
              <a:rPr lang="de-AT" baseline="0" dirty="0" smtClean="0"/>
              <a:t> </a:t>
            </a:r>
            <a:r>
              <a:rPr lang="de-AT" baseline="0" dirty="0" err="1" smtClean="0"/>
              <a:t>as</a:t>
            </a:r>
            <a:r>
              <a:rPr lang="de-AT" baseline="0" dirty="0" smtClean="0"/>
              <a:t> possible</a:t>
            </a:r>
          </a:p>
          <a:p>
            <a:endParaRPr lang="de-AT" baseline="0" dirty="0" smtClean="0"/>
          </a:p>
          <a:p>
            <a:r>
              <a:rPr lang="de-AT" baseline="0" dirty="0" smtClean="0"/>
              <a:t>Picture: viadonau in Manual on </a:t>
            </a:r>
            <a:r>
              <a:rPr lang="de-AT" baseline="0" dirty="0" err="1" smtClean="0"/>
              <a:t>Danube</a:t>
            </a:r>
            <a:r>
              <a:rPr lang="de-AT" baseline="0" dirty="0" smtClean="0"/>
              <a:t> Navigation p 117</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1022609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This</a:t>
            </a:r>
            <a:r>
              <a:rPr lang="de-AT" baseline="0" dirty="0" smtClean="0"/>
              <a:t> </a:t>
            </a:r>
            <a:r>
              <a:rPr lang="de-AT" baseline="0" dirty="0" err="1" smtClean="0"/>
              <a:t>exercise</a:t>
            </a:r>
            <a:r>
              <a:rPr lang="de-AT" baseline="0" dirty="0" smtClean="0"/>
              <a:t> </a:t>
            </a:r>
            <a:r>
              <a:rPr lang="de-AT" baseline="0" dirty="0" err="1" smtClean="0"/>
              <a:t>could</a:t>
            </a:r>
            <a:r>
              <a:rPr lang="de-AT" baseline="0" dirty="0" smtClean="0"/>
              <a:t> </a:t>
            </a:r>
            <a:r>
              <a:rPr lang="de-AT" baseline="0" dirty="0" err="1" smtClean="0"/>
              <a:t>be</a:t>
            </a:r>
            <a:r>
              <a:rPr lang="de-AT" baseline="0" dirty="0" smtClean="0"/>
              <a:t> </a:t>
            </a:r>
            <a:r>
              <a:rPr lang="de-AT" baseline="0" dirty="0" err="1" smtClean="0"/>
              <a:t>solved</a:t>
            </a:r>
            <a:r>
              <a:rPr lang="de-AT" baseline="0" dirty="0" smtClean="0"/>
              <a:t> </a:t>
            </a:r>
            <a:r>
              <a:rPr lang="de-AT" baseline="0" dirty="0" err="1" smtClean="0"/>
              <a:t>as</a:t>
            </a:r>
            <a:r>
              <a:rPr lang="de-AT" baseline="0" dirty="0" smtClean="0"/>
              <a:t> an individual </a:t>
            </a:r>
            <a:r>
              <a:rPr lang="de-AT" baseline="0" dirty="0" err="1" smtClean="0"/>
              <a:t>exercise</a:t>
            </a:r>
            <a:r>
              <a:rPr lang="de-AT" baseline="0" dirty="0" smtClean="0"/>
              <a:t> </a:t>
            </a:r>
            <a:r>
              <a:rPr lang="de-AT" baseline="0" dirty="0" err="1" smtClean="0"/>
              <a:t>or</a:t>
            </a:r>
            <a:r>
              <a:rPr lang="de-AT" baseline="0" dirty="0" smtClean="0"/>
              <a:t> in </a:t>
            </a:r>
            <a:r>
              <a:rPr lang="de-AT" baseline="0" dirty="0" err="1" smtClean="0"/>
              <a:t>small</a:t>
            </a:r>
            <a:r>
              <a:rPr lang="de-AT" baseline="0" dirty="0" smtClean="0"/>
              <a:t> </a:t>
            </a:r>
            <a:r>
              <a:rPr lang="de-AT" baseline="0" dirty="0" err="1" smtClean="0"/>
              <a:t>groups</a:t>
            </a:r>
            <a:r>
              <a:rPr lang="de-AT" baseline="0" dirty="0" smtClean="0"/>
              <a:t> </a:t>
            </a:r>
            <a:r>
              <a:rPr lang="de-AT" baseline="0" dirty="0" err="1" smtClean="0"/>
              <a:t>of</a:t>
            </a:r>
            <a:r>
              <a:rPr lang="de-AT" baseline="0" dirty="0" smtClean="0"/>
              <a:t> max. 2-3 </a:t>
            </a:r>
            <a:r>
              <a:rPr lang="de-AT" baseline="0" dirty="0" err="1" smtClean="0"/>
              <a:t>participants</a:t>
            </a:r>
            <a:r>
              <a:rPr lang="de-AT" baseline="0" dirty="0" smtClean="0"/>
              <a:t>.</a:t>
            </a:r>
          </a:p>
          <a:p>
            <a:endParaRPr lang="de-AT" baseline="0" dirty="0" smtClean="0"/>
          </a:p>
          <a:p>
            <a:r>
              <a:rPr lang="de-AT" baseline="0" dirty="0" smtClean="0"/>
              <a:t>Duration: 20 </a:t>
            </a:r>
            <a:r>
              <a:rPr lang="de-AT" baseline="0" dirty="0" err="1" smtClean="0"/>
              <a:t>minutes</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2200481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1091796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The questions mentioned in the slide above can be used as a warm up exercise for the topic “Logistics in inland navigation”. The aim is to discuss the questions in plenum with students. Answers to the questions will be provided during </a:t>
            </a:r>
            <a:r>
              <a:rPr lang="en-US" baseline="0" dirty="0" smtClean="0"/>
              <a:t>the presentation</a:t>
            </a:r>
            <a:r>
              <a:rPr lang="en-US" baseline="0" noProof="0" dirty="0" smtClean="0"/>
              <a:t>. Therefore, the questions can be discussed again at the end of the presentation.</a:t>
            </a:r>
          </a:p>
          <a:p>
            <a:endParaRPr lang="de-AT" baseline="0" dirty="0" smtClean="0"/>
          </a:p>
          <a:p>
            <a:pPr defTabSz="919811"/>
            <a:r>
              <a:rPr lang="en-US" b="1" baseline="0" noProof="0" dirty="0" smtClean="0"/>
              <a:t>Discussion question (5-10 Minute Discussion)</a:t>
            </a:r>
            <a:r>
              <a:rPr lang="en-US" baseline="0" noProof="0" dirty="0" smtClean="0"/>
              <a:t>: </a:t>
            </a:r>
          </a:p>
          <a:p>
            <a:pPr marL="0" marR="0" indent="0" algn="l" defTabSz="921337" rtl="0" eaLnBrk="1" fontAlgn="auto" latinLnBrk="0" hangingPunct="1">
              <a:lnSpc>
                <a:spcPct val="100000"/>
              </a:lnSpc>
              <a:spcBef>
                <a:spcPts val="0"/>
              </a:spcBef>
              <a:spcAft>
                <a:spcPts val="0"/>
              </a:spcAft>
              <a:buClrTx/>
              <a:buSzTx/>
              <a:buFontTx/>
              <a:buNone/>
              <a:tabLst/>
              <a:defRPr/>
            </a:pPr>
            <a:r>
              <a:rPr lang="en-US" baseline="0" noProof="0" dirty="0" smtClean="0"/>
              <a:t>Which products are suitable for transport by inland vessel and why? Suitable goods: Ores, mineral raw materials, agricultural and forestry </a:t>
            </a:r>
            <a:r>
              <a:rPr lang="en-US" baseline="0" noProof="0" dirty="0" smtClean="0"/>
              <a:t>products, </a:t>
            </a:r>
            <a:r>
              <a:rPr lang="en-US" baseline="0" noProof="0" dirty="0" smtClean="0"/>
              <a:t>petroleum products, building materials, old materials and waste, biogenic raw materials, new cars, heavy and oversized </a:t>
            </a:r>
            <a:r>
              <a:rPr lang="en-US" baseline="0" noProof="0" dirty="0" smtClean="0"/>
              <a:t>goods,…</a:t>
            </a:r>
            <a:endParaRPr lang="en-US" baseline="0" noProof="0" dirty="0" smtClean="0"/>
          </a:p>
          <a:p>
            <a:pPr marL="0" marR="0" indent="0" algn="l" defTabSz="921337"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21337" rtl="0" eaLnBrk="1" fontAlgn="auto" latinLnBrk="0" hangingPunct="1">
              <a:lnSpc>
                <a:spcPct val="100000"/>
              </a:lnSpc>
              <a:spcBef>
                <a:spcPts val="0"/>
              </a:spcBef>
              <a:spcAft>
                <a:spcPts val="0"/>
              </a:spcAft>
              <a:buClrTx/>
              <a:buSzTx/>
              <a:buFontTx/>
              <a:buNone/>
              <a:tabLst/>
              <a:defRPr/>
            </a:pPr>
            <a:r>
              <a:rPr lang="en-US" baseline="0" noProof="0" dirty="0" smtClean="0"/>
              <a:t>How are the costs of inland waterway transport made up? </a:t>
            </a:r>
          </a:p>
          <a:p>
            <a:pPr marL="171450" marR="0" indent="-171450" algn="l" defTabSz="9213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smtClean="0"/>
              <a:t>Provisioning costs, for example wages for the crew, maintenance and repairs</a:t>
            </a:r>
          </a:p>
          <a:p>
            <a:pPr marL="171450" marR="0" indent="-171450" algn="l" defTabSz="9213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smtClean="0"/>
              <a:t>Depreciation of the vessel, interest and insurance</a:t>
            </a:r>
          </a:p>
          <a:p>
            <a:pPr marL="171450" marR="0" indent="-171450" algn="l" defTabSz="9213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smtClean="0"/>
              <a:t>Transport costs, for example, duration of empty runs, travel time in loaded condition, loading and unloading times, fuel and lubricant costs</a:t>
            </a:r>
          </a:p>
          <a:p>
            <a:pPr marL="171450" marR="0" indent="-171450" algn="l" defTabSz="92133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noProof="0" dirty="0" smtClean="0"/>
          </a:p>
          <a:p>
            <a:pPr marL="0" marR="0" indent="0" algn="l" defTabSz="92133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smtClean="0"/>
              <a:t>Input- possible topics of discussion:</a:t>
            </a:r>
          </a:p>
          <a:p>
            <a:pPr marL="172751" indent="-172751">
              <a:buFont typeface="Arial" panose="020B0604020202020204" pitchFamily="34" charset="0"/>
              <a:buChar char="•"/>
            </a:pPr>
            <a:r>
              <a:rPr lang="en-US" baseline="0" noProof="0" dirty="0" smtClean="0"/>
              <a:t>Strengths and Weaknesses of </a:t>
            </a:r>
            <a:r>
              <a:rPr lang="en-US" baseline="0" noProof="0" dirty="0" smtClean="0"/>
              <a:t>inland waterway </a:t>
            </a:r>
            <a:r>
              <a:rPr lang="en-US" baseline="0" noProof="0" dirty="0" smtClean="0"/>
              <a:t>transport</a:t>
            </a:r>
          </a:p>
          <a:p>
            <a:pPr marL="172751" indent="-172751">
              <a:buFont typeface="Arial" panose="020B0604020202020204" pitchFamily="34" charset="0"/>
              <a:buChar char="•"/>
            </a:pPr>
            <a:r>
              <a:rPr lang="en-US" baseline="0" dirty="0" smtClean="0"/>
              <a:t>Port structure and components</a:t>
            </a:r>
          </a:p>
          <a:p>
            <a:endParaRPr lang="de-AT" baseline="0" dirty="0" smtClean="0"/>
          </a:p>
          <a:p>
            <a:r>
              <a:rPr lang="de-AT" baseline="0" dirty="0" smtClean="0"/>
              <a:t>Pictures: www.pixabay.com</a:t>
            </a:r>
            <a:endParaRPr lang="en-US"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3222578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2046240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smtClean="0"/>
              <a:t>The principal </a:t>
            </a:r>
            <a:r>
              <a:rPr lang="en-US" b="1" baseline="0" noProof="0" dirty="0" smtClean="0"/>
              <a:t>strengths</a:t>
            </a:r>
            <a:r>
              <a:rPr lang="en-US" baseline="0" noProof="0" dirty="0" smtClean="0"/>
              <a:t> of Danube navigation are the ability to transport large quantities of goods per vessel unit, its low transport costs and its environmental friendliness. Furthermore, it is available around the clock, with no prohibition on driving at weekends or during the night and can provide a high degree of safety and low infrastructure costs.</a:t>
            </a:r>
          </a:p>
          <a:p>
            <a:endParaRPr lang="en-US" baseline="0" noProof="0" dirty="0" smtClean="0"/>
          </a:p>
          <a:p>
            <a:r>
              <a:rPr lang="en-US" baseline="0" noProof="0" dirty="0" smtClean="0"/>
              <a:t>The </a:t>
            </a:r>
            <a:r>
              <a:rPr lang="en-US" b="1" baseline="0" noProof="0" dirty="0" smtClean="0"/>
              <a:t>weaknesses</a:t>
            </a:r>
            <a:r>
              <a:rPr lang="en-US" baseline="0" noProof="0" dirty="0" smtClean="0"/>
              <a:t> lie in its dependence on fluctuating fairway conditions and the consequent, varying degree of the vessel load factor, the low transport speed and network density, which often necessitate pre- and end-haulage by road or rail.</a:t>
            </a:r>
          </a:p>
          <a:p>
            <a:endParaRPr lang="en-GB" baseline="0" noProof="0" dirty="0" smtClean="0"/>
          </a:p>
          <a:p>
            <a:r>
              <a:rPr lang="en-GB" baseline="0" noProof="0" dirty="0" smtClean="0"/>
              <a:t>Source: Manual on Danube Navigation page 17.</a:t>
            </a:r>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2814528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In the field of inland navigation, a balance must always be struck between the factors of time and cost. Naturally, not all goods are suitable for transport by ship. However, if the transport of goods is flexible in terms of time, there is considerable potential for savings in the inland waterway transport sector, if well planned. Because of its ability to transport large quantities of goods in a single ship unit, inland navigation is particularly suitable for bulk goods. Correctly planned, transport costs can be saved, which can compensate for longer transport times. The inland vessel is therefore ideal for transporting large cargo units of low-value goods. For the steel industry, the inland vessel is an important mode of transport; ores account for 25-30% of the total transport volume on the Austrian Danube. The most important company in the steel industry in Austria is </a:t>
            </a:r>
            <a:r>
              <a:rPr lang="en-US" noProof="0" dirty="0" err="1" smtClean="0"/>
              <a:t>voestalpine</a:t>
            </a:r>
            <a:r>
              <a:rPr lang="en-US" noProof="0" dirty="0" smtClean="0"/>
              <a:t>. Agricultural and forestry products together account for about 20% of the annual volume of goods transported on the Austrian Danube. Optimal planning of the transport chain can further reduce transport times and reduce the pre- and post-carriage. </a:t>
            </a:r>
          </a:p>
          <a:p>
            <a:endParaRPr lang="en-US"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accent1"/>
                </a:solidFill>
                <a:latin typeface="Corbel" panose="020B0503020204020204" pitchFamily="34" charset="0"/>
              </a:rPr>
              <a:t>In</a:t>
            </a:r>
            <a:r>
              <a:rPr lang="en-GB" sz="1200" baseline="0" dirty="0" smtClean="0">
                <a:solidFill>
                  <a:schemeClr val="accent1"/>
                </a:solidFill>
                <a:latin typeface="Corbel" panose="020B0503020204020204" pitchFamily="34" charset="0"/>
              </a:rPr>
              <a:t> addition, i</a:t>
            </a:r>
            <a:r>
              <a:rPr lang="en-GB" sz="1200" dirty="0" smtClean="0">
                <a:solidFill>
                  <a:schemeClr val="accent1"/>
                </a:solidFill>
                <a:latin typeface="Corbel" panose="020B0503020204020204" pitchFamily="34" charset="0"/>
              </a:rPr>
              <a:t>deal planning can </a:t>
            </a:r>
            <a:r>
              <a:rPr lang="en-GB" sz="1200" b="1" dirty="0" smtClean="0">
                <a:solidFill>
                  <a:srgbClr val="189BC4"/>
                </a:solidFill>
                <a:latin typeface="Corbel" panose="020B0503020204020204" pitchFamily="34" charset="0"/>
              </a:rPr>
              <a:t>save time, money </a:t>
            </a:r>
            <a:r>
              <a:rPr lang="en-GB" sz="1200" dirty="0" smtClean="0">
                <a:solidFill>
                  <a:schemeClr val="accent1"/>
                </a:solidFill>
                <a:latin typeface="Corbel" panose="020B0503020204020204" pitchFamily="34" charset="0"/>
              </a:rPr>
              <a:t>and reduces pre- and end-haulage.</a:t>
            </a:r>
          </a:p>
          <a:p>
            <a:endParaRPr lang="en-GB" noProof="0" dirty="0" smtClean="0"/>
          </a:p>
          <a:p>
            <a:r>
              <a:rPr lang="en-GB" noProof="0" dirty="0" smtClean="0"/>
              <a:t>Source:</a:t>
            </a:r>
            <a:r>
              <a:rPr lang="en-GB" baseline="0" noProof="0" dirty="0" smtClean="0"/>
              <a:t> </a:t>
            </a:r>
            <a:r>
              <a:rPr lang="en-GB" noProof="0" dirty="0" smtClean="0"/>
              <a:t>Manual on Danube Navigation page 162-166</a:t>
            </a:r>
          </a:p>
          <a:p>
            <a:r>
              <a:rPr lang="en-GB" noProof="0" dirty="0" smtClean="0"/>
              <a:t>Pictures:</a:t>
            </a:r>
            <a:r>
              <a:rPr lang="en-GB" baseline="0" noProof="0" dirty="0" smtClean="0"/>
              <a:t> www.pixabay.com</a:t>
            </a:r>
            <a:endParaRPr lang="en-GB" noProof="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1841698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23192" eaLnBrk="0" hangingPunct="0">
              <a:defRPr sz="4000">
                <a:solidFill>
                  <a:schemeClr val="tx1"/>
                </a:solidFill>
                <a:latin typeface="Arial" charset="0"/>
              </a:defRPr>
            </a:lvl1pPr>
            <a:lvl2pPr marL="737293" indent="-283575" defTabSz="923192" eaLnBrk="0" hangingPunct="0">
              <a:defRPr sz="4000">
                <a:solidFill>
                  <a:schemeClr val="tx1"/>
                </a:solidFill>
                <a:latin typeface="Arial" charset="0"/>
              </a:defRPr>
            </a:lvl2pPr>
            <a:lvl3pPr marL="1134298" indent="-226860" defTabSz="923192" eaLnBrk="0" hangingPunct="0">
              <a:defRPr sz="4000">
                <a:solidFill>
                  <a:schemeClr val="tx1"/>
                </a:solidFill>
                <a:latin typeface="Arial" charset="0"/>
              </a:defRPr>
            </a:lvl3pPr>
            <a:lvl4pPr marL="1588016" indent="-226860" defTabSz="923192" eaLnBrk="0" hangingPunct="0">
              <a:defRPr sz="4000">
                <a:solidFill>
                  <a:schemeClr val="tx1"/>
                </a:solidFill>
                <a:latin typeface="Arial" charset="0"/>
              </a:defRPr>
            </a:lvl4pPr>
            <a:lvl5pPr marL="2041736" indent="-226860" defTabSz="923192" eaLnBrk="0" hangingPunct="0">
              <a:defRPr sz="4000">
                <a:solidFill>
                  <a:schemeClr val="tx1"/>
                </a:solidFill>
                <a:latin typeface="Arial" charset="0"/>
              </a:defRPr>
            </a:lvl5pPr>
            <a:lvl6pPr marL="2495455" indent="-226860" algn="ctr" defTabSz="923192" eaLnBrk="0" fontAlgn="base" hangingPunct="0">
              <a:spcBef>
                <a:spcPct val="0"/>
              </a:spcBef>
              <a:spcAft>
                <a:spcPct val="0"/>
              </a:spcAft>
              <a:defRPr sz="4000">
                <a:solidFill>
                  <a:schemeClr val="tx1"/>
                </a:solidFill>
                <a:latin typeface="Arial" charset="0"/>
              </a:defRPr>
            </a:lvl6pPr>
            <a:lvl7pPr marL="2949174" indent="-226860" algn="ctr" defTabSz="923192" eaLnBrk="0" fontAlgn="base" hangingPunct="0">
              <a:spcBef>
                <a:spcPct val="0"/>
              </a:spcBef>
              <a:spcAft>
                <a:spcPct val="0"/>
              </a:spcAft>
              <a:defRPr sz="4000">
                <a:solidFill>
                  <a:schemeClr val="tx1"/>
                </a:solidFill>
                <a:latin typeface="Arial" charset="0"/>
              </a:defRPr>
            </a:lvl7pPr>
            <a:lvl8pPr marL="3402893" indent="-226860" algn="ctr" defTabSz="923192" eaLnBrk="0" fontAlgn="base" hangingPunct="0">
              <a:spcBef>
                <a:spcPct val="0"/>
              </a:spcBef>
              <a:spcAft>
                <a:spcPct val="0"/>
              </a:spcAft>
              <a:defRPr sz="4000">
                <a:solidFill>
                  <a:schemeClr val="tx1"/>
                </a:solidFill>
                <a:latin typeface="Arial" charset="0"/>
              </a:defRPr>
            </a:lvl8pPr>
            <a:lvl9pPr marL="3856612" indent="-226860" algn="ctr" defTabSz="923192" eaLnBrk="0" fontAlgn="base" hangingPunct="0">
              <a:spcBef>
                <a:spcPct val="0"/>
              </a:spcBef>
              <a:spcAft>
                <a:spcPct val="0"/>
              </a:spcAft>
              <a:defRPr sz="4000">
                <a:solidFill>
                  <a:schemeClr val="tx1"/>
                </a:solidFill>
                <a:latin typeface="Arial" charset="0"/>
              </a:defRPr>
            </a:lvl9pPr>
          </a:lstStyle>
          <a:p>
            <a:pPr eaLnBrk="1" hangingPunct="1"/>
            <a:fld id="{CC93182F-9114-40EC-B71C-AD2A33336B1C}" type="slidenum">
              <a:rPr lang="en-GB" sz="1200"/>
              <a:pPr eaLnBrk="1" hangingPunct="1"/>
              <a:t>8</a:t>
            </a:fld>
            <a:endParaRPr lang="en-GB" sz="1200" dirty="0"/>
          </a:p>
        </p:txBody>
      </p:sp>
      <p:sp>
        <p:nvSpPr>
          <p:cNvPr id="76804" name="Rectangle 3"/>
          <p:cNvSpPr>
            <a:spLocks noGrp="1" noChangeArrowheads="1"/>
          </p:cNvSpPr>
          <p:nvPr>
            <p:ph type="body"/>
          </p:nvPr>
        </p:nvSpPr>
        <p:spPr>
          <a:xfrm>
            <a:off x="889317" y="4714042"/>
            <a:ext cx="4892014" cy="4469526"/>
          </a:xfrm>
          <a:noFill/>
          <a:extLst>
            <a:ext uri="{91240B29-F687-4F45-9708-019B960494DF}">
              <a14:hiddenLine xmlns:a14="http://schemas.microsoft.com/office/drawing/2010/main" w="9525">
                <a:solidFill>
                  <a:schemeClr val="tx1"/>
                </a:solidFill>
                <a:round/>
                <a:headEnd/>
                <a:tailEnd/>
              </a14:hiddenLine>
            </a:ext>
          </a:extLst>
        </p:spPr>
        <p:txBody>
          <a:bodyPr wrap="none" lIns="90746" tIns="45373" rIns="90746" bIns="45373" anchor="ct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noProof="0" dirty="0" smtClean="0"/>
              <a:t>Overall, the transport of ores and mineral raw materials, agricultural and forestry products and foodstuffs as well as petroleum products accounts for </a:t>
            </a:r>
            <a:r>
              <a:rPr lang="en-US" altLang="de-DE" noProof="0" dirty="0" smtClean="0"/>
              <a:t>60 % </a:t>
            </a:r>
            <a:r>
              <a:rPr lang="en-US" altLang="de-DE" noProof="0" dirty="0" smtClean="0"/>
              <a:t>of the total transport volume on the Austrian Danube.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de-DE" noProof="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noProof="0" dirty="0" smtClean="0"/>
              <a:t>Source: Manual on Danube Navigation page 161-163.</a:t>
            </a:r>
          </a:p>
          <a:p>
            <a:pPr marL="0" marR="0" lvl="1" indent="0" algn="l" defTabSz="914400" rtl="0" eaLnBrk="1" fontAlgn="auto" latinLnBrk="0" hangingPunct="1">
              <a:lnSpc>
                <a:spcPct val="100000"/>
              </a:lnSpc>
              <a:spcBef>
                <a:spcPts val="0"/>
              </a:spcBef>
              <a:spcAft>
                <a:spcPts val="0"/>
              </a:spcAft>
              <a:buClrTx/>
              <a:buSzTx/>
              <a:buFontTx/>
              <a:buNone/>
              <a:tabLst/>
              <a:defRPr/>
            </a:pPr>
            <a:r>
              <a:rPr lang="de-AT" altLang="de-DE" noProof="0" dirty="0" smtClean="0"/>
              <a:t>Pictures:</a:t>
            </a:r>
            <a:r>
              <a:rPr lang="de-AT" altLang="de-DE" baseline="0" noProof="0" dirty="0" smtClean="0"/>
              <a:t> </a:t>
            </a:r>
            <a:r>
              <a:rPr lang="de-DE" baseline="0" dirty="0" smtClean="0"/>
              <a:t>C.N.F.R. NAVROM S.A </a:t>
            </a:r>
            <a:r>
              <a:rPr lang="de-DE" baseline="0" dirty="0" err="1" smtClean="0"/>
              <a:t>Galati</a:t>
            </a:r>
            <a:r>
              <a:rPr lang="de-DE" baseline="0" dirty="0" smtClean="0"/>
              <a:t> in </a:t>
            </a:r>
            <a:r>
              <a:rPr lang="en-US" altLang="de-DE" noProof="0" dirty="0" smtClean="0"/>
              <a:t>Manual on Danube Navigation page 125</a:t>
            </a:r>
            <a:endParaRPr lang="de-DE"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de-DE" baseline="0" dirty="0" err="1" smtClean="0"/>
              <a:t>Voies</a:t>
            </a:r>
            <a:r>
              <a:rPr lang="de-DE" baseline="0" dirty="0" smtClean="0"/>
              <a:t> </a:t>
            </a:r>
            <a:r>
              <a:rPr lang="de-DE" baseline="0" dirty="0" err="1" smtClean="0"/>
              <a:t>Navigables</a:t>
            </a:r>
            <a:r>
              <a:rPr lang="de-DE" baseline="0" dirty="0" smtClean="0"/>
              <a:t> de France in </a:t>
            </a:r>
            <a:r>
              <a:rPr lang="en-US" altLang="de-DE" noProof="0" dirty="0" smtClean="0"/>
              <a:t>Manual on Danube Navigation page 162</a:t>
            </a:r>
          </a:p>
          <a:p>
            <a:pPr marL="0" marR="0" lvl="1" indent="0" algn="l" defTabSz="914400" rtl="0" eaLnBrk="1" fontAlgn="auto" latinLnBrk="0" hangingPunct="1">
              <a:lnSpc>
                <a:spcPct val="100000"/>
              </a:lnSpc>
              <a:spcBef>
                <a:spcPts val="0"/>
              </a:spcBef>
              <a:spcAft>
                <a:spcPts val="0"/>
              </a:spcAft>
              <a:buClrTx/>
              <a:buSzTx/>
              <a:buFontTx/>
              <a:buNone/>
              <a:tabLst/>
              <a:defRPr/>
            </a:pPr>
            <a:r>
              <a:rPr lang="de-AT" noProof="0" dirty="0" smtClean="0"/>
              <a:t>www.pixabay.com</a:t>
            </a:r>
            <a:endParaRPr lang="de-DE" dirty="0" smtClean="0"/>
          </a:p>
        </p:txBody>
      </p:sp>
    </p:spTree>
    <p:extLst>
      <p:ext uri="{BB962C8B-B14F-4D97-AF65-F5344CB8AC3E}">
        <p14:creationId xmlns:p14="http://schemas.microsoft.com/office/powerpoint/2010/main" val="1931432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371" eaLnBrk="0" hangingPunct="0">
              <a:spcBef>
                <a:spcPct val="30000"/>
              </a:spcBef>
              <a:defRPr sz="1200">
                <a:solidFill>
                  <a:schemeClr val="tx1"/>
                </a:solidFill>
                <a:latin typeface="Arial" charset="0"/>
                <a:ea typeface="ヒラギノ角ゴ Pro W3" charset="-128"/>
              </a:defRPr>
            </a:lvl1pPr>
            <a:lvl2pPr marL="36316121" indent="-35878394" defTabSz="907371" eaLnBrk="0" hangingPunct="0">
              <a:spcBef>
                <a:spcPct val="30000"/>
              </a:spcBef>
              <a:defRPr sz="1200">
                <a:solidFill>
                  <a:schemeClr val="tx1"/>
                </a:solidFill>
                <a:latin typeface="Arial" charset="0"/>
                <a:ea typeface="ヒラギノ角ゴ Pro W3" charset="-128"/>
              </a:defRPr>
            </a:lvl2pPr>
            <a:lvl3pPr marL="1094317" indent="-218863" defTabSz="907371" eaLnBrk="0" hangingPunct="0">
              <a:spcBef>
                <a:spcPct val="30000"/>
              </a:spcBef>
              <a:defRPr sz="1200">
                <a:solidFill>
                  <a:schemeClr val="tx1"/>
                </a:solidFill>
                <a:latin typeface="Arial" charset="0"/>
                <a:ea typeface="ヒラギノ角ゴ Pro W3" charset="-128"/>
              </a:defRPr>
            </a:lvl3pPr>
            <a:lvl4pPr marL="1532043" indent="-218863" defTabSz="907371" eaLnBrk="0" hangingPunct="0">
              <a:spcBef>
                <a:spcPct val="30000"/>
              </a:spcBef>
              <a:defRPr sz="1200">
                <a:solidFill>
                  <a:schemeClr val="tx1"/>
                </a:solidFill>
                <a:latin typeface="Arial" charset="0"/>
                <a:ea typeface="ヒラギノ角ゴ Pro W3" charset="-128"/>
              </a:defRPr>
            </a:lvl4pPr>
            <a:lvl5pPr marL="1969770" indent="-218863" defTabSz="907371" eaLnBrk="0" hangingPunct="0">
              <a:spcBef>
                <a:spcPct val="30000"/>
              </a:spcBef>
              <a:defRPr sz="1200">
                <a:solidFill>
                  <a:schemeClr val="tx1"/>
                </a:solidFill>
                <a:latin typeface="Arial" charset="0"/>
                <a:ea typeface="ヒラギノ角ゴ Pro W3" charset="-128"/>
              </a:defRPr>
            </a:lvl5pPr>
            <a:lvl6pPr marL="2407498" indent="-218863" defTabSz="907371" eaLnBrk="0" fontAlgn="base" hangingPunct="0">
              <a:spcBef>
                <a:spcPct val="30000"/>
              </a:spcBef>
              <a:spcAft>
                <a:spcPct val="0"/>
              </a:spcAft>
              <a:defRPr sz="1200">
                <a:solidFill>
                  <a:schemeClr val="tx1"/>
                </a:solidFill>
                <a:latin typeface="Arial" charset="0"/>
                <a:ea typeface="ヒラギノ角ゴ Pro W3" charset="-128"/>
              </a:defRPr>
            </a:lvl6pPr>
            <a:lvl7pPr marL="2845224" indent="-218863" defTabSz="907371" eaLnBrk="0" fontAlgn="base" hangingPunct="0">
              <a:spcBef>
                <a:spcPct val="30000"/>
              </a:spcBef>
              <a:spcAft>
                <a:spcPct val="0"/>
              </a:spcAft>
              <a:defRPr sz="1200">
                <a:solidFill>
                  <a:schemeClr val="tx1"/>
                </a:solidFill>
                <a:latin typeface="Arial" charset="0"/>
                <a:ea typeface="ヒラギノ角ゴ Pro W3" charset="-128"/>
              </a:defRPr>
            </a:lvl7pPr>
            <a:lvl8pPr marL="3282951" indent="-218863" defTabSz="907371" eaLnBrk="0" fontAlgn="base" hangingPunct="0">
              <a:spcBef>
                <a:spcPct val="30000"/>
              </a:spcBef>
              <a:spcAft>
                <a:spcPct val="0"/>
              </a:spcAft>
              <a:defRPr sz="1200">
                <a:solidFill>
                  <a:schemeClr val="tx1"/>
                </a:solidFill>
                <a:latin typeface="Arial" charset="0"/>
                <a:ea typeface="ヒラギノ角ゴ Pro W3" charset="-128"/>
              </a:defRPr>
            </a:lvl8pPr>
            <a:lvl9pPr marL="3720677" indent="-218863" defTabSz="907371" eaLnBrk="0" fontAlgn="base" hangingPunct="0">
              <a:spcBef>
                <a:spcPct val="30000"/>
              </a:spcBef>
              <a:spcAft>
                <a:spcPct val="0"/>
              </a:spcAft>
              <a:defRPr sz="1200">
                <a:solidFill>
                  <a:schemeClr val="tx1"/>
                </a:solidFill>
                <a:latin typeface="Arial" charset="0"/>
                <a:ea typeface="ヒラギノ角ゴ Pro W3" charset="-128"/>
              </a:defRPr>
            </a:lvl9pPr>
          </a:lstStyle>
          <a:p>
            <a:pPr eaLnBrk="1" hangingPunct="1">
              <a:spcBef>
                <a:spcPct val="0"/>
              </a:spcBef>
            </a:pPr>
            <a:fld id="{E0347291-6872-45B6-B7AB-E227A3140F7A}" type="slidenum">
              <a:rPr lang="en-GB" altLang="de-DE"/>
              <a:pPr eaLnBrk="1" hangingPunct="1">
                <a:spcBef>
                  <a:spcPct val="0"/>
                </a:spcBef>
              </a:pPr>
              <a:t>9</a:t>
            </a:fld>
            <a:endParaRPr lang="en-GB" altLang="de-DE" dirty="0"/>
          </a:p>
        </p:txBody>
      </p:sp>
      <p:sp>
        <p:nvSpPr>
          <p:cNvPr id="78851" name="Rectangle 2"/>
          <p:cNvSpPr>
            <a:spLocks noGrp="1" noRot="1" noChangeAspect="1" noChangeArrowheads="1" noTextEdit="1"/>
          </p:cNvSpPr>
          <p:nvPr>
            <p:ph type="sldImg"/>
          </p:nvPr>
        </p:nvSpPr>
        <p:spPr>
          <a:xfrm>
            <a:off x="852488" y="744538"/>
            <a:ext cx="4965700" cy="3724275"/>
          </a:xfrm>
          <a:ln/>
        </p:spPr>
      </p:sp>
      <p:sp>
        <p:nvSpPr>
          <p:cNvPr id="78852" name="Rectangle 3"/>
          <p:cNvSpPr>
            <a:spLocks noGrp="1" noChangeArrowheads="1"/>
          </p:cNvSpPr>
          <p:nvPr>
            <p:ph type="body" idx="1"/>
          </p:nvPr>
        </p:nvSpPr>
        <p:spPr>
          <a:xfrm>
            <a:off x="888814" y="4715406"/>
            <a:ext cx="4891460" cy="44674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dirty="0" smtClean="0"/>
              <a:t>In addition to the traditional markets, several other sectors offer great potential for inland navigation. For the transport of heavy and oversized goods, the waterway is the most suitable option due to its dimensions and the available infrastructure (no need to adapt traffic routes, no roadblocks, etc</a:t>
            </a:r>
            <a:r>
              <a:rPr lang="en-US" altLang="de-DE" dirty="0" smtClean="0"/>
              <a:t>.). Due </a:t>
            </a:r>
            <a:r>
              <a:rPr lang="en-US" altLang="de-DE" dirty="0" smtClean="0"/>
              <a:t>to its low transport costs and its environmental friendliness, inland navigation is also ideally suited for the transport of biogenic raw materials, for old and waste materials and building materials. These advantages can also be increasingly used in the automotive industry on ro-ro ships through </a:t>
            </a:r>
            <a:r>
              <a:rPr lang="en-US" altLang="de-DE" dirty="0" err="1" smtClean="0"/>
              <a:t>optimised</a:t>
            </a:r>
            <a:r>
              <a:rPr lang="en-US" altLang="de-DE" dirty="0" smtClean="0"/>
              <a:t> logistics chains.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de-DE" altLang="de-DE"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de-DE" altLang="de-DE" dirty="0" smtClean="0"/>
              <a:t>Source: Manual on </a:t>
            </a:r>
            <a:r>
              <a:rPr lang="de-DE" altLang="de-DE" dirty="0" err="1" smtClean="0"/>
              <a:t>Danube</a:t>
            </a:r>
            <a:r>
              <a:rPr lang="de-DE" altLang="de-DE" dirty="0" smtClean="0"/>
              <a:t> Navigation p.16-166</a:t>
            </a:r>
          </a:p>
          <a:p>
            <a:pPr eaLnBrk="1" hangingPunct="1"/>
            <a:r>
              <a:rPr lang="de-DE" altLang="de-DE" dirty="0" smtClean="0"/>
              <a:t>Pictures: </a:t>
            </a:r>
            <a:r>
              <a:rPr lang="de-AT" altLang="de-DE" baseline="0" dirty="0" smtClean="0"/>
              <a:t>viadonau im </a:t>
            </a:r>
            <a:r>
              <a:rPr lang="de-DE" altLang="de-DE" dirty="0" smtClean="0"/>
              <a:t>Manual on </a:t>
            </a:r>
            <a:r>
              <a:rPr lang="de-DE" altLang="de-DE" dirty="0" err="1" smtClean="0"/>
              <a:t>Danube</a:t>
            </a:r>
            <a:r>
              <a:rPr lang="de-DE" altLang="de-DE" dirty="0" smtClean="0"/>
              <a:t> Navigation p.</a:t>
            </a:r>
            <a:r>
              <a:rPr lang="de-AT" altLang="de-DE" baseline="0" dirty="0" smtClean="0"/>
              <a:t> 163, 164, 165</a:t>
            </a:r>
          </a:p>
          <a:p>
            <a:pPr eaLnBrk="1" hangingPunct="1"/>
            <a:r>
              <a:rPr lang="de-AT" altLang="de-DE" baseline="0" dirty="0" smtClean="0"/>
              <a:t>Helmut1972, www.binnenschifferforum.de im </a:t>
            </a:r>
            <a:r>
              <a:rPr lang="de-DE" altLang="de-DE" dirty="0" smtClean="0"/>
              <a:t>Manual on </a:t>
            </a:r>
            <a:r>
              <a:rPr lang="de-DE" altLang="de-DE" dirty="0" err="1" smtClean="0"/>
              <a:t>Danube</a:t>
            </a:r>
            <a:r>
              <a:rPr lang="de-DE" altLang="de-DE" dirty="0" smtClean="0"/>
              <a:t> Navigation p.</a:t>
            </a:r>
            <a:r>
              <a:rPr lang="de-AT" altLang="de-DE" baseline="0" dirty="0" smtClean="0"/>
              <a:t> 118</a:t>
            </a:r>
            <a:endParaRPr lang="de-AT" altLang="de-DE"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de-DE" altLang="de-DE"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de-DE" altLang="de-DE" dirty="0" smtClean="0"/>
              <a:t>.</a:t>
            </a:r>
          </a:p>
        </p:txBody>
      </p:sp>
    </p:spTree>
    <p:extLst>
      <p:ext uri="{BB962C8B-B14F-4D97-AF65-F5344CB8AC3E}">
        <p14:creationId xmlns:p14="http://schemas.microsoft.com/office/powerpoint/2010/main" val="298604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33A06637-4A45-443E-A325-722CBCF97115}" type="datetime6">
              <a:rPr lang="en-US" smtClean="0"/>
              <a:t>July 20</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E834FB-3E9F-4446-A823-BDAA39890622}" type="datetime6">
              <a:rPr lang="en-US" smtClean="0">
                <a:solidFill>
                  <a:prstClr val="white"/>
                </a:solidFill>
              </a:rPr>
              <a:t>July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D99226-023E-4499-8399-DDFE2DF6E4D8}" type="datetime6">
              <a:rPr lang="en-US" smtClean="0">
                <a:solidFill>
                  <a:prstClr val="white"/>
                </a:solidFill>
              </a:rPr>
              <a:t>July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5A17F1-5AEE-452A-BE93-1E56C2D0C4BD}" type="datetime6">
              <a:rPr lang="en-US" smtClean="0">
                <a:solidFill>
                  <a:prstClr val="white"/>
                </a:solidFill>
              </a:rPr>
              <a:t>July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05CC7C-92C5-4C63-B2FE-FDB6A148C975}" type="datetime6">
              <a:rPr lang="en-US" smtClean="0">
                <a:solidFill>
                  <a:prstClr val="white"/>
                </a:solidFill>
              </a:rPr>
              <a:t>July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43B248F-F183-4C05-814D-EF6EBFFD102D}" type="datetime6">
              <a:rPr lang="en-US" smtClean="0">
                <a:solidFill>
                  <a:prstClr val="white"/>
                </a:solidFill>
              </a:rPr>
              <a:t>July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13359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9DF7DD-5137-4709-9E81-2FB5A1EBFB42}" type="datetime6">
              <a:rPr lang="en-US" smtClean="0">
                <a:solidFill>
                  <a:prstClr val="white"/>
                </a:solidFill>
              </a:rPr>
              <a:t>July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43559665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6C4125-F4EB-4FC9-BB76-36ED272B79E7}" type="datetime6">
              <a:rPr lang="en-US" smtClean="0">
                <a:solidFill>
                  <a:prstClr val="black"/>
                </a:solidFill>
              </a:rPr>
              <a:t>July 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1254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69F7E1-6ADB-4477-8CDC-8ADE521C6866}" type="datetime6">
              <a:rPr lang="en-US" smtClean="0">
                <a:solidFill>
                  <a:prstClr val="white"/>
                </a:solidFill>
              </a:rPr>
              <a:t>July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7982387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18B6C8-EA5D-443F-A770-00EE9D694CAE}" type="datetime6">
              <a:rPr lang="en-US" smtClean="0">
                <a:solidFill>
                  <a:prstClr val="white"/>
                </a:solidFill>
              </a:rPr>
              <a:t>July 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0933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6D5E7258-669C-4C1E-9089-6CB51D853F5B}" type="datetime6">
              <a:rPr lang="en-US" smtClean="0">
                <a:solidFill>
                  <a:prstClr val="white"/>
                </a:solidFill>
              </a:rPr>
              <a:t>July 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40815161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C11F90-F32C-4430-88DA-6F9C5804C764}" type="datetime6">
              <a:rPr lang="en-US" smtClean="0">
                <a:solidFill>
                  <a:prstClr val="white"/>
                </a:solidFill>
              </a:rPr>
              <a:t>July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1807521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75857-3029-4D18-AF6C-1B68C845AAFF}" type="datetime6">
              <a:rPr lang="en-US" smtClean="0">
                <a:solidFill>
                  <a:prstClr val="white"/>
                </a:solidFill>
              </a:rPr>
              <a:t>July 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54914636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DB7F94-C5C3-4D55-8682-0E32901D596A}" type="datetime6">
              <a:rPr lang="en-US" smtClean="0">
                <a:solidFill>
                  <a:prstClr val="white"/>
                </a:solidFill>
              </a:rPr>
              <a:t>July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664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FF7934-4283-4C7A-B40E-E98B1E56331C}" type="datetime6">
              <a:rPr lang="en-US" smtClean="0">
                <a:solidFill>
                  <a:prstClr val="white"/>
                </a:solidFill>
              </a:rPr>
              <a:t>July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64415512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8352A4-E7D4-47EF-B00A-DD665B4FAA39}" type="datetime6">
              <a:rPr lang="en-US" smtClean="0">
                <a:solidFill>
                  <a:prstClr val="white"/>
                </a:solidFill>
              </a:rPr>
              <a:t>July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184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C23E35-31E5-4837-8803-FD6BD5FAD480}" type="datetime6">
              <a:rPr lang="en-US" smtClean="0">
                <a:solidFill>
                  <a:prstClr val="white"/>
                </a:solidFill>
              </a:rPr>
              <a:t>July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6770711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2B0B8FF-3AEB-4E43-BD2C-A23A613A8727}" type="datetime6">
              <a:rPr lang="en-US" smtClean="0">
                <a:solidFill>
                  <a:prstClr val="white"/>
                </a:solidFill>
              </a:rPr>
              <a:t>July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F5F344-DB03-45A3-8AF1-2755FDF41622}" type="datetime6">
              <a:rPr lang="en-US" smtClean="0">
                <a:solidFill>
                  <a:prstClr val="white"/>
                </a:solidFill>
              </a:rPr>
              <a:t>July 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5C19C9-753A-459E-97DE-96EFC8B8D1AC}" type="datetime6">
              <a:rPr lang="en-US" smtClean="0">
                <a:solidFill>
                  <a:prstClr val="black"/>
                </a:solidFill>
              </a:rPr>
              <a:t>July 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D2C1983-AB53-429F-8F81-D378E12159C3}" type="datetime6">
              <a:rPr lang="en-US" smtClean="0">
                <a:solidFill>
                  <a:prstClr val="white"/>
                </a:solidFill>
              </a:rPr>
              <a:t>July 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30D247-EF13-48D4-83B4-4B1DFB0E4686}" type="datetime6">
              <a:rPr lang="en-US" smtClean="0">
                <a:solidFill>
                  <a:prstClr val="white"/>
                </a:solidFill>
              </a:rPr>
              <a:t>July 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12B754-4F4B-43D6-8AB5-ADBFFC018638}" type="datetime6">
              <a:rPr lang="en-US" smtClean="0">
                <a:solidFill>
                  <a:prstClr val="white"/>
                </a:solidFill>
              </a:rPr>
              <a:t>July 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CAB6F-2D36-454B-8D0A-03B159D2D59E}" type="datetime6">
              <a:rPr lang="en-US" smtClean="0">
                <a:solidFill>
                  <a:prstClr val="white"/>
                </a:solidFill>
              </a:rPr>
              <a:t>July 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35B60-8D21-4920-9D7C-7251B6E321C5}" type="datetime6">
              <a:rPr lang="en-US" smtClean="0"/>
              <a:t>July 20</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 id="2147483703" r:id="rId2"/>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86559ED9-A750-423C-849E-0CE6A8305F22}" type="datetime6">
              <a:rPr lang="en-US" smtClean="0">
                <a:solidFill>
                  <a:prstClr val="white"/>
                </a:solidFill>
              </a:rPr>
              <a:t>July 20</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
        <p:nvSpPr>
          <p:cNvPr id="12"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14"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FE70BD82-A9AC-4CB6-A5E8-4DC18C148C38}" type="datetime6">
              <a:rPr lang="en-US" smtClean="0">
                <a:solidFill>
                  <a:prstClr val="white"/>
                </a:solidFill>
              </a:rPr>
              <a:t>July 20</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73878717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danube-logistics.info/travel-time-calculator"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ennshafen.at/port-regulations/"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www.viadonau.org/en/newsroom/publications/manual-on-danube-navigation/"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hyperlink" Target="https://www.bmk.gv.at/themen/transport/gefahrgut/befoerdungen/" TargetMode="External"/><Relationship Id="rId4" Type="http://schemas.openxmlformats.org/officeDocument/2006/relationships/hyperlink" Target="http://www.ines-danube.info/?lang=e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42.jpg"/><Relationship Id="rId5" Type="http://schemas.openxmlformats.org/officeDocument/2006/relationships/hyperlink" Target="http://www.rewway.at/en/services/" TargetMode="External"/><Relationship Id="rId4" Type="http://schemas.openxmlformats.org/officeDocument/2006/relationships/hyperlink" Target="http://www.rewway.at/en/teaching-materials/bundl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1"/>
                </a:solidFill>
                <a:latin typeface="Corbel" panose="020B0503020204020204" pitchFamily="34" charset="0"/>
              </a:rPr>
              <a:t>How to work with this learning material</a:t>
            </a:r>
            <a:endParaRPr lang="en-US" dirty="0">
              <a:solidFill>
                <a:schemeClr val="accent1"/>
              </a:solidFill>
              <a:latin typeface="Corbel" panose="020B0503020204020204" pitchFamily="34" charset="0"/>
            </a:endParaRPr>
          </a:p>
        </p:txBody>
      </p:sp>
      <p:sp>
        <p:nvSpPr>
          <p:cNvPr id="2" name="Content Placeholder 1"/>
          <p:cNvSpPr>
            <a:spLocks noGrp="1"/>
          </p:cNvSpPr>
          <p:nvPr>
            <p:ph idx="1"/>
          </p:nvPr>
        </p:nvSpPr>
        <p:spPr/>
        <p:txBody>
          <a:bodyPr>
            <a:normAutofit lnSpcReduction="10000"/>
          </a:bodyPr>
          <a:lstStyle/>
          <a:p>
            <a:pPr>
              <a:buClr>
                <a:srgbClr val="189BC0"/>
              </a:buClr>
            </a:pPr>
            <a:r>
              <a:rPr lang="en-US" sz="1800" b="1" dirty="0" smtClean="0">
                <a:solidFill>
                  <a:srgbClr val="189BC4"/>
                </a:solidFill>
                <a:latin typeface="Corbel" panose="020B0503020204020204" pitchFamily="34" charset="0"/>
              </a:rPr>
              <a:t>Power Point</a:t>
            </a:r>
          </a:p>
          <a:p>
            <a:pPr marL="0" indent="0">
              <a:buClr>
                <a:srgbClr val="189BC0"/>
              </a:buClr>
              <a:buNone/>
            </a:pPr>
            <a:r>
              <a:rPr lang="en-US" sz="1600" dirty="0" smtClean="0">
                <a:solidFill>
                  <a:schemeClr val="accent1"/>
                </a:solidFill>
                <a:latin typeface="Corbel" panose="020B0503020204020204" pitchFamily="34" charset="0"/>
              </a:rPr>
              <a:t>The following power point presents </a:t>
            </a:r>
            <a:r>
              <a:rPr lang="en-US" sz="1600" dirty="0">
                <a:solidFill>
                  <a:schemeClr val="accent1"/>
                </a:solidFill>
                <a:latin typeface="Corbel" panose="020B0503020204020204" pitchFamily="34" charset="0"/>
              </a:rPr>
              <a:t>LOGISTICS - </a:t>
            </a:r>
            <a:r>
              <a:rPr lang="en-US" sz="1600" cap="all" dirty="0">
                <a:solidFill>
                  <a:schemeClr val="accent1"/>
                </a:solidFill>
                <a:latin typeface="Corbel" panose="020B0503020204020204" pitchFamily="34" charset="0"/>
              </a:rPr>
              <a:t>General Conditions and Charges</a:t>
            </a:r>
            <a:r>
              <a:rPr lang="en-US" sz="1600" dirty="0">
                <a:solidFill>
                  <a:schemeClr val="accent1"/>
                </a:solidFill>
                <a:latin typeface="Corbel" panose="020B0503020204020204" pitchFamily="34" charset="0"/>
              </a:rPr>
              <a:t>. </a:t>
            </a:r>
            <a:r>
              <a:rPr lang="en-US" sz="1600" dirty="0" smtClean="0">
                <a:solidFill>
                  <a:schemeClr val="accent1"/>
                </a:solidFill>
                <a:latin typeface="Corbel" panose="020B0503020204020204" pitchFamily="34" charset="0"/>
              </a:rPr>
              <a:t>The slides are shortly described in the notes below and you can also find the link to the source if you need further information.</a:t>
            </a:r>
          </a:p>
          <a:p>
            <a:pPr marL="0" indent="0">
              <a:buClr>
                <a:srgbClr val="189BC0"/>
              </a:buClr>
              <a:buNone/>
            </a:pPr>
            <a:endParaRPr lang="en-US" sz="1600" dirty="0" smtClean="0">
              <a:solidFill>
                <a:schemeClr val="accent1"/>
              </a:solidFill>
              <a:latin typeface="Corbel" panose="020B0503020204020204" pitchFamily="34" charset="0"/>
            </a:endParaRPr>
          </a:p>
          <a:p>
            <a:pPr>
              <a:buClr>
                <a:srgbClr val="189BC0"/>
              </a:buClr>
            </a:pPr>
            <a:r>
              <a:rPr lang="en-US" sz="1800" b="1" dirty="0" smtClean="0">
                <a:solidFill>
                  <a:srgbClr val="189BC4"/>
                </a:solidFill>
                <a:latin typeface="Corbel" panose="020B0503020204020204" pitchFamily="34" charset="0"/>
              </a:rPr>
              <a:t>Reader</a:t>
            </a:r>
          </a:p>
          <a:p>
            <a:pPr marL="0" indent="0">
              <a:buClr>
                <a:srgbClr val="189BC0"/>
              </a:buClr>
              <a:buNone/>
            </a:pPr>
            <a:r>
              <a:rPr lang="en-US" sz="1600" dirty="0" smtClean="0">
                <a:solidFill>
                  <a:schemeClr val="accent1"/>
                </a:solidFill>
                <a:latin typeface="Corbel" panose="020B0503020204020204" pitchFamily="34" charset="0"/>
              </a:rPr>
              <a:t>In </a:t>
            </a:r>
            <a:r>
              <a:rPr lang="en-US" sz="1600" dirty="0">
                <a:solidFill>
                  <a:schemeClr val="accent1"/>
                </a:solidFill>
                <a:latin typeface="Corbel" panose="020B0503020204020204" pitchFamily="34" charset="0"/>
              </a:rPr>
              <a:t>addition to the power point presentation, you can also use the reader provided on our platform. It’s more detailed and could be used as a script. </a:t>
            </a:r>
            <a:endParaRPr lang="en-US" sz="1600" dirty="0" smtClean="0">
              <a:solidFill>
                <a:schemeClr val="accent1"/>
              </a:solidFill>
              <a:latin typeface="Corbel" panose="020B0503020204020204" pitchFamily="34" charset="0"/>
            </a:endParaRPr>
          </a:p>
          <a:p>
            <a:pPr marL="0" indent="0">
              <a:buClr>
                <a:srgbClr val="189BC0"/>
              </a:buClr>
              <a:buNone/>
            </a:pPr>
            <a:endParaRPr lang="en-US" sz="1600" dirty="0">
              <a:solidFill>
                <a:schemeClr val="accent1"/>
              </a:solidFill>
              <a:latin typeface="Corbel" panose="020B0503020204020204" pitchFamily="34" charset="0"/>
            </a:endParaRPr>
          </a:p>
          <a:p>
            <a:pPr>
              <a:buClr>
                <a:srgbClr val="189BC0"/>
              </a:buClr>
            </a:pPr>
            <a:r>
              <a:rPr lang="en-US" sz="1800" b="1" dirty="0" smtClean="0">
                <a:solidFill>
                  <a:srgbClr val="189BC4"/>
                </a:solidFill>
                <a:latin typeface="Corbel" panose="020B0503020204020204" pitchFamily="34" charset="0"/>
              </a:rPr>
              <a:t>Links </a:t>
            </a:r>
          </a:p>
          <a:p>
            <a:pPr marL="0" indent="0">
              <a:buClr>
                <a:srgbClr val="189BC0"/>
              </a:buClr>
              <a:buNone/>
            </a:pPr>
            <a:r>
              <a:rPr lang="en-US" sz="1600" dirty="0" smtClean="0">
                <a:solidFill>
                  <a:schemeClr val="accent1"/>
                </a:solidFill>
                <a:latin typeface="Corbel" panose="020B0503020204020204" pitchFamily="34" charset="0"/>
              </a:rPr>
              <a:t>You </a:t>
            </a:r>
            <a:r>
              <a:rPr lang="en-US" sz="1600" dirty="0">
                <a:solidFill>
                  <a:schemeClr val="accent1"/>
                </a:solidFill>
                <a:latin typeface="Corbel" panose="020B0503020204020204" pitchFamily="34" charset="0"/>
              </a:rPr>
              <a:t>can also find the sources of our presentation and reader in the </a:t>
            </a:r>
            <a:r>
              <a:rPr lang="en-US" sz="1600" dirty="0" smtClean="0">
                <a:solidFill>
                  <a:schemeClr val="accent1"/>
                </a:solidFill>
                <a:latin typeface="Corbel" panose="020B0503020204020204" pitchFamily="34" charset="0"/>
              </a:rPr>
              <a:t>links section </a:t>
            </a:r>
            <a:r>
              <a:rPr lang="en-US" sz="1600" dirty="0">
                <a:solidFill>
                  <a:schemeClr val="accent1"/>
                </a:solidFill>
                <a:latin typeface="Corbel" panose="020B0503020204020204" pitchFamily="34" charset="0"/>
              </a:rPr>
              <a:t>of the relevant bundled teaching </a:t>
            </a:r>
            <a:r>
              <a:rPr lang="en-US" sz="1600" dirty="0" smtClean="0">
                <a:solidFill>
                  <a:schemeClr val="accent1"/>
                </a:solidFill>
                <a:latin typeface="Corbel" panose="020B0503020204020204" pitchFamily="34" charset="0"/>
              </a:rPr>
              <a:t>material.</a:t>
            </a:r>
          </a:p>
          <a:p>
            <a:pPr marL="0" indent="0">
              <a:buClr>
                <a:srgbClr val="189BC0"/>
              </a:buClr>
              <a:buNone/>
            </a:pPr>
            <a:endParaRPr lang="en-US" sz="1600" dirty="0">
              <a:solidFill>
                <a:schemeClr val="accent1"/>
              </a:solidFill>
              <a:latin typeface="Corbel" panose="020B0503020204020204" pitchFamily="34" charset="0"/>
            </a:endParaRPr>
          </a:p>
          <a:p>
            <a:pPr>
              <a:buClr>
                <a:srgbClr val="189BC0"/>
              </a:buClr>
            </a:pPr>
            <a:r>
              <a:rPr lang="en-US" sz="1800" b="1" dirty="0" smtClean="0">
                <a:solidFill>
                  <a:srgbClr val="189BC4"/>
                </a:solidFill>
                <a:latin typeface="Corbel" panose="020B0503020204020204" pitchFamily="34" charset="0"/>
              </a:rPr>
              <a:t>Videos and exercises</a:t>
            </a:r>
          </a:p>
          <a:p>
            <a:pPr marL="0" indent="0">
              <a:buClr>
                <a:srgbClr val="189BC0"/>
              </a:buClr>
              <a:buNone/>
            </a:pPr>
            <a:r>
              <a:rPr lang="en-US" sz="1600" dirty="0" smtClean="0">
                <a:solidFill>
                  <a:schemeClr val="accent1"/>
                </a:solidFill>
                <a:latin typeface="Corbel" panose="020B0503020204020204" pitchFamily="34" charset="0"/>
              </a:rPr>
              <a:t>There </a:t>
            </a:r>
            <a:r>
              <a:rPr lang="en-US" sz="1600" dirty="0">
                <a:solidFill>
                  <a:schemeClr val="accent1"/>
                </a:solidFill>
                <a:latin typeface="Corbel" panose="020B0503020204020204" pitchFamily="34" charset="0"/>
              </a:rPr>
              <a:t>are also different </a:t>
            </a:r>
            <a:r>
              <a:rPr lang="en-US" sz="1600" dirty="0" smtClean="0">
                <a:solidFill>
                  <a:schemeClr val="accent1"/>
                </a:solidFill>
                <a:latin typeface="Corbel" panose="020B0503020204020204" pitchFamily="34" charset="0"/>
              </a:rPr>
              <a:t>videos and exercises available. </a:t>
            </a:r>
            <a:r>
              <a:rPr lang="en-US" sz="1600" dirty="0">
                <a:solidFill>
                  <a:schemeClr val="accent1"/>
                </a:solidFill>
                <a:latin typeface="Corbel" panose="020B0503020204020204" pitchFamily="34" charset="0"/>
              </a:rPr>
              <a:t>You can find these </a:t>
            </a:r>
            <a:r>
              <a:rPr lang="en-US" sz="1600" dirty="0" smtClean="0">
                <a:solidFill>
                  <a:schemeClr val="accent1"/>
                </a:solidFill>
                <a:latin typeface="Corbel" panose="020B0503020204020204" pitchFamily="34" charset="0"/>
              </a:rPr>
              <a:t>videos and a variety of exercises </a:t>
            </a:r>
            <a:r>
              <a:rPr lang="en-US" sz="1600" dirty="0">
                <a:solidFill>
                  <a:schemeClr val="accent1"/>
                </a:solidFill>
                <a:latin typeface="Corbel" panose="020B0503020204020204" pitchFamily="34" charset="0"/>
              </a:rPr>
              <a:t>separately in the relevant bundled teaching </a:t>
            </a:r>
            <a:r>
              <a:rPr lang="en-US" sz="1600" dirty="0" smtClean="0">
                <a:solidFill>
                  <a:schemeClr val="accent1"/>
                </a:solidFill>
                <a:latin typeface="Corbel" panose="020B0503020204020204" pitchFamily="34" charset="0"/>
              </a:rPr>
              <a:t>material.</a:t>
            </a:r>
          </a:p>
          <a:p>
            <a:pPr marL="0" indent="0">
              <a:buClr>
                <a:srgbClr val="189BC0"/>
              </a:buClr>
              <a:buNone/>
            </a:pPr>
            <a:r>
              <a:rPr lang="en-US" sz="1600" dirty="0">
                <a:solidFill>
                  <a:schemeClr val="accent1"/>
                </a:solidFill>
                <a:latin typeface="Corbel" panose="020B0503020204020204" pitchFamily="34" charset="0"/>
              </a:rPr>
              <a:t>https://www.rewway.at/en/teaching-materials/bundles/logistics-general-conditions-and-charges/</a:t>
            </a:r>
            <a:endParaRPr lang="en-US" sz="1600"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3395556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1"/>
                </a:solidFill>
                <a:latin typeface="Corbel" panose="020B0503020204020204" pitchFamily="34" charset="0"/>
              </a:rPr>
              <a:t>Excursus: Transport of Hazardous Goods</a:t>
            </a:r>
            <a:endParaRPr lang="en-GB"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a:buClr>
                <a:srgbClr val="189BC4"/>
              </a:buClr>
            </a:pPr>
            <a:r>
              <a:rPr lang="en-GB" sz="1800" b="1" dirty="0">
                <a:solidFill>
                  <a:srgbClr val="189BC4"/>
                </a:solidFill>
                <a:latin typeface="Corbel" panose="020B0503020204020204" pitchFamily="34" charset="0"/>
              </a:rPr>
              <a:t>potential risk </a:t>
            </a:r>
            <a:r>
              <a:rPr lang="en-GB" sz="1800" dirty="0" smtClean="0">
                <a:solidFill>
                  <a:schemeClr val="accent1"/>
                </a:solidFill>
                <a:latin typeface="Corbel" panose="020B0503020204020204" pitchFamily="34" charset="0"/>
              </a:rPr>
              <a:t>of certain goods </a:t>
            </a:r>
            <a:br>
              <a:rPr lang="en-GB" sz="1800" dirty="0" smtClean="0">
                <a:solidFill>
                  <a:schemeClr val="accent1"/>
                </a:solidFill>
                <a:latin typeface="Corbel" panose="020B0503020204020204" pitchFamily="34" charset="0"/>
              </a:rPr>
            </a:br>
            <a:r>
              <a:rPr lang="en-GB" sz="1800" dirty="0" smtClean="0">
                <a:solidFill>
                  <a:schemeClr val="accent1"/>
                </a:solidFill>
                <a:latin typeface="Corbel" panose="020B0503020204020204" pitchFamily="34" charset="0"/>
              </a:rPr>
              <a:t>(for humans, animals, objects, or environment)</a:t>
            </a:r>
            <a:r>
              <a:rPr lang="en-GB" sz="1800" dirty="0">
                <a:solidFill>
                  <a:schemeClr val="accent1"/>
                </a:solidFill>
                <a:latin typeface="Corbel" panose="020B0503020204020204" pitchFamily="34" charset="0"/>
              </a:rPr>
              <a:t> </a:t>
            </a:r>
          </a:p>
          <a:p>
            <a:pPr marL="0" indent="0">
              <a:buClr>
                <a:srgbClr val="189BC4"/>
              </a:buClr>
              <a:buNone/>
            </a:pPr>
            <a:endParaRPr lang="en-GB" sz="1800" dirty="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national and international rules </a:t>
            </a:r>
            <a:r>
              <a:rPr lang="en-GB" sz="1800" dirty="0">
                <a:solidFill>
                  <a:schemeClr val="accent1"/>
                </a:solidFill>
                <a:latin typeface="Corbel" panose="020B0503020204020204" pitchFamily="34" charset="0"/>
              </a:rPr>
              <a:t>for classification, </a:t>
            </a:r>
            <a:r>
              <a:rPr lang="en-GB" sz="1800" dirty="0" smtClean="0">
                <a:solidFill>
                  <a:schemeClr val="accent1"/>
                </a:solidFill>
                <a:latin typeface="Corbel" panose="020B0503020204020204" pitchFamily="34" charset="0"/>
              </a:rPr>
              <a:t/>
            </a:r>
            <a:br>
              <a:rPr lang="en-GB" sz="1800" dirty="0" smtClean="0">
                <a:solidFill>
                  <a:schemeClr val="accent1"/>
                </a:solidFill>
                <a:latin typeface="Corbel" panose="020B0503020204020204" pitchFamily="34" charset="0"/>
              </a:rPr>
            </a:br>
            <a:r>
              <a:rPr lang="en-GB" sz="1800" dirty="0" smtClean="0">
                <a:solidFill>
                  <a:schemeClr val="accent1"/>
                </a:solidFill>
                <a:latin typeface="Corbel" panose="020B0503020204020204" pitchFamily="34" charset="0"/>
              </a:rPr>
              <a:t>packaging</a:t>
            </a:r>
            <a:r>
              <a:rPr lang="en-GB" sz="1800" dirty="0">
                <a:solidFill>
                  <a:schemeClr val="accent1"/>
                </a:solidFill>
                <a:latin typeface="Corbel" panose="020B0503020204020204" pitchFamily="34" charset="0"/>
              </a:rPr>
              <a:t>, </a:t>
            </a:r>
            <a:r>
              <a:rPr lang="en-GB" sz="1800" dirty="0" smtClean="0">
                <a:solidFill>
                  <a:schemeClr val="accent1"/>
                </a:solidFill>
                <a:latin typeface="Corbel" panose="020B0503020204020204" pitchFamily="34" charset="0"/>
              </a:rPr>
              <a:t>labelling, transporting, etc.</a:t>
            </a: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internationally determined in the</a:t>
            </a:r>
            <a:r>
              <a:rPr lang="en-GB" sz="1800" b="1" dirty="0">
                <a:solidFill>
                  <a:srgbClr val="189BC4"/>
                </a:solidFill>
                <a:latin typeface="Corbel" panose="020B0503020204020204" pitchFamily="34" charset="0"/>
              </a:rPr>
              <a:t> ADN </a:t>
            </a:r>
            <a:r>
              <a:rPr lang="en-GB" sz="1800" dirty="0" smtClean="0">
                <a:solidFill>
                  <a:schemeClr val="accent1"/>
                </a:solidFill>
                <a:latin typeface="Corbel" panose="020B0503020204020204" pitchFamily="34" charset="0"/>
              </a:rPr>
              <a:t>(</a:t>
            </a:r>
            <a:r>
              <a:rPr lang="en-GB" sz="1800" dirty="0">
                <a:solidFill>
                  <a:schemeClr val="accent1"/>
                </a:solidFill>
                <a:latin typeface="Corbel" panose="020B0503020204020204" pitchFamily="34" charset="0"/>
              </a:rPr>
              <a:t>European Agreement concerning the international carriage of dangerous goods by </a:t>
            </a:r>
            <a:r>
              <a:rPr lang="en-GB" sz="1800" dirty="0" smtClean="0">
                <a:solidFill>
                  <a:schemeClr val="accent1"/>
                </a:solidFill>
                <a:latin typeface="Corbel" panose="020B0503020204020204" pitchFamily="34" charset="0"/>
              </a:rPr>
              <a:t>inland </a:t>
            </a:r>
            <a:r>
              <a:rPr lang="en-GB" sz="1800" dirty="0">
                <a:solidFill>
                  <a:schemeClr val="accent1"/>
                </a:solidFill>
                <a:latin typeface="Corbel" panose="020B0503020204020204" pitchFamily="34" charset="0"/>
              </a:rPr>
              <a:t>waterways</a:t>
            </a:r>
            <a:r>
              <a:rPr lang="de-AT" sz="1800" dirty="0" smtClean="0">
                <a:solidFill>
                  <a:schemeClr val="accent1"/>
                </a:solidFill>
                <a:latin typeface="Corbel" panose="020B0503020204020204" pitchFamily="34" charset="0"/>
              </a:rPr>
              <a:t>)</a:t>
            </a: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b="1" dirty="0" smtClean="0">
                <a:solidFill>
                  <a:srgbClr val="189BC4"/>
                </a:solidFill>
                <a:latin typeface="Corbel" panose="020B0503020204020204" pitchFamily="34" charset="0"/>
              </a:rPr>
              <a:t>classification</a:t>
            </a:r>
            <a:r>
              <a:rPr lang="en-GB" sz="1800" dirty="0" smtClean="0">
                <a:solidFill>
                  <a:schemeClr val="accent1"/>
                </a:solidFill>
                <a:latin typeface="Corbel" panose="020B0503020204020204" pitchFamily="34" charset="0"/>
              </a:rPr>
              <a:t> – e.g</a:t>
            </a:r>
            <a:r>
              <a:rPr lang="en-GB" sz="1800" dirty="0">
                <a:solidFill>
                  <a:schemeClr val="accent1"/>
                </a:solidFill>
                <a:latin typeface="Corbel" panose="020B0503020204020204" pitchFamily="34" charset="0"/>
              </a:rPr>
              <a:t>. class 3 “flammable liquids</a:t>
            </a:r>
            <a:r>
              <a:rPr lang="en-GB" sz="1800" dirty="0" smtClean="0">
                <a:solidFill>
                  <a:schemeClr val="accent1"/>
                </a:solidFill>
                <a:latin typeface="Corbel" panose="020B0503020204020204" pitchFamily="34" charset="0"/>
              </a:rPr>
              <a:t>”</a:t>
            </a:r>
            <a:br>
              <a:rPr lang="en-GB" sz="1800" dirty="0" smtClean="0">
                <a:solidFill>
                  <a:schemeClr val="accent1"/>
                </a:solidFill>
                <a:latin typeface="Corbel" panose="020B0503020204020204" pitchFamily="34" charset="0"/>
              </a:rPr>
            </a:br>
            <a:r>
              <a:rPr lang="en-GB" sz="1800" dirty="0" smtClean="0">
                <a:solidFill>
                  <a:schemeClr val="accent1"/>
                </a:solidFill>
                <a:latin typeface="Corbel" panose="020B0503020204020204" pitchFamily="34" charset="0"/>
              </a:rPr>
              <a:t>– (</a:t>
            </a:r>
            <a:r>
              <a:rPr lang="en-GB" sz="1800" dirty="0">
                <a:solidFill>
                  <a:schemeClr val="accent1"/>
                </a:solidFill>
                <a:latin typeface="Corbel" panose="020B0503020204020204" pitchFamily="34" charset="0"/>
              </a:rPr>
              <a:t>petroleum substances</a:t>
            </a:r>
            <a:r>
              <a:rPr lang="en-GB" sz="1800" dirty="0" smtClean="0">
                <a:solidFill>
                  <a:schemeClr val="accent1"/>
                </a:solidFill>
                <a:latin typeface="Corbel" panose="020B0503020204020204" pitchFamily="34" charset="0"/>
              </a:rPr>
              <a:t>)</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in Austria: </a:t>
            </a:r>
            <a:r>
              <a:rPr lang="en-US" sz="1800" b="1" dirty="0">
                <a:solidFill>
                  <a:srgbClr val="189BC4"/>
                </a:solidFill>
                <a:latin typeface="Corbel" panose="020B0503020204020204" pitchFamily="34" charset="0"/>
              </a:rPr>
              <a:t>Austrian Federal Law on Dangerous Goods</a:t>
            </a:r>
            <a:endParaRPr lang="en-GB" sz="1800" b="1" dirty="0">
              <a:solidFill>
                <a:srgbClr val="189BC4"/>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
        <p:nvSpPr>
          <p:cNvPr id="8" name="Textfeld 7"/>
          <p:cNvSpPr txBox="1"/>
          <p:nvPr/>
        </p:nvSpPr>
        <p:spPr>
          <a:xfrm>
            <a:off x="8202913" y="6431446"/>
            <a:ext cx="816249"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diverse</a:t>
            </a:r>
            <a:endParaRPr lang="de-AT" sz="800" dirty="0">
              <a:solidFill>
                <a:schemeClr val="accent1"/>
              </a:solidFill>
              <a:latin typeface="Corbel" panose="020B0503020204020204" pitchFamily="34" charset="0"/>
            </a:endParaRPr>
          </a:p>
        </p:txBody>
      </p:sp>
      <p:pic>
        <p:nvPicPr>
          <p:cNvPr id="9" name="Grafik 8"/>
          <p:cNvPicPr>
            <a:picLocks noChangeAspect="1"/>
          </p:cNvPicPr>
          <p:nvPr/>
        </p:nvPicPr>
        <p:blipFill>
          <a:blip r:embed="rId3">
            <a:clrChange>
              <a:clrFrom>
                <a:srgbClr val="FFFFFF"/>
              </a:clrFrom>
              <a:clrTo>
                <a:srgbClr val="FFFFFF">
                  <a:alpha val="0"/>
                </a:srgbClr>
              </a:clrTo>
            </a:clrChange>
          </a:blip>
          <a:stretch>
            <a:fillRect/>
          </a:stretch>
        </p:blipFill>
        <p:spPr>
          <a:xfrm>
            <a:off x="6329808" y="1686831"/>
            <a:ext cx="2634681" cy="1875683"/>
          </a:xfrm>
          <a:prstGeom prst="rect">
            <a:avLst/>
          </a:prstGeom>
        </p:spPr>
      </p:pic>
      <p:sp>
        <p:nvSpPr>
          <p:cNvPr id="10" name="Rechteck 9"/>
          <p:cNvSpPr/>
          <p:nvPr/>
        </p:nvSpPr>
        <p:spPr>
          <a:xfrm>
            <a:off x="8014221" y="3425070"/>
            <a:ext cx="1101584" cy="215444"/>
          </a:xfrm>
          <a:prstGeom prst="rect">
            <a:avLst/>
          </a:prstGeom>
        </p:spPr>
        <p:txBody>
          <a:bodyPr wrap="none">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jabarkarier.gq</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9911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smtClean="0">
                <a:solidFill>
                  <a:schemeClr val="accent1"/>
                </a:solidFill>
                <a:latin typeface="Corbel" panose="020B0503020204020204" pitchFamily="34" charset="0"/>
              </a:rPr>
              <a:t>Quiz</a:t>
            </a:r>
            <a:br>
              <a:rPr lang="en-GB" b="1" dirty="0" smtClean="0">
                <a:solidFill>
                  <a:schemeClr val="accent1"/>
                </a:solidFill>
                <a:latin typeface="Corbel" panose="020B0503020204020204" pitchFamily="34" charset="0"/>
              </a:rPr>
            </a:br>
            <a:r>
              <a:rPr lang="en-GB" sz="2400" dirty="0" smtClean="0">
                <a:solidFill>
                  <a:schemeClr val="accent1"/>
                </a:solidFill>
                <a:latin typeface="Corbel" panose="020B0503020204020204" pitchFamily="34" charset="0"/>
              </a:rPr>
              <a:t>Goods Suitable for Shipping</a:t>
            </a:r>
            <a:endParaRPr lang="en-GB" sz="2400"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lstStyle/>
          <a:p>
            <a:pPr marL="0" indent="0" algn="ctr">
              <a:spcBef>
                <a:spcPts val="0"/>
              </a:spcBef>
              <a:buNone/>
            </a:pPr>
            <a:r>
              <a:rPr lang="en-GB" sz="2000" dirty="0" smtClean="0">
                <a:solidFill>
                  <a:schemeClr val="accent1"/>
                </a:solidFill>
                <a:latin typeface="Corbel" panose="020B0503020204020204" pitchFamily="34" charset="0"/>
              </a:rPr>
              <a:t>Which of the following goods are hazardous goods?</a:t>
            </a:r>
          </a:p>
          <a:p>
            <a:pPr marL="3230563" indent="-539750">
              <a:spcBef>
                <a:spcPts val="0"/>
              </a:spcBef>
              <a:buAutoNum type="alphaLcParenR"/>
            </a:pPr>
            <a:r>
              <a:rPr lang="en-GB" sz="2000" dirty="0" smtClean="0">
                <a:solidFill>
                  <a:schemeClr val="accent1"/>
                </a:solidFill>
                <a:latin typeface="Corbel" panose="020B0503020204020204" pitchFamily="34" charset="0"/>
              </a:rPr>
              <a:t>ores</a:t>
            </a:r>
          </a:p>
          <a:p>
            <a:pPr marL="3230563" indent="-539750">
              <a:spcBef>
                <a:spcPts val="0"/>
              </a:spcBef>
              <a:buAutoNum type="alphaLcParenR"/>
            </a:pPr>
            <a:r>
              <a:rPr lang="en-GB" sz="2000" dirty="0" smtClean="0">
                <a:solidFill>
                  <a:schemeClr val="accent1"/>
                </a:solidFill>
                <a:latin typeface="Corbel" panose="020B0503020204020204" pitchFamily="34" charset="0"/>
              </a:rPr>
              <a:t>biogenic raw materials</a:t>
            </a:r>
          </a:p>
          <a:p>
            <a:pPr marL="3230563" indent="-539750">
              <a:spcBef>
                <a:spcPts val="0"/>
              </a:spcBef>
              <a:buAutoNum type="alphaLcParenR"/>
            </a:pPr>
            <a:r>
              <a:rPr lang="en-GB" sz="2000" dirty="0">
                <a:solidFill>
                  <a:schemeClr val="accent1"/>
                </a:solidFill>
                <a:latin typeface="Corbel" panose="020B0503020204020204" pitchFamily="34" charset="0"/>
              </a:rPr>
              <a:t>p</a:t>
            </a:r>
            <a:r>
              <a:rPr lang="en-GB" sz="2000" dirty="0" smtClean="0">
                <a:solidFill>
                  <a:schemeClr val="accent1"/>
                </a:solidFill>
                <a:latin typeface="Corbel" panose="020B0503020204020204" pitchFamily="34" charset="0"/>
              </a:rPr>
              <a:t>etroleum substances</a:t>
            </a:r>
          </a:p>
          <a:p>
            <a:pPr marL="3230563" indent="-539750">
              <a:spcBef>
                <a:spcPts val="0"/>
              </a:spcBef>
              <a:buAutoNum type="alphaLcParenR"/>
            </a:pPr>
            <a:r>
              <a:rPr lang="en-GB" sz="2000" dirty="0">
                <a:solidFill>
                  <a:schemeClr val="accent1"/>
                </a:solidFill>
                <a:latin typeface="Corbel" panose="020B0503020204020204" pitchFamily="34" charset="0"/>
              </a:rPr>
              <a:t>n</a:t>
            </a:r>
            <a:r>
              <a:rPr lang="en-GB" sz="2000" dirty="0" smtClean="0">
                <a:solidFill>
                  <a:schemeClr val="accent1"/>
                </a:solidFill>
                <a:latin typeface="Corbel" panose="020B0503020204020204" pitchFamily="34" charset="0"/>
              </a:rPr>
              <a:t>ew </a:t>
            </a:r>
            <a:r>
              <a:rPr lang="en-GB" sz="2000" dirty="0" smtClean="0">
                <a:solidFill>
                  <a:schemeClr val="accent1"/>
                </a:solidFill>
                <a:latin typeface="Corbel" panose="020B0503020204020204" pitchFamily="34" charset="0"/>
              </a:rPr>
              <a:t>cars</a:t>
            </a:r>
          </a:p>
          <a:p>
            <a:pPr marL="457200" indent="-457200" algn="ctr">
              <a:buAutoNum type="alphaLcParenR"/>
            </a:pPr>
            <a:endParaRPr lang="en-GB"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6" name="Ellipse 5"/>
          <p:cNvSpPr/>
          <p:nvPr/>
        </p:nvSpPr>
        <p:spPr>
          <a:xfrm>
            <a:off x="2915816" y="2636912"/>
            <a:ext cx="3528392"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169368"/>
            <a:ext cx="9144000" cy="4572000"/>
          </a:xfrm>
          <a:prstGeom prst="rect">
            <a:avLst/>
          </a:prstGeom>
        </p:spPr>
      </p:pic>
      <p:sp>
        <p:nvSpPr>
          <p:cNvPr id="7" name="Textfeld 6"/>
          <p:cNvSpPr txBox="1"/>
          <p:nvPr/>
        </p:nvSpPr>
        <p:spPr>
          <a:xfrm>
            <a:off x="8388424" y="6477000"/>
            <a:ext cx="813043" cy="215444"/>
          </a:xfrm>
          <a:prstGeom prst="rect">
            <a:avLst/>
          </a:prstGeom>
          <a:noFill/>
        </p:spPr>
        <p:txBody>
          <a:bodyPr wrap="none" rtlCol="0">
            <a:spAutoFit/>
          </a:bodyPr>
          <a:lstStyle/>
          <a:p>
            <a:r>
              <a:rPr lang="de-AT" sz="800" dirty="0" err="1" smtClean="0">
                <a:solidFill>
                  <a:schemeClr val="bg1">
                    <a:lumMod val="85000"/>
                  </a:schemeClr>
                </a:solidFill>
                <a:latin typeface="Corbel" panose="020B0503020204020204" pitchFamily="34" charset="0"/>
              </a:rPr>
              <a:t>source</a:t>
            </a:r>
            <a:r>
              <a:rPr lang="de-AT" sz="800" dirty="0" smtClean="0">
                <a:solidFill>
                  <a:schemeClr val="bg1">
                    <a:lumMod val="85000"/>
                  </a:schemeClr>
                </a:solidFill>
                <a:latin typeface="Corbel" panose="020B0503020204020204" pitchFamily="34" charset="0"/>
              </a:rPr>
              <a:t> </a:t>
            </a:r>
            <a:r>
              <a:rPr lang="de-AT" sz="800" dirty="0" err="1" smtClean="0">
                <a:solidFill>
                  <a:schemeClr val="bg1">
                    <a:lumMod val="85000"/>
                  </a:schemeClr>
                </a:solidFill>
                <a:latin typeface="Corbel" panose="020B0503020204020204" pitchFamily="34" charset="0"/>
              </a:rPr>
              <a:t>pixabay</a:t>
            </a:r>
            <a:endParaRPr lang="de-AT"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738782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err="1" smtClean="0">
                <a:solidFill>
                  <a:schemeClr val="accent1"/>
                </a:solidFill>
                <a:latin typeface="Corbel" panose="020B0503020204020204" pitchFamily="34" charset="0"/>
              </a:rPr>
              <a:t>Logistics</a:t>
            </a:r>
            <a:r>
              <a:rPr lang="de-AT" b="1" dirty="0" smtClean="0">
                <a:solidFill>
                  <a:schemeClr val="accent1"/>
                </a:solidFill>
                <a:latin typeface="Corbel" panose="020B0503020204020204" pitchFamily="34" charset="0"/>
              </a:rPr>
              <a:t> in </a:t>
            </a:r>
            <a:r>
              <a:rPr lang="de-AT" b="1" dirty="0" err="1" smtClean="0">
                <a:solidFill>
                  <a:schemeClr val="accent1"/>
                </a:solidFill>
                <a:latin typeface="Corbel" panose="020B0503020204020204" pitchFamily="34" charset="0"/>
              </a:rPr>
              <a:t>the</a:t>
            </a:r>
            <a:r>
              <a:rPr lang="de-AT" b="1" dirty="0" smtClean="0">
                <a:solidFill>
                  <a:schemeClr val="accent1"/>
                </a:solidFill>
                <a:latin typeface="Corbel" panose="020B0503020204020204" pitchFamily="34" charset="0"/>
              </a:rPr>
              <a:t> </a:t>
            </a:r>
            <a:r>
              <a:rPr lang="de-AT" b="1" dirty="0" err="1" smtClean="0">
                <a:solidFill>
                  <a:schemeClr val="accent1"/>
                </a:solidFill>
                <a:latin typeface="Corbel" panose="020B0503020204020204" pitchFamily="34" charset="0"/>
              </a:rPr>
              <a:t>context</a:t>
            </a:r>
            <a:r>
              <a:rPr lang="de-AT" b="1" dirty="0" smtClean="0">
                <a:solidFill>
                  <a:schemeClr val="accent1"/>
                </a:solidFill>
                <a:latin typeface="Corbel" panose="020B0503020204020204" pitchFamily="34" charset="0"/>
              </a:rPr>
              <a:t> </a:t>
            </a:r>
            <a:r>
              <a:rPr lang="de-AT" b="1" dirty="0" err="1" smtClean="0">
                <a:solidFill>
                  <a:schemeClr val="accent1"/>
                </a:solidFill>
                <a:latin typeface="Corbel" panose="020B0503020204020204" pitchFamily="34" charset="0"/>
              </a:rPr>
              <a:t>of</a:t>
            </a:r>
            <a:r>
              <a:rPr lang="de-AT" b="1" dirty="0" smtClean="0">
                <a:solidFill>
                  <a:schemeClr val="accent1"/>
                </a:solidFill>
                <a:latin typeface="Corbel" panose="020B0503020204020204" pitchFamily="34" charset="0"/>
              </a:rPr>
              <a:t> </a:t>
            </a:r>
            <a:r>
              <a:rPr lang="de-AT" b="1" dirty="0" err="1" smtClean="0">
                <a:solidFill>
                  <a:schemeClr val="accent1"/>
                </a:solidFill>
                <a:latin typeface="Corbel" panose="020B0503020204020204" pitchFamily="34" charset="0"/>
              </a:rPr>
              <a:t>inland</a:t>
            </a:r>
            <a:r>
              <a:rPr lang="de-AT" b="1" dirty="0" smtClean="0">
                <a:solidFill>
                  <a:schemeClr val="accent1"/>
                </a:solidFill>
                <a:latin typeface="Corbel" panose="020B0503020204020204" pitchFamily="34" charset="0"/>
              </a:rPr>
              <a:t> </a:t>
            </a:r>
            <a:r>
              <a:rPr lang="de-AT" b="1" dirty="0" err="1" smtClean="0">
                <a:solidFill>
                  <a:schemeClr val="accent1"/>
                </a:solidFill>
                <a:latin typeface="Corbel" panose="020B0503020204020204" pitchFamily="34" charset="0"/>
              </a:rPr>
              <a:t>navigation</a:t>
            </a:r>
            <a:r>
              <a:rPr lang="en-GB" b="1" dirty="0" smtClean="0">
                <a:solidFill>
                  <a:schemeClr val="accent1"/>
                </a:solidFill>
                <a:latin typeface="Corbel" panose="020B0503020204020204" pitchFamily="34" charset="0"/>
              </a:rPr>
              <a:t> </a:t>
            </a:r>
            <a:r>
              <a:rPr lang="en-GB" b="1" dirty="0">
                <a:solidFill>
                  <a:schemeClr val="accent1"/>
                </a:solidFill>
                <a:latin typeface="Corbel" panose="020B0503020204020204" pitchFamily="34" charset="0"/>
              </a:rPr>
              <a:t>– </a:t>
            </a:r>
            <a:r>
              <a:rPr lang="en-GB" b="1" dirty="0" smtClean="0">
                <a:solidFill>
                  <a:schemeClr val="accent1"/>
                </a:solidFill>
                <a:latin typeface="Corbel" panose="020B0503020204020204" pitchFamily="34" charset="0"/>
              </a:rPr>
              <a:t/>
            </a:r>
            <a:br>
              <a:rPr lang="en-GB" b="1" dirty="0" smtClean="0">
                <a:solidFill>
                  <a:schemeClr val="accent1"/>
                </a:solidFill>
                <a:latin typeface="Corbel" panose="020B0503020204020204" pitchFamily="34" charset="0"/>
              </a:rPr>
            </a:br>
            <a:r>
              <a:rPr lang="en-GB" b="1" dirty="0" smtClean="0">
                <a:solidFill>
                  <a:schemeClr val="accent1"/>
                </a:solidFill>
                <a:latin typeface="Corbel" panose="020B0503020204020204" pitchFamily="34" charset="0"/>
              </a:rPr>
              <a:t>General </a:t>
            </a:r>
            <a:r>
              <a:rPr lang="en-GB" b="1" dirty="0">
                <a:solidFill>
                  <a:schemeClr val="accent1"/>
                </a:solidFill>
                <a:latin typeface="Corbel" panose="020B0503020204020204" pitchFamily="34" charset="0"/>
              </a:rPr>
              <a:t>conditions and charges</a:t>
            </a:r>
            <a:endParaRPr lang="de-AT"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12</a:t>
            </a:fld>
            <a:endParaRPr lang="de-DE" dirty="0">
              <a:solidFill>
                <a:prstClr val="white"/>
              </a:solidFill>
            </a:endParaRPr>
          </a:p>
        </p:txBody>
      </p:sp>
      <p:graphicFrame>
        <p:nvGraphicFramePr>
          <p:cNvPr id="10" name="Inhaltsplatzhalter 4"/>
          <p:cNvGraphicFramePr>
            <a:graphicFrameLocks/>
          </p:cNvGraphicFramePr>
          <p:nvPr>
            <p:extLst>
              <p:ext uri="{D42A27DB-BD31-4B8C-83A1-F6EECF244321}">
                <p14:modId xmlns:p14="http://schemas.microsoft.com/office/powerpoint/2010/main" val="4288703420"/>
              </p:ext>
            </p:extLst>
          </p:nvPr>
        </p:nvGraphicFramePr>
        <p:xfrm>
          <a:off x="443168" y="1844824"/>
          <a:ext cx="8219968"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1910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990600"/>
          </a:xfrm>
        </p:spPr>
        <p:txBody>
          <a:bodyPr>
            <a:normAutofit/>
          </a:bodyPr>
          <a:lstStyle/>
          <a:p>
            <a:r>
              <a:rPr lang="en-GB" b="1" dirty="0" smtClean="0">
                <a:solidFill>
                  <a:schemeClr val="accent1"/>
                </a:solidFill>
                <a:latin typeface="Corbel" panose="020B0503020204020204" pitchFamily="34" charset="0"/>
              </a:rPr>
              <a:t>Principles of an Inland Navigation Calculation</a:t>
            </a:r>
            <a:br>
              <a:rPr lang="en-GB" b="1" dirty="0" smtClean="0">
                <a:solidFill>
                  <a:schemeClr val="accent1"/>
                </a:solidFill>
                <a:latin typeface="Corbel" panose="020B0503020204020204" pitchFamily="34" charset="0"/>
              </a:rPr>
            </a:br>
            <a:r>
              <a:rPr lang="en-GB" sz="2400" dirty="0" smtClean="0">
                <a:solidFill>
                  <a:schemeClr val="accent1"/>
                </a:solidFill>
                <a:latin typeface="Corbel" panose="020B0503020204020204" pitchFamily="34" charset="0"/>
              </a:rPr>
              <a:t>Price formation and transport options</a:t>
            </a:r>
            <a:endParaRPr lang="en-GB"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a:buClr>
                <a:srgbClr val="189BC4"/>
              </a:buClr>
            </a:pPr>
            <a:r>
              <a:rPr lang="en-GB" sz="1800" b="1" dirty="0" smtClean="0">
                <a:solidFill>
                  <a:srgbClr val="189BC4"/>
                </a:solidFill>
                <a:latin typeface="Corbel" panose="020B0503020204020204" pitchFamily="34" charset="0"/>
              </a:rPr>
              <a:t>two types of costs: </a:t>
            </a:r>
            <a:r>
              <a:rPr lang="en-GB" sz="1800" dirty="0" smtClean="0">
                <a:solidFill>
                  <a:schemeClr val="accent1"/>
                </a:solidFill>
                <a:latin typeface="Corbel" panose="020B0503020204020204" pitchFamily="34" charset="0"/>
              </a:rPr>
              <a:t>standby costs and operating costs</a:t>
            </a:r>
          </a:p>
          <a:p>
            <a:pPr>
              <a:buClr>
                <a:srgbClr val="189BC4"/>
              </a:buClr>
            </a:pPr>
            <a:r>
              <a:rPr lang="en-GB" sz="1800" dirty="0" smtClean="0">
                <a:solidFill>
                  <a:schemeClr val="accent1"/>
                </a:solidFill>
                <a:latin typeface="Corbel" panose="020B0503020204020204" pitchFamily="34" charset="0"/>
              </a:rPr>
              <a:t>strongly influenced by individual factors and framework conditions</a:t>
            </a:r>
          </a:p>
          <a:p>
            <a:pPr>
              <a:buClr>
                <a:srgbClr val="189BC4"/>
              </a:buClr>
            </a:pPr>
            <a:r>
              <a:rPr lang="en-GB" sz="1800" dirty="0" smtClean="0">
                <a:solidFill>
                  <a:schemeClr val="accent1"/>
                </a:solidFill>
                <a:latin typeface="Corbel" panose="020B0503020204020204" pitchFamily="34" charset="0"/>
              </a:rPr>
              <a:t>transport costs between points of loading and unloading </a:t>
            </a:r>
            <a:br>
              <a:rPr lang="en-GB" sz="1800" dirty="0" smtClean="0">
                <a:solidFill>
                  <a:schemeClr val="accent1"/>
                </a:solidFill>
                <a:latin typeface="Corbel" panose="020B0503020204020204" pitchFamily="34" charset="0"/>
              </a:rPr>
            </a:br>
            <a:r>
              <a:rPr lang="en-GB" sz="1600" dirty="0" smtClean="0">
                <a:solidFill>
                  <a:schemeClr val="accent1"/>
                </a:solidFill>
                <a:latin typeface="Corbel" panose="020B0503020204020204" pitchFamily="34" charset="0"/>
              </a:rPr>
              <a:t>(without pre- and end-haulage and transhipment costs)</a:t>
            </a:r>
            <a:endParaRPr lang="en-GB" sz="16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6" name="Textfeld 5"/>
          <p:cNvSpPr txBox="1"/>
          <p:nvPr/>
        </p:nvSpPr>
        <p:spPr>
          <a:xfrm>
            <a:off x="8202913" y="6431446"/>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3"/>
          <a:stretch>
            <a:fillRect/>
          </a:stretch>
        </p:blipFill>
        <p:spPr>
          <a:xfrm>
            <a:off x="943223" y="3356992"/>
            <a:ext cx="7134225" cy="2924175"/>
          </a:xfrm>
          <a:prstGeom prst="rect">
            <a:avLst/>
          </a:prstGeom>
        </p:spPr>
      </p:pic>
    </p:spTree>
    <p:extLst>
      <p:ext uri="{BB962C8B-B14F-4D97-AF65-F5344CB8AC3E}">
        <p14:creationId xmlns:p14="http://schemas.microsoft.com/office/powerpoint/2010/main" val="1664357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1"/>
                </a:solidFill>
                <a:latin typeface="Corbel" panose="020B0503020204020204" pitchFamily="34" charset="0"/>
              </a:rPr>
              <a:t>Inland Navigation Calculation - </a:t>
            </a:r>
            <a:r>
              <a:rPr lang="en-GB" b="1" dirty="0">
                <a:solidFill>
                  <a:schemeClr val="accent1"/>
                </a:solidFill>
                <a:latin typeface="Corbel" panose="020B0503020204020204" pitchFamily="34" charset="0"/>
              </a:rPr>
              <a:t>S</a:t>
            </a:r>
            <a:r>
              <a:rPr lang="en-GB" b="1" dirty="0" smtClean="0">
                <a:solidFill>
                  <a:schemeClr val="accent1"/>
                </a:solidFill>
                <a:latin typeface="Corbel" panose="020B0503020204020204" pitchFamily="34" charset="0"/>
              </a:rPr>
              <a:t>tandby </a:t>
            </a:r>
            <a:r>
              <a:rPr lang="en-GB" b="1" dirty="0">
                <a:solidFill>
                  <a:schemeClr val="accent1"/>
                </a:solidFill>
                <a:latin typeface="Corbel" panose="020B0503020204020204" pitchFamily="34" charset="0"/>
              </a:rPr>
              <a:t>C</a:t>
            </a:r>
            <a:r>
              <a:rPr lang="en-GB" b="1" dirty="0" smtClean="0">
                <a:solidFill>
                  <a:schemeClr val="accent1"/>
                </a:solidFill>
                <a:latin typeface="Corbel" panose="020B0503020204020204" pitchFamily="34" charset="0"/>
              </a:rPr>
              <a:t>osts</a:t>
            </a:r>
            <a:r>
              <a:rPr lang="en-GB" sz="2000" dirty="0">
                <a:solidFill>
                  <a:schemeClr val="accent1"/>
                </a:solidFill>
                <a:latin typeface="Corbel" panose="020B0503020204020204" pitchFamily="34" charset="0"/>
              </a:rPr>
              <a:t/>
            </a:r>
            <a:br>
              <a:rPr lang="en-GB" sz="2000" dirty="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Price formation and transport options</a:t>
            </a:r>
          </a:p>
        </p:txBody>
      </p:sp>
      <p:sp>
        <p:nvSpPr>
          <p:cNvPr id="3" name="Content Placeholder 2"/>
          <p:cNvSpPr>
            <a:spLocks noGrp="1"/>
          </p:cNvSpPr>
          <p:nvPr>
            <p:ph idx="1"/>
          </p:nvPr>
        </p:nvSpPr>
        <p:spPr/>
        <p:txBody>
          <a:bodyPr>
            <a:normAutofit/>
          </a:bodyPr>
          <a:lstStyle/>
          <a:p>
            <a:pPr>
              <a:buClr>
                <a:srgbClr val="189BC4"/>
              </a:buClr>
            </a:pPr>
            <a:r>
              <a:rPr lang="en-GB" sz="1800" dirty="0" smtClean="0">
                <a:solidFill>
                  <a:schemeClr val="accent1"/>
                </a:solidFill>
                <a:latin typeface="Corbel" panose="020B0503020204020204" pitchFamily="34" charset="0"/>
              </a:rPr>
              <a:t>costs for </a:t>
            </a:r>
            <a:r>
              <a:rPr lang="en-GB" sz="1800" b="1" dirty="0" smtClean="0">
                <a:solidFill>
                  <a:srgbClr val="189BC4"/>
                </a:solidFill>
                <a:latin typeface="Corbel" panose="020B0503020204020204" pitchFamily="34" charset="0"/>
              </a:rPr>
              <a:t>maintaining a vessel ready for use </a:t>
            </a:r>
            <a:r>
              <a:rPr lang="en-GB" sz="1800" dirty="0" smtClean="0">
                <a:solidFill>
                  <a:schemeClr val="accent1"/>
                </a:solidFill>
                <a:latin typeface="Corbel" panose="020B0503020204020204" pitchFamily="34" charset="0"/>
              </a:rPr>
              <a:t>(without operating costs) </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crew wages</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maintenance and repairs</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amortisation of the vessel</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interest rates and insurances</a:t>
            </a:r>
          </a:p>
          <a:p>
            <a:pPr>
              <a:buClr>
                <a:srgbClr val="189BC4"/>
              </a:buClr>
            </a:pP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marL="0" indent="0">
              <a:buNone/>
            </a:pPr>
            <a:endParaRPr lang="en-GB"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3995936" y="3213393"/>
            <a:ext cx="5155882" cy="3435912"/>
          </a:xfrm>
          <a:prstGeom prst="rect">
            <a:avLst/>
          </a:prstGeom>
        </p:spPr>
      </p:pic>
      <p:sp>
        <p:nvSpPr>
          <p:cNvPr id="7" name="Textfeld 6"/>
          <p:cNvSpPr txBox="1"/>
          <p:nvPr/>
        </p:nvSpPr>
        <p:spPr>
          <a:xfrm>
            <a:off x="3995936" y="3244683"/>
            <a:ext cx="84029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
        <p:nvSpPr>
          <p:cNvPr id="8" name="Textfeld 7"/>
          <p:cNvSpPr txBox="1"/>
          <p:nvPr/>
        </p:nvSpPr>
        <p:spPr>
          <a:xfrm>
            <a:off x="8202913" y="6431446"/>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752225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1"/>
                </a:solidFill>
                <a:latin typeface="Corbel" panose="020B0503020204020204" pitchFamily="34" charset="0"/>
              </a:rPr>
              <a:t>Calculation of Transport Costs</a:t>
            </a:r>
            <a:r>
              <a:rPr lang="en-GB" sz="2000" dirty="0">
                <a:solidFill>
                  <a:schemeClr val="accent1"/>
                </a:solidFill>
                <a:latin typeface="Corbel" panose="020B0503020204020204" pitchFamily="34" charset="0"/>
              </a:rPr>
              <a:t/>
            </a:r>
            <a:br>
              <a:rPr lang="en-GB" sz="2000" dirty="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Price formation and transport options</a:t>
            </a:r>
          </a:p>
        </p:txBody>
      </p:sp>
      <p:sp>
        <p:nvSpPr>
          <p:cNvPr id="3" name="Content Placeholder 2"/>
          <p:cNvSpPr>
            <a:spLocks noGrp="1"/>
          </p:cNvSpPr>
          <p:nvPr>
            <p:ph idx="1"/>
          </p:nvPr>
        </p:nvSpPr>
        <p:spPr/>
        <p:txBody>
          <a:bodyPr>
            <a:normAutofit lnSpcReduction="10000"/>
          </a:bodyPr>
          <a:lstStyle/>
          <a:p>
            <a:endParaRPr lang="en-GB" sz="1000" dirty="0" smtClean="0">
              <a:solidFill>
                <a:schemeClr val="accent1"/>
              </a:solidFill>
              <a:latin typeface="Corbel" panose="020B0503020204020204" pitchFamily="34" charset="0"/>
            </a:endParaRPr>
          </a:p>
          <a:p>
            <a:pPr marL="0" indent="0">
              <a:buNone/>
            </a:pPr>
            <a:r>
              <a:rPr lang="en-GB" sz="1800" b="1" dirty="0">
                <a:solidFill>
                  <a:srgbClr val="189BC4"/>
                </a:solidFill>
                <a:latin typeface="Corbel" panose="020B0503020204020204" pitchFamily="34" charset="0"/>
              </a:rPr>
              <a:t>Operating costs:</a:t>
            </a:r>
          </a:p>
          <a:p>
            <a:pPr marL="0" indent="0">
              <a:buClr>
                <a:srgbClr val="189BC4"/>
              </a:buClr>
              <a:buNone/>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personnel costs</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number of kilometres and hours of travel </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fuel and lubricant costs</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duration of empty journeys</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travel time of loaded journeys</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commission for brokering the contract</a:t>
            </a:r>
          </a:p>
          <a:p>
            <a:pPr>
              <a:buClr>
                <a:srgbClr val="189BC4"/>
              </a:buClr>
            </a:pPr>
            <a:endParaRPr lang="en-GB" sz="1800" dirty="0" smtClean="0">
              <a:solidFill>
                <a:srgbClr val="FF0000"/>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contributions  (e.g.  contributions for the ship or port fees)</a:t>
            </a: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
        <p:nvSpPr>
          <p:cNvPr id="6" name="Textfeld 5"/>
          <p:cNvSpPr txBox="1"/>
          <p:nvPr/>
        </p:nvSpPr>
        <p:spPr>
          <a:xfrm>
            <a:off x="8202913" y="6431446"/>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561212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1"/>
                </a:solidFill>
                <a:latin typeface="Corbel" panose="020B0503020204020204" pitchFamily="34" charset="0"/>
              </a:rPr>
              <a:t>Cost Categories</a:t>
            </a:r>
            <a:br>
              <a:rPr lang="en-GB" b="1" dirty="0" smtClean="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Price formation and transport options</a:t>
            </a:r>
            <a:endParaRPr lang="en-GB"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endParaRPr lang="de-AT" sz="1000" dirty="0">
              <a:solidFill>
                <a:schemeClr val="accent1"/>
              </a:solidFill>
              <a:latin typeface="Corbel" panose="020B0503020204020204" pitchFamily="34" charset="0"/>
            </a:endParaRPr>
          </a:p>
          <a:p>
            <a:endParaRPr lang="de-AT"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graphicFrame>
        <p:nvGraphicFramePr>
          <p:cNvPr id="4" name="Diagramm 3"/>
          <p:cNvGraphicFramePr/>
          <p:nvPr>
            <p:extLst/>
          </p:nvPr>
        </p:nvGraphicFramePr>
        <p:xfrm>
          <a:off x="427314" y="1677318"/>
          <a:ext cx="8033118" cy="4920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feld 5"/>
          <p:cNvSpPr txBox="1"/>
          <p:nvPr/>
        </p:nvSpPr>
        <p:spPr>
          <a:xfrm>
            <a:off x="8202913" y="6431446"/>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863773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1"/>
                </a:solidFill>
                <a:latin typeface="Corbel" panose="020B0503020204020204" pitchFamily="34" charset="0"/>
              </a:rPr>
              <a:t>Calculation of Transport Times</a:t>
            </a:r>
            <a:br>
              <a:rPr lang="en-GB" b="1" dirty="0" smtClean="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Price formation and transport options</a:t>
            </a:r>
            <a:endParaRPr lang="en-GB"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128250" y="1738207"/>
            <a:ext cx="4517504" cy="4776192"/>
          </a:xfrm>
        </p:spPr>
        <p:txBody>
          <a:bodyPr>
            <a:noAutofit/>
          </a:bodyPr>
          <a:lstStyle/>
          <a:p>
            <a:pPr>
              <a:buClr>
                <a:srgbClr val="189BC4"/>
              </a:buClr>
            </a:pPr>
            <a:r>
              <a:rPr lang="en-GB" sz="1800" b="1" dirty="0" smtClean="0">
                <a:solidFill>
                  <a:srgbClr val="189BC4"/>
                </a:solidFill>
                <a:latin typeface="Corbel" panose="020B0503020204020204" pitchFamily="34" charset="0"/>
              </a:rPr>
              <a:t>effective transportation time</a:t>
            </a:r>
            <a:r>
              <a:rPr lang="en-GB" sz="1800" dirty="0" smtClean="0">
                <a:solidFill>
                  <a:schemeClr val="accent1"/>
                </a:solidFill>
                <a:latin typeface="Corbel" panose="020B0503020204020204" pitchFamily="34" charset="0"/>
              </a:rPr>
              <a:t>:</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speed of the ship</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velocity of the water</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number of locks and time spent for lockage</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average speed: 15km/h</a:t>
            </a:r>
          </a:p>
          <a:p>
            <a:pPr>
              <a:buClr>
                <a:srgbClr val="189BC4"/>
              </a:buClr>
            </a:pPr>
            <a:endParaRPr lang="en-GB" sz="1800" dirty="0" smtClean="0">
              <a:solidFill>
                <a:srgbClr val="FF0000"/>
              </a:solidFill>
              <a:latin typeface="Corbel" panose="020B0503020204020204" pitchFamily="34" charset="0"/>
            </a:endParaRPr>
          </a:p>
          <a:p>
            <a:pPr>
              <a:buClr>
                <a:srgbClr val="189BC4"/>
              </a:buClr>
            </a:pPr>
            <a:r>
              <a:rPr lang="en-GB" sz="1800" dirty="0" smtClean="0">
                <a:solidFill>
                  <a:srgbClr val="FF0000"/>
                </a:solidFill>
                <a:latin typeface="Corbel" panose="020B0503020204020204" pitchFamily="34" charset="0"/>
                <a:hlinkClick r:id="rId3"/>
              </a:rPr>
              <a:t>travel time calculator</a:t>
            </a:r>
            <a:endParaRPr lang="en-GB" sz="1800" dirty="0" smtClean="0">
              <a:solidFill>
                <a:srgbClr val="FF0000"/>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 Ø lockage time: 40 minutes westwards;</a:t>
            </a:r>
            <a:br>
              <a:rPr lang="en-GB" sz="1800" dirty="0" smtClean="0">
                <a:solidFill>
                  <a:schemeClr val="accent1"/>
                </a:solidFill>
                <a:latin typeface="Corbel" panose="020B0503020204020204" pitchFamily="34" charset="0"/>
              </a:rPr>
            </a:br>
            <a:r>
              <a:rPr lang="en-GB" sz="1800" dirty="0" smtClean="0">
                <a:solidFill>
                  <a:schemeClr val="accent1"/>
                </a:solidFill>
                <a:latin typeface="Corbel" panose="020B0503020204020204" pitchFamily="34" charset="0"/>
              </a:rPr>
              <a:t>1.5 hours downstream</a:t>
            </a:r>
            <a:endParaRPr lang="en-GB" sz="1800" dirty="0">
              <a:solidFill>
                <a:schemeClr val="accent1"/>
              </a:solidFill>
              <a:latin typeface="Corbel" panose="020B0503020204020204" pitchFamily="34" charset="0"/>
            </a:endParaRP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b="1" dirty="0">
                <a:solidFill>
                  <a:srgbClr val="189BC4"/>
                </a:solidFill>
                <a:latin typeface="Corbel" panose="020B0503020204020204" pitchFamily="34" charset="0"/>
              </a:rPr>
              <a:t>table</a:t>
            </a:r>
            <a:r>
              <a:rPr lang="en-GB" sz="1800" dirty="0" smtClean="0">
                <a:solidFill>
                  <a:schemeClr val="accent1"/>
                </a:solidFill>
                <a:latin typeface="Corbel" panose="020B0503020204020204" pitchFamily="34" charset="0"/>
              </a:rPr>
              <a:t> </a:t>
            </a:r>
            <a:r>
              <a:rPr lang="en-GB" sz="1800" dirty="0">
                <a:solidFill>
                  <a:schemeClr val="accent1"/>
                </a:solidFill>
                <a:latin typeface="Corbel" panose="020B0503020204020204" pitchFamily="34" charset="0"/>
              </a:rPr>
              <a:t>with the </a:t>
            </a:r>
            <a:r>
              <a:rPr lang="en-GB" sz="1800" b="1" dirty="0">
                <a:solidFill>
                  <a:srgbClr val="189BC4"/>
                </a:solidFill>
                <a:latin typeface="Corbel" panose="020B0503020204020204" pitchFamily="34" charset="0"/>
              </a:rPr>
              <a:t>duration of the </a:t>
            </a:r>
            <a:r>
              <a:rPr lang="en-GB" sz="1800" b="1" dirty="0" smtClean="0">
                <a:solidFill>
                  <a:srgbClr val="189BC4"/>
                </a:solidFill>
                <a:latin typeface="Corbel" panose="020B0503020204020204" pitchFamily="34" charset="0"/>
              </a:rPr>
              <a:t>journeys</a:t>
            </a:r>
            <a:r>
              <a:rPr lang="en-GB" sz="1800" dirty="0" smtClean="0">
                <a:solidFill>
                  <a:schemeClr val="accent1"/>
                </a:solidFill>
                <a:latin typeface="Corbel" panose="020B0503020204020204" pitchFamily="34" charset="0"/>
              </a:rPr>
              <a:t>, starting point: port </a:t>
            </a:r>
            <a:r>
              <a:rPr lang="en-GB" sz="1800" dirty="0">
                <a:solidFill>
                  <a:schemeClr val="accent1"/>
                </a:solidFill>
                <a:latin typeface="Corbel" panose="020B0503020204020204" pitchFamily="34" charset="0"/>
              </a:rPr>
              <a:t>of Linz </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6" name="Textfeld 5"/>
          <p:cNvSpPr txBox="1"/>
          <p:nvPr/>
        </p:nvSpPr>
        <p:spPr>
          <a:xfrm>
            <a:off x="8202913" y="6431446"/>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4"/>
          <a:stretch>
            <a:fillRect/>
          </a:stretch>
        </p:blipFill>
        <p:spPr>
          <a:xfrm>
            <a:off x="0" y="1655443"/>
            <a:ext cx="3867581" cy="4941909"/>
          </a:xfrm>
          <a:prstGeom prst="rect">
            <a:avLst/>
          </a:prstGeom>
        </p:spPr>
      </p:pic>
    </p:spTree>
    <p:extLst>
      <p:ext uri="{BB962C8B-B14F-4D97-AF65-F5344CB8AC3E}">
        <p14:creationId xmlns:p14="http://schemas.microsoft.com/office/powerpoint/2010/main" val="2931957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535" y="1738207"/>
            <a:ext cx="8229600" cy="4776192"/>
          </a:xfrm>
        </p:spPr>
        <p:txBody>
          <a:bodyPr>
            <a:normAutofit/>
          </a:bodyPr>
          <a:lstStyle/>
          <a:p>
            <a:pPr marL="0" indent="0">
              <a:buClr>
                <a:srgbClr val="189BC4"/>
              </a:buClr>
              <a:buNone/>
            </a:pPr>
            <a:r>
              <a:rPr lang="en-GB" sz="1800" b="1" dirty="0">
                <a:solidFill>
                  <a:srgbClr val="189BC4"/>
                </a:solidFill>
                <a:latin typeface="Corbel" panose="020B0503020204020204" pitchFamily="34" charset="0"/>
              </a:rPr>
              <a:t>Empty trips and non-productive times</a:t>
            </a:r>
          </a:p>
          <a:p>
            <a:pPr>
              <a:buClr>
                <a:srgbClr val="189BC4"/>
              </a:buClr>
            </a:pPr>
            <a:r>
              <a:rPr lang="en-GB" sz="1800" dirty="0">
                <a:solidFill>
                  <a:schemeClr val="accent1"/>
                </a:solidFill>
                <a:latin typeface="Corbel" panose="020B0503020204020204" pitchFamily="34" charset="0"/>
              </a:rPr>
              <a:t>p</a:t>
            </a:r>
            <a:r>
              <a:rPr lang="en-GB" sz="1800" dirty="0" smtClean="0">
                <a:solidFill>
                  <a:schemeClr val="accent1"/>
                </a:solidFill>
                <a:latin typeface="Corbel" panose="020B0503020204020204" pitchFamily="34" charset="0"/>
              </a:rPr>
              <a:t>rimarily due to one-way journeys (= disparity of traffic)</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e.g. uphill transports 10 times as much as downhill transports (from Austria to Eastern Europe)</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unproductive times (e.g.  caused by low water or ice formation)</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Ø surcharge for empty runs</a:t>
            </a:r>
          </a:p>
          <a:p>
            <a:pPr>
              <a:buClr>
                <a:srgbClr val="189BC4"/>
              </a:buClr>
            </a:pPr>
            <a:endParaRPr lang="en-GB" sz="1800" dirty="0">
              <a:solidFill>
                <a:schemeClr val="accent1"/>
              </a:solidFill>
              <a:latin typeface="Corbel" panose="020B0503020204020204" pitchFamily="34" charset="0"/>
            </a:endParaRPr>
          </a:p>
          <a:p>
            <a:pPr marL="0" indent="0">
              <a:buClr>
                <a:srgbClr val="189BC4"/>
              </a:buClr>
              <a:buNone/>
            </a:pPr>
            <a:r>
              <a:rPr lang="en-GB" sz="1800" b="1" dirty="0" smtClean="0">
                <a:solidFill>
                  <a:srgbClr val="189BC4"/>
                </a:solidFill>
                <a:latin typeface="Corbel" panose="020B0503020204020204" pitchFamily="34" charset="0"/>
              </a:rPr>
              <a:t>Loading </a:t>
            </a:r>
            <a:r>
              <a:rPr lang="en-GB" sz="1800" b="1" dirty="0">
                <a:solidFill>
                  <a:srgbClr val="189BC4"/>
                </a:solidFill>
                <a:latin typeface="Corbel" panose="020B0503020204020204" pitchFamily="34" charset="0"/>
              </a:rPr>
              <a:t>and unloading times</a:t>
            </a:r>
          </a:p>
          <a:p>
            <a:pPr>
              <a:buClr>
                <a:srgbClr val="189BC4"/>
              </a:buClr>
            </a:pPr>
            <a:r>
              <a:rPr lang="en-GB" sz="1800" dirty="0">
                <a:solidFill>
                  <a:schemeClr val="accent1"/>
                </a:solidFill>
                <a:latin typeface="Corbel" panose="020B0503020204020204" pitchFamily="34" charset="0"/>
              </a:rPr>
              <a:t>strongly situation-related</a:t>
            </a: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dirty="0">
                <a:solidFill>
                  <a:schemeClr val="accent1"/>
                </a:solidFill>
                <a:latin typeface="Corbel" panose="020B0503020204020204" pitchFamily="34" charset="0"/>
              </a:rPr>
              <a:t>depending on the availability of conveyor equipment</a:t>
            </a:r>
          </a:p>
          <a:p>
            <a:pPr>
              <a:buClr>
                <a:srgbClr val="189BC4"/>
              </a:buClr>
            </a:pPr>
            <a:endParaRPr lang="en-GB" sz="1800" dirty="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7" name="Title 1"/>
          <p:cNvSpPr txBox="1">
            <a:spLocks/>
          </p:cNvSpPr>
          <p:nvPr/>
        </p:nvSpPr>
        <p:spPr>
          <a:xfrm>
            <a:off x="457200" y="404664"/>
            <a:ext cx="8229600" cy="990600"/>
          </a:xfrm>
          <a:prstGeom prst="rect">
            <a:avLst/>
          </a:prstGeom>
        </p:spPr>
        <p:txBody>
          <a:bodyPr vert="horz" lIns="91440" tIns="45720" rIns="91440" bIns="45720" rtlCol="0" anchor="ctr">
            <a:normAutofit fontScale="77500" lnSpcReduction="20000"/>
          </a:bodyPr>
          <a:lstStyle>
            <a:lvl1pPr algn="l" defTabSz="914400" rtl="0" eaLnBrk="1" latinLnBrk="0" hangingPunct="1">
              <a:spcBef>
                <a:spcPct val="0"/>
              </a:spcBef>
              <a:buNone/>
              <a:defRPr sz="2800" kern="1200" spc="-100" baseline="0">
                <a:solidFill>
                  <a:schemeClr val="tx2"/>
                </a:solidFill>
                <a:latin typeface="+mj-lt"/>
                <a:ea typeface="+mj-ea"/>
                <a:cs typeface="+mj-cs"/>
              </a:defRPr>
            </a:lvl1pPr>
          </a:lstStyle>
          <a:p>
            <a:r>
              <a:rPr lang="en-GB" sz="3200" b="1" dirty="0" smtClean="0">
                <a:solidFill>
                  <a:schemeClr val="accent1"/>
                </a:solidFill>
                <a:latin typeface="Corbel" panose="020B0503020204020204" pitchFamily="34" charset="0"/>
              </a:rPr>
              <a:t>Empty trips and </a:t>
            </a:r>
            <a:r>
              <a:rPr lang="en-GB" sz="3200" b="1" dirty="0">
                <a:solidFill>
                  <a:schemeClr val="accent1"/>
                </a:solidFill>
                <a:latin typeface="Corbel" panose="020B0503020204020204" pitchFamily="34" charset="0"/>
              </a:rPr>
              <a:t>Non-Productive </a:t>
            </a:r>
            <a:r>
              <a:rPr lang="en-GB" sz="3200" b="1" dirty="0" smtClean="0">
                <a:solidFill>
                  <a:schemeClr val="accent1"/>
                </a:solidFill>
                <a:latin typeface="Corbel" panose="020B0503020204020204" pitchFamily="34" charset="0"/>
              </a:rPr>
              <a:t>Times</a:t>
            </a:r>
            <a:br>
              <a:rPr lang="en-GB" sz="3200" b="1" dirty="0" smtClean="0">
                <a:solidFill>
                  <a:schemeClr val="accent1"/>
                </a:solidFill>
                <a:latin typeface="Corbel" panose="020B0503020204020204" pitchFamily="34" charset="0"/>
              </a:rPr>
            </a:br>
            <a:r>
              <a:rPr lang="en-GB" sz="3200" b="1" dirty="0" smtClean="0">
                <a:solidFill>
                  <a:schemeClr val="accent1"/>
                </a:solidFill>
                <a:latin typeface="Corbel" panose="020B0503020204020204" pitchFamily="34" charset="0"/>
              </a:rPr>
              <a:t>Loading and unloading times</a:t>
            </a:r>
            <a:r>
              <a:rPr lang="en-GB" b="1" dirty="0">
                <a:solidFill>
                  <a:schemeClr val="accent1"/>
                </a:solidFill>
                <a:latin typeface="Corbel" panose="020B0503020204020204" pitchFamily="34" charset="0"/>
              </a:rPr>
              <a:t/>
            </a:r>
            <a:br>
              <a:rPr lang="en-GB" b="1" dirty="0">
                <a:solidFill>
                  <a:schemeClr val="accent1"/>
                </a:solidFill>
                <a:latin typeface="Corbel" panose="020B0503020204020204" pitchFamily="34" charset="0"/>
              </a:rPr>
            </a:br>
            <a:r>
              <a:rPr lang="en-GB" dirty="0">
                <a:solidFill>
                  <a:schemeClr val="accent1"/>
                </a:solidFill>
                <a:latin typeface="Corbel" panose="020B0503020204020204" pitchFamily="34" charset="0"/>
              </a:rPr>
              <a:t>Price formation and transport options</a:t>
            </a:r>
            <a:endParaRPr lang="en-GB" b="1" dirty="0">
              <a:solidFill>
                <a:schemeClr val="accent1"/>
              </a:solidFill>
              <a:latin typeface="Corbel" panose="020B0503020204020204" pitchFamily="34" charset="0"/>
            </a:endParaRPr>
          </a:p>
        </p:txBody>
      </p:sp>
      <p:sp>
        <p:nvSpPr>
          <p:cNvPr id="6" name="Textfeld 5"/>
          <p:cNvSpPr txBox="1"/>
          <p:nvPr/>
        </p:nvSpPr>
        <p:spPr>
          <a:xfrm>
            <a:off x="8202913" y="6431446"/>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55005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8" y="1628800"/>
            <a:ext cx="3549540" cy="1970912"/>
          </a:xfrm>
          <a:prstGeom prst="rect">
            <a:avLst/>
          </a:prstGeom>
        </p:spPr>
      </p:pic>
      <p:sp>
        <p:nvSpPr>
          <p:cNvPr id="2" name="Title 1"/>
          <p:cNvSpPr>
            <a:spLocks noGrp="1"/>
          </p:cNvSpPr>
          <p:nvPr>
            <p:ph type="title"/>
          </p:nvPr>
        </p:nvSpPr>
        <p:spPr/>
        <p:txBody>
          <a:bodyPr>
            <a:normAutofit/>
          </a:bodyPr>
          <a:lstStyle/>
          <a:p>
            <a:r>
              <a:rPr lang="en-GB" b="1" dirty="0" smtClean="0">
                <a:solidFill>
                  <a:schemeClr val="accent1"/>
                </a:solidFill>
                <a:latin typeface="Corbel" panose="020B0503020204020204" pitchFamily="34" charset="0"/>
              </a:rPr>
              <a:t>Shipping Charges</a:t>
            </a:r>
            <a:r>
              <a:rPr lang="en-GB" sz="3200" b="1" dirty="0" smtClean="0">
                <a:solidFill>
                  <a:schemeClr val="accent1"/>
                </a:solidFill>
                <a:latin typeface="Corbel" panose="020B0503020204020204" pitchFamily="34" charset="0"/>
              </a:rPr>
              <a:t/>
            </a:r>
            <a:br>
              <a:rPr lang="en-GB" sz="3200" b="1" dirty="0" smtClean="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Price formation and transport options</a:t>
            </a:r>
          </a:p>
        </p:txBody>
      </p:sp>
      <p:sp>
        <p:nvSpPr>
          <p:cNvPr id="3" name="Content Placeholder 2"/>
          <p:cNvSpPr>
            <a:spLocks noGrp="1"/>
          </p:cNvSpPr>
          <p:nvPr>
            <p:ph idx="1"/>
          </p:nvPr>
        </p:nvSpPr>
        <p:spPr>
          <a:xfrm>
            <a:off x="879497" y="1762976"/>
            <a:ext cx="8291264" cy="4776192"/>
          </a:xfrm>
        </p:spPr>
        <p:txBody>
          <a:bodyPr>
            <a:normAutofit/>
          </a:bodyPr>
          <a:lstStyle/>
          <a:p>
            <a:pPr>
              <a:buClr>
                <a:srgbClr val="189BC4"/>
              </a:buClr>
            </a:pP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marL="3048000" indent="-182563">
              <a:buClr>
                <a:srgbClr val="189BC4"/>
              </a:buClr>
            </a:pPr>
            <a:r>
              <a:rPr lang="en-GB" sz="1800" dirty="0" smtClean="0">
                <a:solidFill>
                  <a:schemeClr val="accent1"/>
                </a:solidFill>
                <a:latin typeface="Corbel" panose="020B0503020204020204" pitchFamily="34" charset="0"/>
              </a:rPr>
              <a:t>e.g. canal and lock fees</a:t>
            </a:r>
          </a:p>
          <a:p>
            <a:pPr>
              <a:buClr>
                <a:srgbClr val="189BC4"/>
              </a:buClr>
            </a:pPr>
            <a:endParaRPr lang="en-GB" sz="1800" dirty="0" smtClean="0">
              <a:solidFill>
                <a:schemeClr val="accent1"/>
              </a:solidFill>
              <a:latin typeface="Corbel" panose="020B0503020204020204" pitchFamily="34" charset="0"/>
            </a:endParaRPr>
          </a:p>
          <a:p>
            <a:pPr marL="0" indent="0">
              <a:buClr>
                <a:srgbClr val="189BC4"/>
              </a:buClr>
              <a:buNone/>
            </a:pP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b="1" dirty="0" smtClean="0">
                <a:solidFill>
                  <a:srgbClr val="189BC4"/>
                </a:solidFill>
                <a:latin typeface="Corbel" panose="020B0503020204020204" pitchFamily="34" charset="0"/>
              </a:rPr>
              <a:t>no shipping charges </a:t>
            </a:r>
            <a:r>
              <a:rPr lang="en-GB" sz="1800" dirty="0" smtClean="0">
                <a:solidFill>
                  <a:schemeClr val="accent1"/>
                </a:solidFill>
                <a:latin typeface="Corbel" panose="020B0503020204020204" pitchFamily="34" charset="0"/>
              </a:rPr>
              <a:t>on Danube and Rhine (as international waterways)</a:t>
            </a:r>
          </a:p>
          <a:p>
            <a:pPr lvl="1">
              <a:buClr>
                <a:srgbClr val="189BC4"/>
              </a:buClr>
              <a:buFont typeface="Symbol" panose="05050102010706020507" pitchFamily="18" charset="2"/>
              <a:buChar char="-"/>
            </a:pPr>
            <a:r>
              <a:rPr lang="en-GB" sz="1600" dirty="0" smtClean="0">
                <a:solidFill>
                  <a:schemeClr val="accent1"/>
                </a:solidFill>
                <a:latin typeface="Corbel" panose="020B0503020204020204" pitchFamily="34" charset="0"/>
              </a:rPr>
              <a:t>locking events are free</a:t>
            </a: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fees must be paid for navigating on the </a:t>
            </a:r>
            <a:r>
              <a:rPr lang="en-GB" sz="1800" b="1" dirty="0" smtClean="0">
                <a:solidFill>
                  <a:srgbClr val="189BC4"/>
                </a:solidFill>
                <a:latin typeface="Corbel" panose="020B0503020204020204" pitchFamily="34" charset="0"/>
              </a:rPr>
              <a:t>Main-Danube Canal </a:t>
            </a:r>
            <a:r>
              <a:rPr lang="en-GB" sz="1800" dirty="0" smtClean="0">
                <a:solidFill>
                  <a:schemeClr val="accent1"/>
                </a:solidFill>
                <a:latin typeface="Corbel" panose="020B0503020204020204" pitchFamily="34" charset="0"/>
              </a:rPr>
              <a:t>(Germany) and the </a:t>
            </a:r>
            <a:r>
              <a:rPr lang="en-GB" sz="1800" b="1" dirty="0" smtClean="0">
                <a:solidFill>
                  <a:srgbClr val="189BC4"/>
                </a:solidFill>
                <a:latin typeface="Corbel" panose="020B0503020204020204" pitchFamily="34" charset="0"/>
              </a:rPr>
              <a:t>Black-Sea-Canal </a:t>
            </a:r>
            <a:r>
              <a:rPr lang="en-GB" sz="1800" dirty="0" smtClean="0">
                <a:solidFill>
                  <a:schemeClr val="accent1"/>
                </a:solidFill>
                <a:latin typeface="Corbel" panose="020B0503020204020204" pitchFamily="34" charset="0"/>
              </a:rPr>
              <a:t>(Romania), as these are national waterways which are not included in the Belgrade Convention of 1948</a:t>
            </a:r>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7" name="Textfeld 6"/>
          <p:cNvSpPr txBox="1"/>
          <p:nvPr/>
        </p:nvSpPr>
        <p:spPr>
          <a:xfrm>
            <a:off x="102260" y="1628800"/>
            <a:ext cx="920445" cy="215444"/>
          </a:xfrm>
          <a:prstGeom prst="rect">
            <a:avLst/>
          </a:prstGeom>
          <a:noFill/>
        </p:spPr>
        <p:txBody>
          <a:bodyPr wrap="none" rtlCol="0">
            <a:spAutoFit/>
          </a:bodyPr>
          <a:lstStyle/>
          <a:p>
            <a:r>
              <a:rPr lang="de-AT" sz="800" dirty="0" err="1" smtClean="0">
                <a:solidFill>
                  <a:schemeClr val="bg1"/>
                </a:solidFill>
                <a:latin typeface="Corbel" panose="020B0503020204020204" pitchFamily="34" charset="0"/>
              </a:rPr>
              <a:t>source</a:t>
            </a:r>
            <a:r>
              <a:rPr lang="de-AT" sz="800" dirty="0" smtClean="0">
                <a:solidFill>
                  <a:schemeClr val="bg1"/>
                </a:solidFill>
                <a:latin typeface="Corbel" panose="020B0503020204020204" pitchFamily="34" charset="0"/>
              </a:rPr>
              <a:t>: via </a:t>
            </a:r>
            <a:r>
              <a:rPr lang="de-AT" sz="800" dirty="0" err="1" smtClean="0">
                <a:solidFill>
                  <a:schemeClr val="bg1"/>
                </a:solidFill>
                <a:latin typeface="Corbel" panose="020B0503020204020204" pitchFamily="34" charset="0"/>
              </a:rPr>
              <a:t>donau</a:t>
            </a:r>
            <a:endParaRPr lang="de-AT" sz="800" dirty="0">
              <a:solidFill>
                <a:schemeClr val="bg1"/>
              </a:solidFill>
              <a:latin typeface="Corbel" panose="020B0503020204020204" pitchFamily="34" charset="0"/>
            </a:endParaRPr>
          </a:p>
        </p:txBody>
      </p:sp>
      <p:sp>
        <p:nvSpPr>
          <p:cNvPr id="8" name="Textfeld 7"/>
          <p:cNvSpPr txBox="1"/>
          <p:nvPr/>
        </p:nvSpPr>
        <p:spPr>
          <a:xfrm>
            <a:off x="8202913" y="6431446"/>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284495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Learning </a:t>
            </a:r>
            <a:r>
              <a:rPr lang="de-AT" dirty="0" err="1" smtClean="0"/>
              <a:t>objectives</a:t>
            </a:r>
            <a:r>
              <a:rPr lang="de-AT" dirty="0" smtClean="0"/>
              <a:t> </a:t>
            </a:r>
            <a:r>
              <a:rPr lang="de-AT" dirty="0" err="1" smtClean="0"/>
              <a:t>and</a:t>
            </a:r>
            <a:r>
              <a:rPr lang="de-AT" dirty="0" smtClean="0"/>
              <a:t> </a:t>
            </a:r>
            <a:r>
              <a:rPr lang="de-AT" dirty="0" err="1" smtClean="0"/>
              <a:t>target</a:t>
            </a:r>
            <a:r>
              <a:rPr lang="de-AT" dirty="0" smtClean="0"/>
              <a:t> </a:t>
            </a:r>
            <a:r>
              <a:rPr lang="de-AT" dirty="0" err="1" smtClean="0"/>
              <a:t>groups</a:t>
            </a:r>
            <a:endParaRPr lang="en-US" dirty="0"/>
          </a:p>
        </p:txBody>
      </p:sp>
      <p:sp>
        <p:nvSpPr>
          <p:cNvPr id="3" name="Inhaltsplatzhalter 2"/>
          <p:cNvSpPr>
            <a:spLocks noGrp="1"/>
          </p:cNvSpPr>
          <p:nvPr>
            <p:ph idx="1"/>
          </p:nvPr>
        </p:nvSpPr>
        <p:spPr>
          <a:xfrm>
            <a:off x="457200" y="1700808"/>
            <a:ext cx="8229600" cy="2880320"/>
          </a:xfrm>
        </p:spPr>
        <p:txBody>
          <a:bodyPr>
            <a:noAutofit/>
          </a:bodyPr>
          <a:lstStyle/>
          <a:p>
            <a:pPr marL="0" indent="0">
              <a:buNone/>
            </a:pPr>
            <a:r>
              <a:rPr lang="en-US" sz="1600" dirty="0">
                <a:latin typeface="Corbel" panose="020B0503020204020204" pitchFamily="34" charset="0"/>
              </a:rPr>
              <a:t>After having studied the contents, the learners know</a:t>
            </a:r>
          </a:p>
          <a:p>
            <a:endParaRPr lang="en-US" sz="1600" dirty="0">
              <a:latin typeface="Corbel" panose="020B0503020204020204" pitchFamily="34" charset="0"/>
            </a:endParaRPr>
          </a:p>
          <a:p>
            <a:r>
              <a:rPr lang="en-US" sz="1600" dirty="0">
                <a:latin typeface="Corbel" panose="020B0503020204020204" pitchFamily="34" charset="0"/>
              </a:rPr>
              <a:t>The strengths and weaknesses of inland navigation, as well as suitable goods for transport on inland waterways. Furthermore, traditional markets on the Danube and information on dangerous goods.</a:t>
            </a:r>
          </a:p>
          <a:p>
            <a:r>
              <a:rPr lang="en-US" sz="1600" dirty="0">
                <a:latin typeface="Corbel" panose="020B0503020204020204" pitchFamily="34" charset="0"/>
              </a:rPr>
              <a:t>The calculation of transport costs with the different cost factors of inland navigation, as well as the calculation of transport times. Furthermore, the transport variants in inland navigation and information on freight contracts.</a:t>
            </a:r>
          </a:p>
          <a:p>
            <a:r>
              <a:rPr lang="en-US" sz="1600" dirty="0">
                <a:latin typeface="Corbel" panose="020B0503020204020204" pitchFamily="34" charset="0"/>
              </a:rPr>
              <a:t>The actors in multimodal transport, as well as multimodal carriers and the types of multimodal transport. Furthermore a practical example of inland navigation as part of the (multimodal) transport </a:t>
            </a:r>
            <a:r>
              <a:rPr lang="en-US" sz="1600" dirty="0" smtClean="0">
                <a:latin typeface="Corbel" panose="020B0503020204020204" pitchFamily="34" charset="0"/>
              </a:rPr>
              <a:t>chain.</a:t>
            </a:r>
            <a:endParaRPr lang="en-US" sz="1600" dirty="0">
              <a:latin typeface="Corbel" panose="020B0503020204020204" pitchFamily="34" charset="0"/>
            </a:endParaRPr>
          </a:p>
        </p:txBody>
      </p:sp>
      <p:sp>
        <p:nvSpPr>
          <p:cNvPr id="4" name="Datumsplatzhalter 3"/>
          <p:cNvSpPr>
            <a:spLocks noGrp="1"/>
          </p:cNvSpPr>
          <p:nvPr>
            <p:ph type="dt" sz="half" idx="10"/>
          </p:nvPr>
        </p:nvSpPr>
        <p:spPr/>
        <p:txBody>
          <a:bodyPr/>
          <a:lstStyle/>
          <a:p>
            <a:fld id="{E4F5F344-DB03-45A3-8AF1-2755FDF41622}" type="datetime6">
              <a:rPr lang="en-US" smtClean="0">
                <a:solidFill>
                  <a:prstClr val="white"/>
                </a:solidFill>
              </a:rPr>
              <a:t>July 20</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6" name="Inhaltsplatzhalter 2"/>
          <p:cNvSpPr txBox="1">
            <a:spLocks/>
          </p:cNvSpPr>
          <p:nvPr/>
        </p:nvSpPr>
        <p:spPr>
          <a:xfrm>
            <a:off x="457200" y="4797152"/>
            <a:ext cx="4978896"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600" b="1" dirty="0" smtClean="0">
                <a:solidFill>
                  <a:schemeClr val="accent1"/>
                </a:solidFill>
              </a:rPr>
              <a:t>Target groups</a:t>
            </a:r>
          </a:p>
          <a:p>
            <a:r>
              <a:rPr lang="en-US" sz="1600" dirty="0" smtClean="0">
                <a:solidFill>
                  <a:schemeClr val="accent1"/>
                </a:solidFill>
              </a:rPr>
              <a:t>Secondary school students</a:t>
            </a:r>
          </a:p>
          <a:p>
            <a:r>
              <a:rPr lang="en-US" sz="1600" dirty="0" smtClean="0">
                <a:solidFill>
                  <a:schemeClr val="accent1"/>
                </a:solidFill>
              </a:rPr>
              <a:t>Vocational school students</a:t>
            </a:r>
          </a:p>
          <a:p>
            <a:r>
              <a:rPr lang="en-US" sz="1600" dirty="0" smtClean="0">
                <a:solidFill>
                  <a:schemeClr val="accent1"/>
                </a:solidFill>
              </a:rPr>
              <a:t>University students as a introduction in logistics of inland navigation.</a:t>
            </a:r>
          </a:p>
          <a:p>
            <a:pPr marL="0" indent="0">
              <a:buNone/>
            </a:pPr>
            <a:endParaRPr lang="de-AT" sz="1600" dirty="0">
              <a:solidFill>
                <a:schemeClr val="accent1"/>
              </a:solidFill>
            </a:endParaRPr>
          </a:p>
        </p:txBody>
      </p:sp>
    </p:spTree>
    <p:extLst>
      <p:ext uri="{BB962C8B-B14F-4D97-AF65-F5344CB8AC3E}">
        <p14:creationId xmlns:p14="http://schemas.microsoft.com/office/powerpoint/2010/main" val="4036346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latin typeface="Corbel" panose="020B0503020204020204" pitchFamily="34" charset="0"/>
              </a:rPr>
              <a:t>Fuel Costs and Fuel Consumption</a:t>
            </a:r>
            <a:br>
              <a:rPr lang="en-US" b="1" dirty="0" smtClean="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Price formation and transport options</a:t>
            </a:r>
            <a:endParaRPr lang="en-US"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a:buClr>
                <a:srgbClr val="189BC4"/>
              </a:buClr>
            </a:pPr>
            <a:endParaRPr lang="en-US" sz="1800" dirty="0" smtClean="0">
              <a:solidFill>
                <a:schemeClr val="accent1"/>
              </a:solidFill>
              <a:latin typeface="Corbel" panose="020B0503020204020204" pitchFamily="34" charset="0"/>
            </a:endParaRPr>
          </a:p>
          <a:p>
            <a:pPr>
              <a:buClr>
                <a:srgbClr val="189BC4"/>
              </a:buClr>
            </a:pPr>
            <a:r>
              <a:rPr lang="en-US" sz="1800" dirty="0" smtClean="0">
                <a:solidFill>
                  <a:schemeClr val="accent1"/>
                </a:solidFill>
                <a:latin typeface="Corbel" panose="020B0503020204020204" pitchFamily="34" charset="0"/>
              </a:rPr>
              <a:t>ships are primarily equipped with </a:t>
            </a:r>
            <a:r>
              <a:rPr lang="en-US" sz="1800" b="1" dirty="0" smtClean="0">
                <a:solidFill>
                  <a:srgbClr val="189BC4"/>
                </a:solidFill>
                <a:latin typeface="Corbel" panose="020B0503020204020204" pitchFamily="34" charset="0"/>
              </a:rPr>
              <a:t>combustion engines</a:t>
            </a:r>
            <a:br>
              <a:rPr lang="en-US" sz="1800" b="1" dirty="0" smtClean="0">
                <a:solidFill>
                  <a:srgbClr val="189BC4"/>
                </a:solidFill>
                <a:latin typeface="Corbel" panose="020B0503020204020204" pitchFamily="34" charset="0"/>
              </a:rPr>
            </a:br>
            <a:r>
              <a:rPr lang="en-US" sz="1800" dirty="0">
                <a:solidFill>
                  <a:schemeClr val="accent1"/>
                </a:solidFill>
                <a:latin typeface="Corbel" panose="020B0503020204020204" pitchFamily="34" charset="0"/>
              </a:rPr>
              <a:t>and use </a:t>
            </a:r>
            <a:r>
              <a:rPr lang="en-US" sz="1800" b="1" dirty="0" smtClean="0">
                <a:solidFill>
                  <a:srgbClr val="189BC4"/>
                </a:solidFill>
                <a:latin typeface="Corbel" panose="020B0503020204020204" pitchFamily="34" charset="0"/>
              </a:rPr>
              <a:t>gasoil.</a:t>
            </a:r>
            <a:endParaRPr lang="en-US" sz="1800" b="1" dirty="0">
              <a:solidFill>
                <a:srgbClr val="189BC4"/>
              </a:solidFill>
              <a:latin typeface="Corbel" panose="020B0503020204020204" pitchFamily="34" charset="0"/>
            </a:endParaRPr>
          </a:p>
          <a:p>
            <a:pPr>
              <a:buClr>
                <a:srgbClr val="189BC4"/>
              </a:buClr>
            </a:pPr>
            <a:endParaRPr lang="en-US" sz="1800" dirty="0" smtClean="0">
              <a:solidFill>
                <a:schemeClr val="accent1"/>
              </a:solidFill>
              <a:latin typeface="Corbel" panose="020B0503020204020204" pitchFamily="34" charset="0"/>
            </a:endParaRPr>
          </a:p>
          <a:p>
            <a:pPr>
              <a:buClr>
                <a:srgbClr val="189BC4"/>
              </a:buClr>
            </a:pPr>
            <a:endParaRPr lang="en-US" sz="1800" dirty="0" smtClean="0">
              <a:solidFill>
                <a:schemeClr val="accent1"/>
              </a:solidFill>
              <a:latin typeface="Corbel" panose="020B0503020204020204" pitchFamily="34" charset="0"/>
            </a:endParaRPr>
          </a:p>
          <a:p>
            <a:pPr>
              <a:buClr>
                <a:srgbClr val="189BC4"/>
              </a:buClr>
            </a:pPr>
            <a:r>
              <a:rPr lang="en-US" sz="1800" b="1" dirty="0" smtClean="0">
                <a:solidFill>
                  <a:srgbClr val="189BC4"/>
                </a:solidFill>
                <a:latin typeface="Corbel" panose="020B0503020204020204" pitchFamily="34" charset="0"/>
              </a:rPr>
              <a:t>Ø fuel consumption </a:t>
            </a:r>
            <a:r>
              <a:rPr lang="en-US" sz="1800" dirty="0" smtClean="0">
                <a:solidFill>
                  <a:schemeClr val="accent1"/>
                </a:solidFill>
                <a:latin typeface="Corbel" panose="020B0503020204020204" pitchFamily="34" charset="0"/>
              </a:rPr>
              <a:t>depends on:</a:t>
            </a:r>
            <a:endParaRPr lang="en-US" sz="1800" dirty="0" smtClean="0">
              <a:solidFill>
                <a:srgbClr val="FF0000"/>
              </a:solidFill>
              <a:latin typeface="Corbel" panose="020B0503020204020204" pitchFamily="34" charset="0"/>
            </a:endParaRPr>
          </a:p>
          <a:p>
            <a:pPr lvl="1">
              <a:spcBef>
                <a:spcPts val="600"/>
              </a:spcBef>
              <a:spcAft>
                <a:spcPts val="600"/>
              </a:spcAft>
              <a:buClr>
                <a:srgbClr val="189BC4"/>
              </a:buClr>
              <a:buFont typeface="Symbol" panose="05050102010706020507" pitchFamily="18" charset="2"/>
              <a:buChar char="-"/>
            </a:pPr>
            <a:r>
              <a:rPr lang="en-US" sz="1800" dirty="0" smtClean="0">
                <a:solidFill>
                  <a:schemeClr val="accent1"/>
                </a:solidFill>
                <a:latin typeface="Corbel" panose="020B0503020204020204" pitchFamily="34" charset="0"/>
              </a:rPr>
              <a:t>load factor of a ship</a:t>
            </a:r>
            <a:endParaRPr lang="en-US" sz="1800" dirty="0" smtClean="0">
              <a:solidFill>
                <a:srgbClr val="FF0000"/>
              </a:solidFill>
              <a:latin typeface="Corbel" panose="020B0503020204020204" pitchFamily="34" charset="0"/>
            </a:endParaRPr>
          </a:p>
          <a:p>
            <a:pPr lvl="1">
              <a:spcBef>
                <a:spcPts val="600"/>
              </a:spcBef>
              <a:spcAft>
                <a:spcPts val="600"/>
              </a:spcAft>
              <a:buClr>
                <a:srgbClr val="189BC4"/>
              </a:buClr>
              <a:buFont typeface="Symbol" panose="05050102010706020507" pitchFamily="18" charset="2"/>
              <a:buChar char="-"/>
            </a:pPr>
            <a:r>
              <a:rPr lang="en-US" sz="1800" dirty="0" smtClean="0">
                <a:solidFill>
                  <a:schemeClr val="accent1"/>
                </a:solidFill>
                <a:latin typeface="Corbel" panose="020B0503020204020204" pitchFamily="34" charset="0"/>
              </a:rPr>
              <a:t>parity of traffic</a:t>
            </a:r>
            <a:endParaRPr lang="en-US" sz="1800" dirty="0" smtClean="0">
              <a:solidFill>
                <a:srgbClr val="FF0000"/>
              </a:solidFill>
              <a:latin typeface="Corbel" panose="020B0503020204020204" pitchFamily="34" charset="0"/>
            </a:endParaRPr>
          </a:p>
          <a:p>
            <a:pPr lvl="1">
              <a:spcBef>
                <a:spcPts val="600"/>
              </a:spcBef>
              <a:spcAft>
                <a:spcPts val="600"/>
              </a:spcAft>
              <a:buClr>
                <a:srgbClr val="189BC4"/>
              </a:buClr>
              <a:buFont typeface="Symbol" panose="05050102010706020507" pitchFamily="18" charset="2"/>
              <a:buChar char="-"/>
            </a:pPr>
            <a:r>
              <a:rPr lang="en-US" sz="1800" dirty="0" smtClean="0">
                <a:solidFill>
                  <a:schemeClr val="accent1"/>
                </a:solidFill>
                <a:latin typeface="Corbel" panose="020B0503020204020204" pitchFamily="34" charset="0"/>
              </a:rPr>
              <a:t>fairway depths</a:t>
            </a:r>
            <a:endParaRPr lang="en-US" sz="1800" dirty="0" smtClean="0">
              <a:solidFill>
                <a:srgbClr val="FF0000"/>
              </a:solidFill>
              <a:latin typeface="Corbel" panose="020B0503020204020204" pitchFamily="34" charset="0"/>
            </a:endParaRPr>
          </a:p>
          <a:p>
            <a:pPr lvl="1">
              <a:spcBef>
                <a:spcPts val="600"/>
              </a:spcBef>
              <a:spcAft>
                <a:spcPts val="600"/>
              </a:spcAft>
              <a:buClr>
                <a:srgbClr val="189BC4"/>
              </a:buClr>
              <a:buFont typeface="Symbol" panose="05050102010706020507" pitchFamily="18" charset="2"/>
              <a:buChar char="-"/>
            </a:pPr>
            <a:r>
              <a:rPr lang="en-US" sz="1800" dirty="0" smtClean="0">
                <a:solidFill>
                  <a:schemeClr val="accent1"/>
                </a:solidFill>
                <a:latin typeface="Corbel" panose="020B0503020204020204" pitchFamily="34" charset="0"/>
              </a:rPr>
              <a:t>nautical conditions</a:t>
            </a:r>
          </a:p>
          <a:p>
            <a:pPr lvl="1">
              <a:buClr>
                <a:srgbClr val="189BC4"/>
              </a:buClr>
            </a:pPr>
            <a:endParaRPr lang="en-US" sz="1800" dirty="0" smtClean="0">
              <a:solidFill>
                <a:srgbClr val="FF0000"/>
              </a:solidFill>
              <a:latin typeface="Corbel" panose="020B0503020204020204" pitchFamily="34" charset="0"/>
            </a:endParaRPr>
          </a:p>
          <a:p>
            <a:pPr lvl="1">
              <a:buClr>
                <a:srgbClr val="189BC4"/>
              </a:buClr>
            </a:pPr>
            <a:endParaRPr lang="en-US" sz="1800" dirty="0" smtClean="0">
              <a:solidFill>
                <a:srgbClr val="FF0000"/>
              </a:solidFill>
              <a:latin typeface="Corbel" panose="020B0503020204020204" pitchFamily="34" charset="0"/>
            </a:endParaRPr>
          </a:p>
          <a:p>
            <a:pPr>
              <a:buClr>
                <a:srgbClr val="189BC4"/>
              </a:buClr>
            </a:pPr>
            <a:r>
              <a:rPr lang="en-US" sz="1800" dirty="0" smtClean="0">
                <a:solidFill>
                  <a:schemeClr val="accent1"/>
                </a:solidFill>
                <a:latin typeface="Corbel" panose="020B0503020204020204" pitchFamily="34" charset="0"/>
              </a:rPr>
              <a:t>fuel prices interact with </a:t>
            </a:r>
            <a:r>
              <a:rPr lang="en-US" sz="1800" b="1" dirty="0">
                <a:solidFill>
                  <a:srgbClr val="189BC4"/>
                </a:solidFill>
                <a:latin typeface="Corbel" panose="020B0503020204020204" pitchFamily="34" charset="0"/>
              </a:rPr>
              <a:t>oil </a:t>
            </a:r>
            <a:r>
              <a:rPr lang="en-US" sz="1800" b="1" dirty="0" smtClean="0">
                <a:solidFill>
                  <a:srgbClr val="189BC4"/>
                </a:solidFill>
                <a:latin typeface="Corbel" panose="020B0503020204020204" pitchFamily="34" charset="0"/>
              </a:rPr>
              <a:t>prices </a:t>
            </a:r>
            <a:r>
              <a:rPr lang="en-US" sz="1800" dirty="0" smtClean="0">
                <a:solidFill>
                  <a:schemeClr val="accent1"/>
                </a:solidFill>
                <a:latin typeface="Corbel" panose="020B0503020204020204" pitchFamily="34" charset="0"/>
                <a:sym typeface="Wingdings" panose="05000000000000000000" pitchFamily="2" charset="2"/>
              </a:rPr>
              <a:t> </a:t>
            </a:r>
            <a:r>
              <a:rPr lang="en-US" sz="1800" dirty="0" smtClean="0">
                <a:solidFill>
                  <a:schemeClr val="accent1"/>
                </a:solidFill>
                <a:latin typeface="Corbel" panose="020B0503020204020204" pitchFamily="34" charset="0"/>
              </a:rPr>
              <a:t>strong fluctuation</a:t>
            </a:r>
            <a:endParaRPr lang="en-US"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6012160" y="2060848"/>
            <a:ext cx="3131840" cy="2079737"/>
          </a:xfrm>
          <a:prstGeom prst="rect">
            <a:avLst/>
          </a:prstGeom>
        </p:spPr>
      </p:pic>
      <p:sp>
        <p:nvSpPr>
          <p:cNvPr id="7" name="Textfeld 6"/>
          <p:cNvSpPr txBox="1"/>
          <p:nvPr/>
        </p:nvSpPr>
        <p:spPr>
          <a:xfrm>
            <a:off x="5983008" y="2083034"/>
            <a:ext cx="840295" cy="215444"/>
          </a:xfrm>
          <a:prstGeom prst="rect">
            <a:avLst/>
          </a:prstGeom>
          <a:noFill/>
        </p:spPr>
        <p:txBody>
          <a:bodyPr wrap="none" rtlCol="0">
            <a:spAutoFit/>
          </a:bodyPr>
          <a:lstStyle/>
          <a:p>
            <a:r>
              <a:rPr lang="de-AT" sz="800" dirty="0" err="1" smtClean="0">
                <a:solidFill>
                  <a:schemeClr val="bg1"/>
                </a:solidFill>
                <a:latin typeface="Corbel" panose="020B0503020204020204" pitchFamily="34" charset="0"/>
              </a:rPr>
              <a:t>source</a:t>
            </a:r>
            <a:r>
              <a:rPr lang="de-AT" sz="800" dirty="0" smtClean="0">
                <a:solidFill>
                  <a:schemeClr val="bg1"/>
                </a:solidFill>
                <a:latin typeface="Corbel" panose="020B0503020204020204" pitchFamily="34" charset="0"/>
              </a:rPr>
              <a:t>: </a:t>
            </a:r>
            <a:r>
              <a:rPr lang="de-AT" sz="800" dirty="0" err="1" smtClean="0">
                <a:solidFill>
                  <a:schemeClr val="bg1"/>
                </a:solidFill>
                <a:latin typeface="Corbel" panose="020B0503020204020204" pitchFamily="34" charset="0"/>
              </a:rPr>
              <a:t>pixabay</a:t>
            </a:r>
            <a:endParaRPr lang="de-AT" sz="800" dirty="0">
              <a:solidFill>
                <a:schemeClr val="bg1"/>
              </a:solidFill>
              <a:latin typeface="Corbel" panose="020B0503020204020204" pitchFamily="34" charset="0"/>
            </a:endParaRPr>
          </a:p>
        </p:txBody>
      </p:sp>
      <p:sp>
        <p:nvSpPr>
          <p:cNvPr id="8" name="Textfeld 7"/>
          <p:cNvSpPr txBox="1"/>
          <p:nvPr/>
        </p:nvSpPr>
        <p:spPr>
          <a:xfrm>
            <a:off x="8202913" y="6431446"/>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42137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1"/>
                </a:solidFill>
                <a:latin typeface="Corbel" panose="020B0503020204020204" pitchFamily="34" charset="0"/>
              </a:rPr>
              <a:t>Example for Port Fees</a:t>
            </a:r>
            <a:r>
              <a:rPr lang="en-GB" dirty="0" smtClean="0">
                <a:solidFill>
                  <a:schemeClr val="accent1"/>
                </a:solidFill>
                <a:latin typeface="Corbel" panose="020B0503020204020204" pitchFamily="34" charset="0"/>
              </a:rPr>
              <a:t/>
            </a:r>
            <a:br>
              <a:rPr lang="en-GB" dirty="0" smtClean="0">
                <a:solidFill>
                  <a:schemeClr val="accent1"/>
                </a:solidFill>
                <a:latin typeface="Corbel" panose="020B0503020204020204" pitchFamily="34" charset="0"/>
              </a:rPr>
            </a:br>
            <a:r>
              <a:rPr lang="en-GB" sz="2400" dirty="0" smtClean="0">
                <a:solidFill>
                  <a:schemeClr val="accent1"/>
                </a:solidFill>
                <a:latin typeface="Corbel" panose="020B0503020204020204" pitchFamily="34" charset="0"/>
              </a:rPr>
              <a:t>Ennshafen to the </a:t>
            </a:r>
            <a:r>
              <a:rPr lang="en-GB" sz="2400" dirty="0">
                <a:solidFill>
                  <a:schemeClr val="accent1"/>
                </a:solidFill>
                <a:latin typeface="Corbel" panose="020B0503020204020204" pitchFamily="34" charset="0"/>
              </a:rPr>
              <a:t>P</a:t>
            </a:r>
            <a:r>
              <a:rPr lang="en-GB" sz="2400" dirty="0" smtClean="0">
                <a:solidFill>
                  <a:schemeClr val="accent1"/>
                </a:solidFill>
                <a:latin typeface="Corbel" panose="020B0503020204020204" pitchFamily="34" charset="0"/>
              </a:rPr>
              <a:t>ort of Vienna</a:t>
            </a:r>
            <a:endParaRPr lang="en-GB" sz="24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a:lnSpc>
                <a:spcPct val="70000"/>
              </a:lnSpc>
              <a:buClr>
                <a:srgbClr val="189BC4"/>
              </a:buClr>
            </a:pPr>
            <a:endParaRPr lang="en-GB" sz="1800" b="1" dirty="0" smtClean="0">
              <a:solidFill>
                <a:srgbClr val="189BC4"/>
              </a:solidFill>
              <a:latin typeface="Corbel" panose="020B0503020204020204" pitchFamily="34" charset="0"/>
            </a:endParaRPr>
          </a:p>
          <a:p>
            <a:pPr>
              <a:lnSpc>
                <a:spcPct val="70000"/>
              </a:lnSpc>
              <a:buClr>
                <a:srgbClr val="189BC4"/>
              </a:buClr>
            </a:pPr>
            <a:r>
              <a:rPr lang="en-GB" sz="1800" b="1" dirty="0" smtClean="0">
                <a:solidFill>
                  <a:srgbClr val="189BC4"/>
                </a:solidFill>
                <a:latin typeface="Corbel" panose="020B0503020204020204" pitchFamily="34" charset="0"/>
              </a:rPr>
              <a:t>Example </a:t>
            </a:r>
            <a:r>
              <a:rPr lang="en-GB" sz="1800" b="1" dirty="0" err="1" smtClean="0">
                <a:solidFill>
                  <a:srgbClr val="189BC4"/>
                </a:solidFill>
                <a:latin typeface="Corbel" panose="020B0503020204020204" pitchFamily="34" charset="0"/>
              </a:rPr>
              <a:t>Ennshafen</a:t>
            </a:r>
            <a:r>
              <a:rPr lang="en-GB" sz="1800" b="1" dirty="0" smtClean="0">
                <a:solidFill>
                  <a:srgbClr val="189BC4"/>
                </a:solidFill>
                <a:latin typeface="Corbel" panose="020B0503020204020204" pitchFamily="34" charset="0"/>
              </a:rPr>
              <a:t> </a:t>
            </a:r>
            <a:r>
              <a:rPr lang="en-GB" sz="1800" b="1" dirty="0" smtClean="0">
                <a:solidFill>
                  <a:schemeClr val="accent1"/>
                </a:solidFill>
                <a:latin typeface="Corbel" panose="020B0503020204020204" pitchFamily="34" charset="0"/>
              </a:rPr>
              <a:t>– </a:t>
            </a:r>
            <a:r>
              <a:rPr lang="en-GB" sz="1800" dirty="0" smtClean="0">
                <a:solidFill>
                  <a:schemeClr val="accent1"/>
                </a:solidFill>
                <a:latin typeface="Corbel" panose="020B0503020204020204" pitchFamily="34" charset="0"/>
                <a:hlinkClick r:id="rId3"/>
              </a:rPr>
              <a:t>port regulation Ennshafen</a:t>
            </a: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b="1" dirty="0" smtClean="0">
                <a:solidFill>
                  <a:srgbClr val="189BC4"/>
                </a:solidFill>
                <a:latin typeface="Corbel" panose="020B0503020204020204" pitchFamily="34" charset="0"/>
              </a:rPr>
              <a:t>port fees</a:t>
            </a:r>
            <a:r>
              <a:rPr lang="en-GB" sz="1800" dirty="0" smtClean="0">
                <a:solidFill>
                  <a:srgbClr val="189BC4"/>
                </a:solidFill>
                <a:latin typeface="Corbel" panose="020B0503020204020204" pitchFamily="34" charset="0"/>
              </a:rPr>
              <a:t>: </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40 Cent per tonne</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0,4 x 6.000 t = </a:t>
            </a:r>
            <a:r>
              <a:rPr lang="en-GB" sz="1800" b="1" dirty="0" smtClean="0">
                <a:solidFill>
                  <a:srgbClr val="189BC4"/>
                </a:solidFill>
                <a:latin typeface="Corbel" panose="020B0503020204020204" pitchFamily="34" charset="0"/>
              </a:rPr>
              <a:t>2.400 € port fee</a:t>
            </a:r>
            <a:endParaRPr lang="en-GB" sz="1800" dirty="0" smtClean="0">
              <a:solidFill>
                <a:srgbClr val="189BC4"/>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b="1" dirty="0" smtClean="0">
                <a:solidFill>
                  <a:srgbClr val="189BC4"/>
                </a:solidFill>
                <a:latin typeface="Corbel" panose="020B0503020204020204" pitchFamily="34" charset="0"/>
              </a:rPr>
              <a:t>demurrage:</a:t>
            </a:r>
            <a:r>
              <a:rPr lang="en-GB" sz="1800" dirty="0" smtClean="0">
                <a:solidFill>
                  <a:srgbClr val="189BC4"/>
                </a:solidFill>
                <a:latin typeface="Corbel" panose="020B0503020204020204" pitchFamily="34" charset="0"/>
              </a:rPr>
              <a:t> </a:t>
            </a:r>
            <a:r>
              <a:rPr lang="en-GB" sz="1800" dirty="0" smtClean="0">
                <a:solidFill>
                  <a:schemeClr val="accent1"/>
                </a:solidFill>
                <a:latin typeface="Corbel" panose="020B0503020204020204" pitchFamily="34" charset="0"/>
              </a:rPr>
              <a:t>with excess of the loading and/or unloading period, forwarders receive 2 Cent/tonne load factor per hour delay</a:t>
            </a:r>
          </a:p>
          <a:p>
            <a:pPr>
              <a:buClr>
                <a:srgbClr val="189BC4"/>
              </a:buClr>
            </a:pP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waste disposal, electricity, water supply cost (calculated on the basis of the quantity of goods)</a:t>
            </a:r>
          </a:p>
          <a:p>
            <a:endParaRPr lang="de-AT" sz="2000" dirty="0" smtClean="0">
              <a:solidFill>
                <a:schemeClr val="accent1"/>
              </a:solidFill>
              <a:latin typeface="Corbel" panose="020B0503020204020204" pitchFamily="34" charset="0"/>
            </a:endParaRPr>
          </a:p>
          <a:p>
            <a:pPr>
              <a:lnSpc>
                <a:spcPct val="70000"/>
              </a:lnSpc>
            </a:pPr>
            <a:endParaRPr lang="de-AT" dirty="0" smtClean="0">
              <a:solidFill>
                <a:schemeClr val="accent1"/>
              </a:solidFill>
              <a:latin typeface="Corbel" panose="020B0503020204020204" pitchFamily="34" charset="0"/>
            </a:endParaRPr>
          </a:p>
          <a:p>
            <a:pPr>
              <a:lnSpc>
                <a:spcPct val="70000"/>
              </a:lnSpc>
            </a:pPr>
            <a:endParaRPr lang="de-AT" dirty="0">
              <a:solidFill>
                <a:schemeClr val="accent1"/>
              </a:solidFill>
              <a:latin typeface="Corbel" panose="020B0503020204020204" pitchFamily="34" charset="0"/>
            </a:endParaRPr>
          </a:p>
          <a:p>
            <a:pPr>
              <a:lnSpc>
                <a:spcPct val="70000"/>
              </a:lnSpc>
            </a:pPr>
            <a:endParaRPr lang="de-DE" dirty="0">
              <a:solidFill>
                <a:schemeClr val="accent1"/>
              </a:solidFill>
              <a:latin typeface="Corbel" panose="020B0503020204020204" pitchFamily="34" charset="0"/>
            </a:endParaRP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pic>
        <p:nvPicPr>
          <p:cNvPr id="6" name="Grafik 5"/>
          <p:cNvPicPr>
            <a:picLocks noChangeAspect="1"/>
          </p:cNvPicPr>
          <p:nvPr/>
        </p:nvPicPr>
        <p:blipFill>
          <a:blip r:embed="rId4"/>
          <a:stretch>
            <a:fillRect/>
          </a:stretch>
        </p:blipFill>
        <p:spPr>
          <a:xfrm>
            <a:off x="5526036" y="1886569"/>
            <a:ext cx="3621362" cy="2118496"/>
          </a:xfrm>
          <a:prstGeom prst="rect">
            <a:avLst/>
          </a:prstGeom>
        </p:spPr>
      </p:pic>
      <p:sp>
        <p:nvSpPr>
          <p:cNvPr id="7" name="Rechteck 6"/>
          <p:cNvSpPr/>
          <p:nvPr/>
        </p:nvSpPr>
        <p:spPr>
          <a:xfrm>
            <a:off x="5526036" y="1886569"/>
            <a:ext cx="2934072" cy="215444"/>
          </a:xfrm>
          <a:prstGeom prst="rect">
            <a:avLst/>
          </a:prstGeom>
        </p:spPr>
        <p:txBody>
          <a:bodyPr wrap="square">
            <a:spAutoFit/>
          </a:bodyPr>
          <a:lstStyle/>
          <a:p>
            <a:r>
              <a:rPr lang="de-AT" sz="800" dirty="0" err="1" smtClean="0">
                <a:solidFill>
                  <a:schemeClr val="bg1">
                    <a:lumMod val="85000"/>
                  </a:schemeClr>
                </a:solidFill>
                <a:latin typeface="Corbel" panose="020B0503020204020204" pitchFamily="34" charset="0"/>
              </a:rPr>
              <a:t>source</a:t>
            </a:r>
            <a:r>
              <a:rPr lang="de-AT" sz="800" dirty="0" smtClean="0">
                <a:solidFill>
                  <a:schemeClr val="bg1">
                    <a:lumMod val="85000"/>
                  </a:schemeClr>
                </a:solidFill>
                <a:latin typeface="Corbel" panose="020B0503020204020204" pitchFamily="34" charset="0"/>
              </a:rPr>
              <a:t>: http</a:t>
            </a:r>
            <a:r>
              <a:rPr lang="de-AT" sz="800" dirty="0">
                <a:solidFill>
                  <a:schemeClr val="bg1">
                    <a:lumMod val="85000"/>
                  </a:schemeClr>
                </a:solidFill>
                <a:latin typeface="Corbel" panose="020B0503020204020204" pitchFamily="34" charset="0"/>
              </a:rPr>
              <a:t>://www.linzwiki.at/wiki/Datei:Ennshafen_Luftbild.jpg/</a:t>
            </a:r>
          </a:p>
        </p:txBody>
      </p:sp>
      <p:sp>
        <p:nvSpPr>
          <p:cNvPr id="8" name="Textfeld 7"/>
          <p:cNvSpPr txBox="1"/>
          <p:nvPr/>
        </p:nvSpPr>
        <p:spPr>
          <a:xfrm>
            <a:off x="8202913" y="6381908"/>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02219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5162054" y="4941344"/>
            <a:ext cx="3950955" cy="1679696"/>
          </a:xfrm>
          <a:prstGeom prst="rect">
            <a:avLst/>
          </a:prstGeom>
        </p:spPr>
      </p:pic>
      <p:sp>
        <p:nvSpPr>
          <p:cNvPr id="2" name="Title 1"/>
          <p:cNvSpPr>
            <a:spLocks noGrp="1"/>
          </p:cNvSpPr>
          <p:nvPr>
            <p:ph type="title"/>
          </p:nvPr>
        </p:nvSpPr>
        <p:spPr/>
        <p:txBody>
          <a:bodyPr>
            <a:normAutofit/>
          </a:bodyPr>
          <a:lstStyle/>
          <a:p>
            <a:r>
              <a:rPr lang="en-GB" b="1" dirty="0" smtClean="0">
                <a:solidFill>
                  <a:schemeClr val="accent1"/>
                </a:solidFill>
                <a:latin typeface="Corbel" panose="020B0503020204020204" pitchFamily="34" charset="0"/>
              </a:rPr>
              <a:t>Digression: Classification of Inland Waterways</a:t>
            </a:r>
            <a:endParaRPr lang="en-GB"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a:buClr>
                <a:srgbClr val="189BC4"/>
              </a:buClr>
            </a:pPr>
            <a:r>
              <a:rPr lang="en-GB" sz="1800" dirty="0" smtClean="0">
                <a:solidFill>
                  <a:schemeClr val="accent1"/>
                </a:solidFill>
                <a:latin typeface="Corbel" panose="020B0503020204020204" pitchFamily="34" charset="0"/>
              </a:rPr>
              <a:t>important  for transport organization: which waterways can be used by which inland vessel?</a:t>
            </a:r>
          </a:p>
          <a:p>
            <a:pPr>
              <a:buClr>
                <a:srgbClr val="189BC4"/>
              </a:buClr>
            </a:pPr>
            <a:r>
              <a:rPr lang="en-GB" sz="1800" dirty="0" smtClean="0">
                <a:solidFill>
                  <a:schemeClr val="accent1"/>
                </a:solidFill>
                <a:latin typeface="Corbel" panose="020B0503020204020204" pitchFamily="34" charset="0"/>
              </a:rPr>
              <a:t>maximum draught, bridge clearance </a:t>
            </a:r>
          </a:p>
          <a:p>
            <a:pPr>
              <a:buClr>
                <a:srgbClr val="189BC4"/>
              </a:buClr>
            </a:pPr>
            <a:r>
              <a:rPr lang="en-GB" sz="1800" dirty="0" smtClean="0">
                <a:solidFill>
                  <a:schemeClr val="accent1"/>
                </a:solidFill>
                <a:latin typeface="Corbel" panose="020B0503020204020204" pitchFamily="34" charset="0"/>
              </a:rPr>
              <a:t>classes of waterways (</a:t>
            </a:r>
            <a:r>
              <a:rPr lang="en-GB" sz="1800" dirty="0">
                <a:solidFill>
                  <a:schemeClr val="accent1"/>
                </a:solidFill>
                <a:latin typeface="Corbel" panose="020B0503020204020204" pitchFamily="34" charset="0"/>
              </a:rPr>
              <a:t>c</a:t>
            </a:r>
            <a:r>
              <a:rPr lang="en-GB" sz="1800" dirty="0" smtClean="0">
                <a:solidFill>
                  <a:schemeClr val="accent1"/>
                </a:solidFill>
                <a:latin typeface="Corbel" panose="020B0503020204020204" pitchFamily="34" charset="0"/>
              </a:rPr>
              <a:t>lasses ≥IV as waterways of </a:t>
            </a:r>
            <a:r>
              <a:rPr lang="en-GB" sz="1800" dirty="0">
                <a:solidFill>
                  <a:schemeClr val="accent1"/>
                </a:solidFill>
                <a:latin typeface="Corbel" panose="020B0503020204020204" pitchFamily="34" charset="0"/>
              </a:rPr>
              <a:t>i</a:t>
            </a:r>
            <a:r>
              <a:rPr lang="en-GB" sz="1800" dirty="0" smtClean="0">
                <a:solidFill>
                  <a:schemeClr val="accent1"/>
                </a:solidFill>
                <a:latin typeface="Corbel" panose="020B0503020204020204" pitchFamily="34" charset="0"/>
              </a:rPr>
              <a:t>nternational importance</a:t>
            </a:r>
            <a:r>
              <a:rPr lang="en-GB" sz="1800" dirty="0" smtClean="0">
                <a:solidFill>
                  <a:schemeClr val="accent1"/>
                </a:solidFill>
                <a:latin typeface="Corbel" panose="020B0503020204020204" pitchFamily="34" charset="0"/>
              </a:rPr>
              <a:t>)</a:t>
            </a:r>
          </a:p>
          <a:p>
            <a:pPr>
              <a:buClr>
                <a:srgbClr val="189BC4"/>
              </a:buClr>
            </a:pPr>
            <a:r>
              <a:rPr lang="en-GB" sz="1800" dirty="0" smtClean="0">
                <a:solidFill>
                  <a:schemeClr val="accent1"/>
                </a:solidFill>
                <a:latin typeface="Corbel" panose="020B0503020204020204" pitchFamily="34" charset="0"/>
              </a:rPr>
              <a:t>ship’s certificate in order to confirm, which waterways can be used by the ship</a:t>
            </a:r>
            <a:endParaRPr lang="en-GB" sz="1800" dirty="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waterways are classified by </a:t>
            </a:r>
            <a:r>
              <a:rPr lang="en-GB" sz="1800" b="1" dirty="0" smtClean="0">
                <a:solidFill>
                  <a:srgbClr val="189BC4"/>
                </a:solidFill>
                <a:latin typeface="Corbel" panose="020B0503020204020204" pitchFamily="34" charset="0"/>
              </a:rPr>
              <a:t>AGN</a:t>
            </a:r>
            <a:r>
              <a:rPr lang="en-GB" sz="1800" dirty="0" smtClean="0">
                <a:solidFill>
                  <a:schemeClr val="accent1"/>
                </a:solidFill>
                <a:latin typeface="Corbel" panose="020B0503020204020204" pitchFamily="34" charset="0"/>
              </a:rPr>
              <a:t> (</a:t>
            </a:r>
            <a:r>
              <a:rPr lang="en-US" sz="1800" dirty="0">
                <a:solidFill>
                  <a:schemeClr val="accent1"/>
                </a:solidFill>
                <a:latin typeface="Corbel" panose="020B0503020204020204" pitchFamily="34" charset="0"/>
              </a:rPr>
              <a:t>European Agreement on Main Inland Waterways of International </a:t>
            </a:r>
            <a:r>
              <a:rPr lang="en-US" sz="1800" dirty="0" smtClean="0">
                <a:solidFill>
                  <a:schemeClr val="accent1"/>
                </a:solidFill>
                <a:latin typeface="Corbel" panose="020B0503020204020204" pitchFamily="34" charset="0"/>
              </a:rPr>
              <a:t>Importance) </a:t>
            </a:r>
            <a:endParaRPr lang="en-GB" sz="1800"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sp>
        <p:nvSpPr>
          <p:cNvPr id="8" name="Textfeld 1"/>
          <p:cNvSpPr txBox="1">
            <a:spLocks noChangeArrowheads="1"/>
          </p:cNvSpPr>
          <p:nvPr/>
        </p:nvSpPr>
        <p:spPr bwMode="auto">
          <a:xfrm rot="16200000">
            <a:off x="4006399" y="5611914"/>
            <a:ext cx="17501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Corbel" panose="020B0503020204020204" pitchFamily="34" charset="0"/>
              </a:rPr>
              <a:t>source: United Nations Economic </a:t>
            </a:r>
          </a:p>
          <a:p>
            <a:pPr eaLnBrk="1" hangingPunct="1"/>
            <a:r>
              <a:rPr lang="de-DE" sz="800" dirty="0" smtClean="0">
                <a:solidFill>
                  <a:schemeClr val="accent1"/>
                </a:solidFill>
                <a:latin typeface="Corbel" panose="020B0503020204020204" pitchFamily="34" charset="0"/>
              </a:rPr>
              <a:t>Commission for Europe 2010</a:t>
            </a:r>
            <a:endParaRPr lang="de-DE" sz="800" dirty="0">
              <a:solidFill>
                <a:schemeClr val="accent1"/>
              </a:solidFill>
              <a:latin typeface="Corbel" panose="020B0503020204020204" pitchFamily="34" charset="0"/>
            </a:endParaRPr>
          </a:p>
        </p:txBody>
      </p:sp>
      <p:sp>
        <p:nvSpPr>
          <p:cNvPr id="11" name="Textfeld 10"/>
          <p:cNvSpPr txBox="1"/>
          <p:nvPr/>
        </p:nvSpPr>
        <p:spPr>
          <a:xfrm>
            <a:off x="8202913" y="6431446"/>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4"/>
          <a:stretch>
            <a:fillRect/>
          </a:stretch>
        </p:blipFill>
        <p:spPr>
          <a:xfrm>
            <a:off x="17247" y="4941344"/>
            <a:ext cx="4554753" cy="1705546"/>
          </a:xfrm>
          <a:prstGeom prst="rect">
            <a:avLst/>
          </a:prstGeom>
        </p:spPr>
      </p:pic>
    </p:spTree>
    <p:extLst>
      <p:ext uri="{BB962C8B-B14F-4D97-AF65-F5344CB8AC3E}">
        <p14:creationId xmlns:p14="http://schemas.microsoft.com/office/powerpoint/2010/main" val="2568999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smtClean="0">
                <a:solidFill>
                  <a:schemeClr val="accent1"/>
                </a:solidFill>
                <a:latin typeface="Corbel" panose="020B0503020204020204" pitchFamily="34" charset="0"/>
              </a:rPr>
              <a:t>Quiz</a:t>
            </a:r>
            <a:br>
              <a:rPr lang="de-DE" b="1" dirty="0" smtClean="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Price formation and transport options</a:t>
            </a:r>
            <a:endParaRPr lang="de-AT" sz="2000"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lstStyle/>
          <a:p>
            <a:pPr marL="0" indent="0" algn="ctr">
              <a:buNone/>
            </a:pPr>
            <a:endParaRPr lang="de-DE" sz="2000" dirty="0" smtClean="0">
              <a:solidFill>
                <a:schemeClr val="accent1"/>
              </a:solidFill>
              <a:latin typeface="Corbel" panose="020B0503020204020204" pitchFamily="34" charset="0"/>
            </a:endParaRPr>
          </a:p>
          <a:p>
            <a:pPr marL="0" indent="0" algn="ctr">
              <a:buNone/>
            </a:pPr>
            <a:endParaRPr lang="de-DE" sz="2000" dirty="0" smtClean="0">
              <a:solidFill>
                <a:schemeClr val="accent1"/>
              </a:solidFill>
              <a:latin typeface="Corbel" panose="020B0503020204020204" pitchFamily="34" charset="0"/>
            </a:endParaRPr>
          </a:p>
          <a:p>
            <a:pPr marL="0" indent="0" algn="ctr">
              <a:buNone/>
            </a:pPr>
            <a:endParaRPr lang="de-DE" sz="2000" dirty="0">
              <a:solidFill>
                <a:schemeClr val="accent1"/>
              </a:solidFill>
              <a:latin typeface="Corbel" panose="020B0503020204020204" pitchFamily="34" charset="0"/>
            </a:endParaRPr>
          </a:p>
          <a:p>
            <a:pPr marL="0" indent="0" algn="ctr">
              <a:buNone/>
            </a:pPr>
            <a:endParaRPr lang="de-DE" sz="2000" dirty="0" smtClean="0">
              <a:solidFill>
                <a:schemeClr val="accent1"/>
              </a:solidFill>
              <a:latin typeface="Corbel" panose="020B0503020204020204" pitchFamily="34" charset="0"/>
            </a:endParaRPr>
          </a:p>
          <a:p>
            <a:pPr marL="0" indent="0" algn="ctr">
              <a:spcBef>
                <a:spcPts val="1200"/>
              </a:spcBef>
              <a:buNone/>
            </a:pPr>
            <a:r>
              <a:rPr lang="en-GB" sz="1800" dirty="0" smtClean="0">
                <a:solidFill>
                  <a:schemeClr val="accent1"/>
                </a:solidFill>
                <a:latin typeface="Corbel" panose="020B0503020204020204" pitchFamily="34" charset="0"/>
              </a:rPr>
              <a:t>Which of the following costs are operating costs?</a:t>
            </a:r>
          </a:p>
          <a:p>
            <a:pPr marL="0" indent="0" algn="ctr">
              <a:buNone/>
            </a:pPr>
            <a:endParaRPr lang="en-GB" sz="1800" dirty="0" smtClean="0">
              <a:solidFill>
                <a:schemeClr val="accent1"/>
              </a:solidFill>
              <a:latin typeface="Corbel" panose="020B0503020204020204" pitchFamily="34" charset="0"/>
            </a:endParaRPr>
          </a:p>
          <a:p>
            <a:pPr marL="895350" indent="-266700">
              <a:buSzPct val="100000"/>
              <a:buAutoNum type="alphaLcParenR"/>
              <a:tabLst>
                <a:tab pos="4933950" algn="l"/>
                <a:tab pos="5295900" algn="l"/>
              </a:tabLst>
            </a:pPr>
            <a:r>
              <a:rPr lang="en-GB" sz="1800" dirty="0" smtClean="0">
                <a:solidFill>
                  <a:schemeClr val="accent1"/>
                </a:solidFill>
                <a:latin typeface="Corbel" panose="020B0503020204020204" pitchFamily="34" charset="0"/>
              </a:rPr>
              <a:t>crew wages	c)	maintenance and repairs</a:t>
            </a:r>
          </a:p>
          <a:p>
            <a:pPr marL="895350" indent="-266700">
              <a:buSzPct val="100000"/>
              <a:buAutoNum type="alphaLcParenR"/>
              <a:tabLst>
                <a:tab pos="4933950" algn="l"/>
                <a:tab pos="5295900" algn="l"/>
              </a:tabLst>
            </a:pPr>
            <a:r>
              <a:rPr lang="en-GB" sz="1800" dirty="0" smtClean="0">
                <a:solidFill>
                  <a:schemeClr val="accent1"/>
                </a:solidFill>
                <a:latin typeface="Corbel" panose="020B0503020204020204" pitchFamily="34" charset="0"/>
              </a:rPr>
              <a:t>fuel and lubricant costs	d)	insurances</a:t>
            </a:r>
          </a:p>
          <a:p>
            <a:pPr marL="2194560" lvl="8"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6" name="Ellipse 5"/>
          <p:cNvSpPr/>
          <p:nvPr/>
        </p:nvSpPr>
        <p:spPr>
          <a:xfrm>
            <a:off x="899592" y="4221088"/>
            <a:ext cx="3168352" cy="43496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753173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err="1" smtClean="0">
                <a:solidFill>
                  <a:schemeClr val="accent1"/>
                </a:solidFill>
                <a:latin typeface="Corbel" panose="020B0503020204020204" pitchFamily="34" charset="0"/>
              </a:rPr>
              <a:t>Shipping</a:t>
            </a:r>
            <a:r>
              <a:rPr lang="de-AT" b="1" dirty="0" smtClean="0">
                <a:solidFill>
                  <a:schemeClr val="accent1"/>
                </a:solidFill>
                <a:latin typeface="Corbel" panose="020B0503020204020204" pitchFamily="34" charset="0"/>
              </a:rPr>
              <a:t> Companies</a:t>
            </a:r>
            <a:br>
              <a:rPr lang="de-AT" b="1" dirty="0" smtClean="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Price formation and transport options</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270317" y="2034936"/>
            <a:ext cx="5256584" cy="4230296"/>
          </a:xfrm>
        </p:spPr>
        <p:txBody>
          <a:bodyPr>
            <a:normAutofit/>
          </a:bodyPr>
          <a:lstStyle/>
          <a:p>
            <a:pPr>
              <a:buClr>
                <a:srgbClr val="189BC4"/>
              </a:buClr>
            </a:pPr>
            <a:r>
              <a:rPr lang="en-GB" sz="1800" b="1" dirty="0" smtClean="0">
                <a:solidFill>
                  <a:srgbClr val="189BC4"/>
                </a:solidFill>
                <a:latin typeface="Corbel" panose="020B0503020204020204" pitchFamily="34" charset="0"/>
              </a:rPr>
              <a:t>private vessel owner – operator:</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independent ship owner with maximum three vessels</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ship owner often also the </a:t>
            </a:r>
            <a:r>
              <a:rPr lang="en-GB" sz="1800" dirty="0" err="1" smtClean="0">
                <a:solidFill>
                  <a:schemeClr val="accent1"/>
                </a:solidFill>
                <a:latin typeface="Corbel" panose="020B0503020204020204" pitchFamily="34" charset="0"/>
              </a:rPr>
              <a:t>boatmaster</a:t>
            </a:r>
            <a:endParaRPr lang="en-GB" sz="1800" dirty="0" smtClean="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mainly on the Rhine</a:t>
            </a:r>
          </a:p>
          <a:p>
            <a:pPr lvl="1">
              <a:buClr>
                <a:srgbClr val="189BC4"/>
              </a:buClr>
            </a:pPr>
            <a:endParaRPr lang="en-GB" sz="1800" dirty="0" smtClean="0">
              <a:solidFill>
                <a:schemeClr val="accent1"/>
              </a:solidFill>
              <a:latin typeface="Corbel" panose="020B0503020204020204" pitchFamily="34" charset="0"/>
            </a:endParaRPr>
          </a:p>
          <a:p>
            <a:pPr lvl="1">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b="1" dirty="0" smtClean="0">
                <a:solidFill>
                  <a:srgbClr val="189BC4"/>
                </a:solidFill>
                <a:latin typeface="Corbel" panose="020B0503020204020204" pitchFamily="34" charset="0"/>
              </a:rPr>
              <a:t>large shipping company</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ship transport company which has its own vessels as well as administration and sales organisation on land</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representatives ensure optimum utilization</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in Austria mainly big shipping company </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sp>
        <p:nvSpPr>
          <p:cNvPr id="6" name="Textfeld 5"/>
          <p:cNvSpPr txBox="1"/>
          <p:nvPr/>
        </p:nvSpPr>
        <p:spPr>
          <a:xfrm>
            <a:off x="8202913" y="6381908"/>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pic>
        <p:nvPicPr>
          <p:cNvPr id="8" name="Grafik 7"/>
          <p:cNvPicPr>
            <a:picLocks noChangeAspect="1"/>
          </p:cNvPicPr>
          <p:nvPr/>
        </p:nvPicPr>
        <p:blipFill rotWithShape="1">
          <a:blip r:embed="rId3"/>
          <a:srcRect t="14918" b="22337"/>
          <a:stretch/>
        </p:blipFill>
        <p:spPr>
          <a:xfrm>
            <a:off x="0" y="4057903"/>
            <a:ext cx="3072341" cy="1927744"/>
          </a:xfrm>
          <a:prstGeom prst="rect">
            <a:avLst/>
          </a:prstGeom>
        </p:spPr>
      </p:pic>
      <p:sp>
        <p:nvSpPr>
          <p:cNvPr id="10" name="Textfeld 9"/>
          <p:cNvSpPr txBox="1"/>
          <p:nvPr/>
        </p:nvSpPr>
        <p:spPr>
          <a:xfrm>
            <a:off x="-5539" y="4057903"/>
            <a:ext cx="81945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source:pixabay</a:t>
            </a:r>
            <a:endParaRPr lang="de-AT" sz="800" dirty="0">
              <a:solidFill>
                <a:schemeClr val="accent1"/>
              </a:solidFill>
              <a:latin typeface="Corbel" panose="020B0503020204020204" pitchFamily="34" charset="0"/>
            </a:endParaRPr>
          </a:p>
        </p:txBody>
      </p:sp>
      <p:pic>
        <p:nvPicPr>
          <p:cNvPr id="11" name="Grafik 10"/>
          <p:cNvPicPr>
            <a:picLocks noChangeAspect="1"/>
          </p:cNvPicPr>
          <p:nvPr/>
        </p:nvPicPr>
        <p:blipFill>
          <a:blip r:embed="rId4"/>
          <a:stretch>
            <a:fillRect/>
          </a:stretch>
        </p:blipFill>
        <p:spPr>
          <a:xfrm>
            <a:off x="187114" y="1894205"/>
            <a:ext cx="2669858" cy="2105224"/>
          </a:xfrm>
          <a:prstGeom prst="rect">
            <a:avLst/>
          </a:prstGeom>
        </p:spPr>
      </p:pic>
      <p:sp>
        <p:nvSpPr>
          <p:cNvPr id="12" name="Rechteck 11"/>
          <p:cNvSpPr/>
          <p:nvPr/>
        </p:nvSpPr>
        <p:spPr>
          <a:xfrm>
            <a:off x="187114" y="1894205"/>
            <a:ext cx="3100594" cy="215444"/>
          </a:xfrm>
          <a:prstGeom prst="rect">
            <a:avLst/>
          </a:prstGeom>
        </p:spPr>
        <p:txBody>
          <a:bodyPr wrap="square">
            <a:spAutoFit/>
          </a:bodyPr>
          <a:lstStyle/>
          <a:p>
            <a:r>
              <a:rPr lang="de-AT" sz="800" dirty="0" smtClean="0">
                <a:solidFill>
                  <a:schemeClr val="bg1"/>
                </a:solidFill>
                <a:latin typeface="Corbel" panose="020B0503020204020204" pitchFamily="34" charset="0"/>
              </a:rPr>
              <a:t>Source: viadonau</a:t>
            </a:r>
            <a:endParaRPr lang="de-AT"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4042542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Transportation Options</a:t>
            </a:r>
            <a:br>
              <a:rPr lang="de-AT" b="1" dirty="0" smtClean="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Price formation and transport options</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a:buClr>
                <a:srgbClr val="189BC4"/>
              </a:buClr>
            </a:pPr>
            <a:r>
              <a:rPr lang="en-GB" sz="1800" dirty="0" smtClean="0">
                <a:solidFill>
                  <a:schemeClr val="accent1"/>
                </a:solidFill>
                <a:latin typeface="Corbel" panose="020B0503020204020204" pitchFamily="34" charset="0"/>
              </a:rPr>
              <a:t>cargo space in its entirety (full load)</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part of the available cargo hold (part load ), package good load</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b="1" dirty="0" smtClean="0">
                <a:solidFill>
                  <a:srgbClr val="189BC4"/>
                </a:solidFill>
                <a:latin typeface="Corbel" panose="020B0503020204020204" pitchFamily="34" charset="0"/>
              </a:rPr>
              <a:t>contract trip: </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several trips on the basis of one contract agreement </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often one year contracts </a:t>
            </a:r>
          </a:p>
          <a:p>
            <a:pPr lvl="1">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b="1" dirty="0" smtClean="0">
                <a:solidFill>
                  <a:srgbClr val="189BC4"/>
                </a:solidFill>
                <a:latin typeface="Corbel" panose="020B0503020204020204" pitchFamily="34" charset="0"/>
              </a:rPr>
              <a:t>spot market: </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market in which supply and demand transport capacities are traded in real time </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b="1" dirty="0" smtClean="0">
                <a:solidFill>
                  <a:srgbClr val="189BC4"/>
                </a:solidFill>
                <a:latin typeface="Corbel" panose="020B0503020204020204" pitchFamily="34" charset="0"/>
              </a:rPr>
              <a:t>multimodal liner shipping: </a:t>
            </a:r>
          </a:p>
          <a:p>
            <a:pPr lvl="1">
              <a:buClr>
                <a:srgbClr val="189BC4"/>
              </a:buClr>
              <a:buFont typeface="Symbol" panose="05050102010706020507" pitchFamily="18" charset="2"/>
              <a:buChar char="-"/>
            </a:pPr>
            <a:r>
              <a:rPr lang="en-GB" sz="1800" dirty="0" smtClean="0">
                <a:solidFill>
                  <a:schemeClr val="accent1"/>
                </a:solidFill>
                <a:latin typeface="Corbel" panose="020B0503020204020204" pitchFamily="34" charset="0"/>
              </a:rPr>
              <a:t>specific loading and cleaning ports as well as arrival and departure times that are notified on a regular basis</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
        <p:nvSpPr>
          <p:cNvPr id="6" name="Textfeld 5"/>
          <p:cNvSpPr txBox="1"/>
          <p:nvPr/>
        </p:nvSpPr>
        <p:spPr>
          <a:xfrm>
            <a:off x="8202913" y="6381908"/>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901775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err="1" smtClean="0">
                <a:solidFill>
                  <a:schemeClr val="accent1"/>
                </a:solidFill>
                <a:latin typeface="Corbel" panose="020B0503020204020204" pitchFamily="34" charset="0"/>
              </a:rPr>
              <a:t>Freight</a:t>
            </a:r>
            <a:r>
              <a:rPr lang="de-AT" b="1" dirty="0" smtClean="0">
                <a:solidFill>
                  <a:schemeClr val="accent1"/>
                </a:solidFill>
                <a:latin typeface="Corbel" panose="020B0503020204020204" pitchFamily="34" charset="0"/>
              </a:rPr>
              <a:t> </a:t>
            </a:r>
            <a:r>
              <a:rPr lang="de-AT" b="1" dirty="0" err="1" smtClean="0">
                <a:solidFill>
                  <a:schemeClr val="accent1"/>
                </a:solidFill>
                <a:latin typeface="Corbel" panose="020B0503020204020204" pitchFamily="34" charset="0"/>
              </a:rPr>
              <a:t>Contract</a:t>
            </a:r>
            <a:r>
              <a:rPr lang="de-AT" b="1" dirty="0" smtClean="0">
                <a:solidFill>
                  <a:schemeClr val="accent1"/>
                </a:solidFill>
                <a:latin typeface="Corbel" panose="020B0503020204020204" pitchFamily="34" charset="0"/>
              </a:rPr>
              <a:t/>
            </a:r>
            <a:br>
              <a:rPr lang="de-AT" b="1" dirty="0" smtClean="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Price formation and transport options</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endParaRPr lang="en-GB" dirty="0" smtClean="0">
              <a:solidFill>
                <a:schemeClr val="accent1"/>
              </a:solidFill>
              <a:latin typeface="Corbel" panose="020B0503020204020204" pitchFamily="34" charset="0"/>
            </a:endParaRPr>
          </a:p>
          <a:p>
            <a:endParaRPr lang="en-GB" dirty="0" smtClean="0">
              <a:solidFill>
                <a:schemeClr val="accent1"/>
              </a:solidFill>
              <a:latin typeface="Corbel" panose="020B0503020204020204" pitchFamily="34" charset="0"/>
            </a:endParaRPr>
          </a:p>
          <a:p>
            <a:pPr>
              <a:buClr>
                <a:srgbClr val="189BC4"/>
              </a:buClr>
            </a:pPr>
            <a:r>
              <a:rPr lang="en-GB" sz="1800" b="1" dirty="0" smtClean="0">
                <a:solidFill>
                  <a:srgbClr val="189BC4"/>
                </a:solidFill>
                <a:latin typeface="Corbel" panose="020B0503020204020204" pitchFamily="34" charset="0"/>
              </a:rPr>
              <a:t>freight carrier: </a:t>
            </a:r>
            <a:r>
              <a:rPr lang="en-GB" sz="1800" dirty="0" smtClean="0">
                <a:solidFill>
                  <a:schemeClr val="accent1"/>
                </a:solidFill>
                <a:latin typeface="Corbel" panose="020B0503020204020204" pitchFamily="34" charset="0"/>
              </a:rPr>
              <a:t>commercially accepts the transport of goods at its own responsibility using its own or other ships (e.g. shipping companies or forwarders) </a:t>
            </a:r>
            <a:endParaRPr lang="en-GB" sz="1800" dirty="0" smtClean="0">
              <a:solidFill>
                <a:srgbClr val="FF0000"/>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contract between the consignor and the freight carrier determining the rights and obligations of the parties concerning the transport</a:t>
            </a:r>
          </a:p>
          <a:p>
            <a:pPr>
              <a:buClr>
                <a:srgbClr val="189BC4"/>
              </a:buClr>
            </a:pPr>
            <a:endParaRPr lang="en-GB" sz="1800" dirty="0" smtClean="0">
              <a:solidFill>
                <a:srgbClr val="FF0000"/>
              </a:solidFill>
              <a:latin typeface="Corbel" panose="020B0503020204020204" pitchFamily="34" charset="0"/>
            </a:endParaRPr>
          </a:p>
          <a:p>
            <a:pPr>
              <a:buClr>
                <a:srgbClr val="189BC4"/>
              </a:buClr>
            </a:pPr>
            <a:endParaRPr lang="en-GB" sz="1800" dirty="0" smtClean="0">
              <a:solidFill>
                <a:srgbClr val="FF0000"/>
              </a:solidFill>
              <a:latin typeface="Corbel" panose="020B0503020204020204" pitchFamily="34" charset="0"/>
            </a:endParaRPr>
          </a:p>
          <a:p>
            <a:pPr>
              <a:buClr>
                <a:srgbClr val="189BC4"/>
              </a:buClr>
            </a:pPr>
            <a:r>
              <a:rPr lang="en-GB" sz="1800" b="1" dirty="0" smtClean="0">
                <a:solidFill>
                  <a:srgbClr val="189BC4"/>
                </a:solidFill>
                <a:latin typeface="Corbel" panose="020B0503020204020204" pitchFamily="34" charset="0"/>
              </a:rPr>
              <a:t>CMNI</a:t>
            </a:r>
            <a:r>
              <a:rPr lang="en-GB" sz="1800" dirty="0" smtClean="0">
                <a:solidFill>
                  <a:schemeClr val="accent1"/>
                </a:solidFill>
                <a:latin typeface="Corbel" panose="020B0503020204020204" pitchFamily="34" charset="0"/>
              </a:rPr>
              <a:t> = international regulation for freight contracts</a:t>
            </a:r>
          </a:p>
          <a:p>
            <a:pPr>
              <a:buClr>
                <a:srgbClr val="189BC4"/>
              </a:buClr>
            </a:pPr>
            <a:endParaRPr lang="en-GB" sz="1800" dirty="0">
              <a:solidFill>
                <a:schemeClr val="accent1"/>
              </a:solidFill>
              <a:latin typeface="Corbel" panose="020B0503020204020204" pitchFamily="34" charset="0"/>
            </a:endParaRPr>
          </a:p>
          <a:p>
            <a:pPr>
              <a:buClr>
                <a:srgbClr val="189BC4"/>
              </a:buClr>
            </a:pPr>
            <a:r>
              <a:rPr lang="en-US" sz="1800" dirty="0" smtClean="0">
                <a:solidFill>
                  <a:schemeClr val="accent1"/>
                </a:solidFill>
                <a:latin typeface="Corbel" panose="020B0503020204020204" pitchFamily="34" charset="0"/>
              </a:rPr>
              <a:t>The freight contract regulates, for example, </a:t>
            </a:r>
            <a:r>
              <a:rPr lang="en-US" sz="1800" dirty="0">
                <a:solidFill>
                  <a:schemeClr val="accent1"/>
                </a:solidFill>
                <a:latin typeface="Corbel" panose="020B0503020204020204" pitchFamily="34" charset="0"/>
              </a:rPr>
              <a:t>the </a:t>
            </a:r>
            <a:r>
              <a:rPr lang="en-US" sz="1800" b="1" dirty="0">
                <a:solidFill>
                  <a:srgbClr val="189BC4"/>
                </a:solidFill>
                <a:latin typeface="Corbel" panose="020B0503020204020204" pitchFamily="34" charset="0"/>
              </a:rPr>
              <a:t>liability</a:t>
            </a:r>
            <a:r>
              <a:rPr lang="en-US" sz="1800" dirty="0">
                <a:solidFill>
                  <a:schemeClr val="accent1"/>
                </a:solidFill>
                <a:latin typeface="Corbel" panose="020B0503020204020204" pitchFamily="34" charset="0"/>
              </a:rPr>
              <a:t> of the contracting parties</a:t>
            </a:r>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sp>
        <p:nvSpPr>
          <p:cNvPr id="6" name="Textfeld 5"/>
          <p:cNvSpPr txBox="1"/>
          <p:nvPr/>
        </p:nvSpPr>
        <p:spPr>
          <a:xfrm>
            <a:off x="8202913" y="6381908"/>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928138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smtClean="0">
                <a:solidFill>
                  <a:schemeClr val="accent1"/>
                </a:solidFill>
                <a:latin typeface="Corbel" panose="020B0503020204020204" pitchFamily="34" charset="0"/>
              </a:rPr>
              <a:t>Quiz</a:t>
            </a:r>
            <a:br>
              <a:rPr lang="de-DE" b="1" dirty="0" smtClean="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Price formation and transport options</a:t>
            </a:r>
            <a:endParaRPr lang="de-AT" sz="2000"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lstStyle/>
          <a:p>
            <a:pPr marL="0" indent="0" algn="ctr">
              <a:buNone/>
            </a:pPr>
            <a:endParaRPr lang="de-DE" dirty="0" smtClean="0">
              <a:solidFill>
                <a:schemeClr val="accent1"/>
              </a:solidFill>
            </a:endParaRPr>
          </a:p>
          <a:p>
            <a:pPr marL="0" indent="0" algn="ctr">
              <a:buNone/>
            </a:pPr>
            <a:endParaRPr lang="de-DE" dirty="0" smtClean="0">
              <a:solidFill>
                <a:schemeClr val="accent1"/>
              </a:solidFill>
            </a:endParaRPr>
          </a:p>
          <a:p>
            <a:pPr marL="0" indent="0" algn="ctr">
              <a:buNone/>
            </a:pPr>
            <a:r>
              <a:rPr lang="en-US" sz="2000" dirty="0">
                <a:solidFill>
                  <a:schemeClr val="accent1"/>
                </a:solidFill>
                <a:latin typeface="Corbel" panose="020B0503020204020204" pitchFamily="34" charset="0"/>
              </a:rPr>
              <a:t>How many vessels do private vessel owners have at the maximum?</a:t>
            </a:r>
          </a:p>
          <a:p>
            <a:pPr marL="0" indent="0" algn="ctr">
              <a:buNone/>
            </a:pPr>
            <a:endParaRPr lang="de-DE" sz="2000" dirty="0" smtClean="0">
              <a:solidFill>
                <a:schemeClr val="accent1"/>
              </a:solidFill>
              <a:latin typeface="Corbel" panose="020B0503020204020204" pitchFamily="34" charset="0"/>
            </a:endParaRPr>
          </a:p>
          <a:p>
            <a:pPr marL="0" indent="0" algn="ctr">
              <a:buNone/>
            </a:pPr>
            <a:endParaRPr lang="de-DE" sz="2000" dirty="0">
              <a:solidFill>
                <a:schemeClr val="accent1"/>
              </a:solidFill>
              <a:latin typeface="Corbel" panose="020B0503020204020204" pitchFamily="34" charset="0"/>
            </a:endParaRPr>
          </a:p>
          <a:p>
            <a:pPr marL="714375" indent="-365125">
              <a:buSzPct val="100000"/>
              <a:buAutoNum type="alphaLcParenR"/>
              <a:tabLst>
                <a:tab pos="2419350" algn="l"/>
                <a:tab pos="2695575" algn="l"/>
                <a:tab pos="4124325" algn="l"/>
                <a:tab pos="4391025" algn="l"/>
                <a:tab pos="5381625" algn="l"/>
                <a:tab pos="5743575" algn="l"/>
              </a:tabLst>
            </a:pPr>
            <a:r>
              <a:rPr lang="de-DE" sz="2000" dirty="0" smtClean="0">
                <a:solidFill>
                  <a:schemeClr val="accent1"/>
                </a:solidFill>
                <a:latin typeface="Corbel" panose="020B0503020204020204" pitchFamily="34" charset="0"/>
              </a:rPr>
              <a:t>3	b)	5	c)	7	d)	</a:t>
            </a:r>
            <a:r>
              <a:rPr lang="de-DE" sz="2000" dirty="0" err="1" smtClean="0">
                <a:solidFill>
                  <a:schemeClr val="accent1"/>
                </a:solidFill>
                <a:latin typeface="Corbel" panose="020B0503020204020204" pitchFamily="34" charset="0"/>
              </a:rPr>
              <a:t>as</a:t>
            </a:r>
            <a:r>
              <a:rPr lang="de-DE" sz="2000" dirty="0" smtClean="0">
                <a:solidFill>
                  <a:schemeClr val="accent1"/>
                </a:solidFill>
                <a:latin typeface="Corbel" panose="020B0503020204020204" pitchFamily="34" charset="0"/>
              </a:rPr>
              <a:t> </a:t>
            </a:r>
            <a:r>
              <a:rPr lang="de-DE" sz="2000" dirty="0" err="1" smtClean="0">
                <a:solidFill>
                  <a:schemeClr val="accent1"/>
                </a:solidFill>
                <a:latin typeface="Corbel" panose="020B0503020204020204" pitchFamily="34" charset="0"/>
              </a:rPr>
              <a:t>many</a:t>
            </a:r>
            <a:r>
              <a:rPr lang="de-DE" sz="2000" dirty="0" smtClean="0">
                <a:solidFill>
                  <a:schemeClr val="accent1"/>
                </a:solidFill>
                <a:latin typeface="Corbel" panose="020B0503020204020204" pitchFamily="34" charset="0"/>
              </a:rPr>
              <a:t> </a:t>
            </a:r>
            <a:r>
              <a:rPr lang="de-DE" sz="2000" dirty="0" err="1" smtClean="0">
                <a:solidFill>
                  <a:schemeClr val="accent1"/>
                </a:solidFill>
                <a:latin typeface="Corbel" panose="020B0503020204020204" pitchFamily="34" charset="0"/>
              </a:rPr>
              <a:t>as</a:t>
            </a:r>
            <a:r>
              <a:rPr lang="de-DE" sz="2000" dirty="0" smtClean="0">
                <a:solidFill>
                  <a:schemeClr val="accent1"/>
                </a:solidFill>
                <a:latin typeface="Corbel" panose="020B0503020204020204" pitchFamily="34" charset="0"/>
              </a:rPr>
              <a:t> </a:t>
            </a:r>
            <a:r>
              <a:rPr lang="de-DE" sz="2000" dirty="0" err="1" smtClean="0">
                <a:solidFill>
                  <a:schemeClr val="accent1"/>
                </a:solidFill>
                <a:latin typeface="Corbel" panose="020B0503020204020204" pitchFamily="34" charset="0"/>
              </a:rPr>
              <a:t>they</a:t>
            </a:r>
            <a:r>
              <a:rPr lang="de-DE" sz="2000" dirty="0" smtClean="0">
                <a:solidFill>
                  <a:schemeClr val="accent1"/>
                </a:solidFill>
                <a:latin typeface="Corbel" panose="020B0503020204020204" pitchFamily="34" charset="0"/>
              </a:rPr>
              <a:t> </a:t>
            </a:r>
            <a:r>
              <a:rPr lang="de-DE" sz="2000" dirty="0" err="1" smtClean="0">
                <a:solidFill>
                  <a:schemeClr val="accent1"/>
                </a:solidFill>
                <a:latin typeface="Corbel" panose="020B0503020204020204" pitchFamily="34" charset="0"/>
              </a:rPr>
              <a:t>want</a:t>
            </a:r>
            <a:endParaRPr lang="de-DE" sz="2000" dirty="0" smtClean="0">
              <a:solidFill>
                <a:schemeClr val="accent1"/>
              </a:solidFill>
              <a:latin typeface="Corbel" panose="020B0503020204020204" pitchFamily="34" charset="0"/>
            </a:endParaRPr>
          </a:p>
          <a:p>
            <a:pPr marL="2960688" indent="-365125">
              <a:buAutoNum type="alphaLcParenR"/>
              <a:tabLst>
                <a:tab pos="1343025" algn="l"/>
                <a:tab pos="1619250" algn="l"/>
                <a:tab pos="2695575" algn="l"/>
                <a:tab pos="2867025" algn="l"/>
                <a:tab pos="4038600" algn="l"/>
                <a:tab pos="4391025" algn="l"/>
              </a:tabLst>
            </a:pPr>
            <a:endParaRPr lang="de-DE" sz="2000" dirty="0" smtClean="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6" name="Ellipse 5"/>
          <p:cNvSpPr/>
          <p:nvPr/>
        </p:nvSpPr>
        <p:spPr>
          <a:xfrm>
            <a:off x="683568" y="3728863"/>
            <a:ext cx="936104"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769668" y="744116"/>
            <a:ext cx="1572344" cy="8261920"/>
          </a:xfrm>
          <a:prstGeom prst="rect">
            <a:avLst/>
          </a:prstGeom>
        </p:spPr>
      </p:pic>
    </p:spTree>
    <p:extLst>
      <p:ext uri="{BB962C8B-B14F-4D97-AF65-F5344CB8AC3E}">
        <p14:creationId xmlns:p14="http://schemas.microsoft.com/office/powerpoint/2010/main" val="1509571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err="1" smtClean="0">
                <a:solidFill>
                  <a:schemeClr val="accent1"/>
                </a:solidFill>
                <a:latin typeface="Corbel" panose="020B0503020204020204" pitchFamily="34" charset="0"/>
              </a:rPr>
              <a:t>Logistics</a:t>
            </a:r>
            <a:r>
              <a:rPr lang="de-AT" b="1" dirty="0" smtClean="0">
                <a:solidFill>
                  <a:schemeClr val="accent1"/>
                </a:solidFill>
                <a:latin typeface="Corbel" panose="020B0503020204020204" pitchFamily="34" charset="0"/>
              </a:rPr>
              <a:t> in </a:t>
            </a:r>
            <a:r>
              <a:rPr lang="de-AT" b="1" dirty="0" err="1" smtClean="0">
                <a:solidFill>
                  <a:schemeClr val="accent1"/>
                </a:solidFill>
                <a:latin typeface="Corbel" panose="020B0503020204020204" pitchFamily="34" charset="0"/>
              </a:rPr>
              <a:t>the</a:t>
            </a:r>
            <a:r>
              <a:rPr lang="de-AT" b="1" dirty="0" smtClean="0">
                <a:solidFill>
                  <a:schemeClr val="accent1"/>
                </a:solidFill>
                <a:latin typeface="Corbel" panose="020B0503020204020204" pitchFamily="34" charset="0"/>
              </a:rPr>
              <a:t> </a:t>
            </a:r>
            <a:r>
              <a:rPr lang="de-AT" b="1" dirty="0" err="1" smtClean="0">
                <a:solidFill>
                  <a:schemeClr val="accent1"/>
                </a:solidFill>
                <a:latin typeface="Corbel" panose="020B0503020204020204" pitchFamily="34" charset="0"/>
              </a:rPr>
              <a:t>context</a:t>
            </a:r>
            <a:r>
              <a:rPr lang="de-AT" b="1" dirty="0" smtClean="0">
                <a:solidFill>
                  <a:schemeClr val="accent1"/>
                </a:solidFill>
                <a:latin typeface="Corbel" panose="020B0503020204020204" pitchFamily="34" charset="0"/>
              </a:rPr>
              <a:t> </a:t>
            </a:r>
            <a:r>
              <a:rPr lang="de-AT" b="1" dirty="0" err="1" smtClean="0">
                <a:solidFill>
                  <a:schemeClr val="accent1"/>
                </a:solidFill>
                <a:latin typeface="Corbel" panose="020B0503020204020204" pitchFamily="34" charset="0"/>
              </a:rPr>
              <a:t>of</a:t>
            </a:r>
            <a:r>
              <a:rPr lang="de-AT" b="1" dirty="0" smtClean="0">
                <a:solidFill>
                  <a:schemeClr val="accent1"/>
                </a:solidFill>
                <a:latin typeface="Corbel" panose="020B0503020204020204" pitchFamily="34" charset="0"/>
              </a:rPr>
              <a:t> </a:t>
            </a:r>
            <a:r>
              <a:rPr lang="de-AT" b="1" dirty="0" err="1" smtClean="0">
                <a:solidFill>
                  <a:schemeClr val="accent1"/>
                </a:solidFill>
                <a:latin typeface="Corbel" panose="020B0503020204020204" pitchFamily="34" charset="0"/>
              </a:rPr>
              <a:t>inland</a:t>
            </a:r>
            <a:r>
              <a:rPr lang="de-AT" b="1" dirty="0" smtClean="0">
                <a:solidFill>
                  <a:schemeClr val="accent1"/>
                </a:solidFill>
                <a:latin typeface="Corbel" panose="020B0503020204020204" pitchFamily="34" charset="0"/>
              </a:rPr>
              <a:t> </a:t>
            </a:r>
            <a:r>
              <a:rPr lang="de-AT" b="1" dirty="0" err="1" smtClean="0">
                <a:solidFill>
                  <a:schemeClr val="accent1"/>
                </a:solidFill>
                <a:latin typeface="Corbel" panose="020B0503020204020204" pitchFamily="34" charset="0"/>
              </a:rPr>
              <a:t>navigation</a:t>
            </a:r>
            <a:r>
              <a:rPr lang="de-AT" dirty="0" smtClean="0">
                <a:solidFill>
                  <a:schemeClr val="accent1"/>
                </a:solidFill>
                <a:latin typeface="Corbel" panose="020B0503020204020204" pitchFamily="34" charset="0"/>
              </a:rPr>
              <a:t> </a:t>
            </a:r>
            <a:r>
              <a:rPr lang="en-GB" b="1" dirty="0" smtClean="0">
                <a:solidFill>
                  <a:schemeClr val="accent1"/>
                </a:solidFill>
                <a:latin typeface="Corbel" panose="020B0503020204020204" pitchFamily="34" charset="0"/>
              </a:rPr>
              <a:t>–</a:t>
            </a:r>
            <a:br>
              <a:rPr lang="en-GB" b="1" dirty="0" smtClean="0">
                <a:solidFill>
                  <a:schemeClr val="accent1"/>
                </a:solidFill>
                <a:latin typeface="Corbel" panose="020B0503020204020204" pitchFamily="34" charset="0"/>
              </a:rPr>
            </a:br>
            <a:r>
              <a:rPr lang="en-GB" b="1" dirty="0" smtClean="0">
                <a:solidFill>
                  <a:schemeClr val="accent1"/>
                </a:solidFill>
                <a:latin typeface="Corbel" panose="020B0503020204020204" pitchFamily="34" charset="0"/>
              </a:rPr>
              <a:t> </a:t>
            </a:r>
            <a:r>
              <a:rPr lang="en-GB" b="1" dirty="0">
                <a:solidFill>
                  <a:schemeClr val="accent1"/>
                </a:solidFill>
                <a:latin typeface="Corbel" panose="020B0503020204020204" pitchFamily="34" charset="0"/>
              </a:rPr>
              <a:t>General conditions and charges</a:t>
            </a:r>
            <a:endParaRPr lang="de-AT"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28</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1064675584"/>
              </p:ext>
            </p:extLst>
          </p:nvPr>
        </p:nvGraphicFramePr>
        <p:xfrm>
          <a:off x="444336" y="1944080"/>
          <a:ext cx="821880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870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solidFill>
                  <a:schemeClr val="accent1"/>
                </a:solidFill>
                <a:latin typeface="Corbel" panose="020B0503020204020204" pitchFamily="34" charset="0"/>
              </a:rPr>
              <a:t>Means of </a:t>
            </a:r>
            <a:r>
              <a:rPr lang="en-GB" b="1" dirty="0" smtClean="0">
                <a:solidFill>
                  <a:schemeClr val="accent1"/>
                </a:solidFill>
                <a:latin typeface="Corbel" panose="020B0503020204020204" pitchFamily="34" charset="0"/>
              </a:rPr>
              <a:t>Transport </a:t>
            </a:r>
            <a:r>
              <a:rPr lang="en-GB" b="1" dirty="0" smtClean="0">
                <a:solidFill>
                  <a:schemeClr val="accent1"/>
                </a:solidFill>
                <a:latin typeface="Corbel" panose="020B0503020204020204" pitchFamily="34" charset="0"/>
              </a:rPr>
              <a:t>and </a:t>
            </a:r>
            <a:r>
              <a:rPr lang="en-GB" b="1" dirty="0" smtClean="0">
                <a:solidFill>
                  <a:schemeClr val="accent1"/>
                </a:solidFill>
                <a:latin typeface="Corbel" panose="020B0503020204020204" pitchFamily="34" charset="0"/>
              </a:rPr>
              <a:t>Mode </a:t>
            </a:r>
            <a:r>
              <a:rPr lang="en-GB" b="1" dirty="0" smtClean="0">
                <a:solidFill>
                  <a:schemeClr val="accent1"/>
                </a:solidFill>
                <a:latin typeface="Corbel" panose="020B0503020204020204" pitchFamily="34" charset="0"/>
              </a:rPr>
              <a:t>of </a:t>
            </a:r>
            <a:r>
              <a:rPr lang="en-GB" b="1" dirty="0" smtClean="0">
                <a:solidFill>
                  <a:schemeClr val="accent1"/>
                </a:solidFill>
                <a:latin typeface="Corbel" panose="020B0503020204020204" pitchFamily="34" charset="0"/>
              </a:rPr>
              <a:t>Transport</a:t>
            </a:r>
            <a:r>
              <a:rPr lang="en-GB" b="1" dirty="0" smtClean="0">
                <a:solidFill>
                  <a:schemeClr val="accent1"/>
                </a:solidFill>
                <a:latin typeface="Corbel" panose="020B0503020204020204" pitchFamily="34" charset="0"/>
              </a:rPr>
              <a:t/>
            </a:r>
            <a:br>
              <a:rPr lang="en-GB" b="1" dirty="0" smtClean="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Multimodal </a:t>
            </a:r>
            <a:r>
              <a:rPr lang="en-GB" sz="2400" dirty="0" smtClean="0">
                <a:solidFill>
                  <a:schemeClr val="accent1"/>
                </a:solidFill>
                <a:latin typeface="Corbel" panose="020B0503020204020204" pitchFamily="34" charset="0"/>
              </a:rPr>
              <a:t>Transport</a:t>
            </a:r>
            <a:endParaRPr lang="en-GB" sz="2400"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32032"/>
            <a:ext cx="8229600" cy="4848200"/>
          </a:xfrm>
        </p:spPr>
        <p:txBody>
          <a:bodyPr>
            <a:normAutofit/>
          </a:bodyPr>
          <a:lstStyle/>
          <a:p>
            <a:pPr>
              <a:buClr>
                <a:srgbClr val="189BC4"/>
              </a:buClr>
            </a:pPr>
            <a:r>
              <a:rPr lang="en-US" sz="1800" b="1" dirty="0" smtClean="0">
                <a:solidFill>
                  <a:srgbClr val="189BC4"/>
                </a:solidFill>
                <a:latin typeface="Corbel" panose="020B0503020204020204" pitchFamily="34" charset="0"/>
              </a:rPr>
              <a:t>mode </a:t>
            </a:r>
            <a:r>
              <a:rPr lang="en-US" sz="1800" b="1" dirty="0">
                <a:solidFill>
                  <a:srgbClr val="189BC4"/>
                </a:solidFill>
                <a:latin typeface="Corbel" panose="020B0503020204020204" pitchFamily="34" charset="0"/>
              </a:rPr>
              <a:t>of transport: </a:t>
            </a:r>
            <a:r>
              <a:rPr lang="en-US" sz="1800" dirty="0">
                <a:solidFill>
                  <a:schemeClr val="accent1"/>
                </a:solidFill>
                <a:latin typeface="Corbel" panose="020B0503020204020204" pitchFamily="34" charset="0"/>
              </a:rPr>
              <a:t>transport infrastructure </a:t>
            </a:r>
            <a:br>
              <a:rPr lang="en-US" sz="1800" dirty="0">
                <a:solidFill>
                  <a:schemeClr val="accent1"/>
                </a:solidFill>
                <a:latin typeface="Corbel" panose="020B0503020204020204" pitchFamily="34" charset="0"/>
              </a:rPr>
            </a:br>
            <a:r>
              <a:rPr lang="en-US" sz="1800" dirty="0">
                <a:solidFill>
                  <a:schemeClr val="accent1"/>
                </a:solidFill>
                <a:latin typeface="Corbel" panose="020B0503020204020204" pitchFamily="34" charset="0"/>
              </a:rPr>
              <a:t>(such as roads, rail, inland waterways,…)</a:t>
            </a:r>
          </a:p>
          <a:p>
            <a:pPr>
              <a:buClr>
                <a:srgbClr val="189BC4"/>
              </a:buClr>
            </a:pPr>
            <a:r>
              <a:rPr lang="en-US" sz="1800" b="1" dirty="0">
                <a:solidFill>
                  <a:srgbClr val="189BC4"/>
                </a:solidFill>
                <a:latin typeface="Corbel" panose="020B0503020204020204" pitchFamily="34" charset="0"/>
              </a:rPr>
              <a:t>m</a:t>
            </a:r>
            <a:r>
              <a:rPr lang="en-US" sz="1800" b="1" dirty="0" smtClean="0">
                <a:solidFill>
                  <a:srgbClr val="189BC4"/>
                </a:solidFill>
                <a:latin typeface="Corbel" panose="020B0503020204020204" pitchFamily="34" charset="0"/>
              </a:rPr>
              <a:t>eans </a:t>
            </a:r>
            <a:r>
              <a:rPr lang="en-US" sz="1800" b="1" dirty="0">
                <a:solidFill>
                  <a:srgbClr val="189BC4"/>
                </a:solidFill>
                <a:latin typeface="Corbel" panose="020B0503020204020204" pitchFamily="34" charset="0"/>
              </a:rPr>
              <a:t>of transport: </a:t>
            </a:r>
            <a:r>
              <a:rPr lang="en-US" sz="1800" dirty="0">
                <a:solidFill>
                  <a:schemeClr val="accent1"/>
                </a:solidFill>
                <a:latin typeface="Corbel" panose="020B0503020204020204" pitchFamily="34" charset="0"/>
              </a:rPr>
              <a:t>vehicles that serve to goods and passengers such as trucks, trains or inland vessels</a:t>
            </a:r>
          </a:p>
          <a:p>
            <a:endParaRPr lang="de-AT"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
        <p:nvSpPr>
          <p:cNvPr id="7" name="Textfeld 6"/>
          <p:cNvSpPr txBox="1"/>
          <p:nvPr/>
        </p:nvSpPr>
        <p:spPr>
          <a:xfrm>
            <a:off x="8202913" y="6431446"/>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pic>
        <p:nvPicPr>
          <p:cNvPr id="10" name="Picture 6"/>
          <p:cNvPicPr/>
          <p:nvPr/>
        </p:nvPicPr>
        <p:blipFill rotWithShape="1">
          <a:blip r:embed="rId3"/>
          <a:srcRect l="54876" t="20137" r="4959" b="8091"/>
          <a:stretch/>
        </p:blipFill>
        <p:spPr bwMode="auto">
          <a:xfrm>
            <a:off x="899592" y="3081951"/>
            <a:ext cx="6305341" cy="34563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5343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755576" y="1916832"/>
            <a:ext cx="7772400" cy="1470025"/>
          </a:xfrm>
        </p:spPr>
        <p:txBody>
          <a:bodyPr>
            <a:normAutofit fontScale="90000"/>
          </a:bodyPr>
          <a:lstStyle/>
          <a:p>
            <a:r>
              <a:rPr lang="en-GB" sz="3200" b="1" dirty="0" smtClean="0">
                <a:solidFill>
                  <a:schemeClr val="accent1">
                    <a:lumMod val="75000"/>
                  </a:schemeClr>
                </a:solidFill>
                <a:latin typeface="Corbel" panose="020B0503020204020204" pitchFamily="34" charset="0"/>
              </a:rPr>
              <a:t>LOGISTICS IN THE CONTEXT OF INLAND NAVIGATION- </a:t>
            </a:r>
            <a:br>
              <a:rPr lang="en-GB" sz="3200" b="1" dirty="0" smtClean="0">
                <a:solidFill>
                  <a:schemeClr val="accent1">
                    <a:lumMod val="75000"/>
                  </a:schemeClr>
                </a:solidFill>
                <a:latin typeface="Corbel" panose="020B0503020204020204" pitchFamily="34" charset="0"/>
              </a:rPr>
            </a:br>
            <a:r>
              <a:rPr lang="en-GB" sz="3200" b="1" dirty="0" smtClean="0">
                <a:solidFill>
                  <a:schemeClr val="accent1">
                    <a:lumMod val="75000"/>
                  </a:schemeClr>
                </a:solidFill>
                <a:latin typeface="Corbel" panose="020B0503020204020204" pitchFamily="34" charset="0"/>
              </a:rPr>
              <a:t>General Conditions and Charges</a:t>
            </a:r>
            <a:endParaRPr lang="en-GB" sz="3200" b="1" dirty="0">
              <a:solidFill>
                <a:schemeClr val="accent1">
                  <a:lumMod val="75000"/>
                </a:schemeClr>
              </a:solidFill>
              <a:latin typeface="Corbel" panose="020B0503020204020204" pitchFamily="34" charset="0"/>
            </a:endParaRPr>
          </a:p>
        </p:txBody>
      </p:sp>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57530" y="5312216"/>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p41662\AppData\Local\Microsoft\Windows\Temporary Internet Files\Content.Outlook\VDWGJMU4\RZ-Logo-Logistikum-hoch-cmyk-2000x2000px.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3308" y="5312216"/>
            <a:ext cx="778732" cy="787935"/>
          </a:xfrm>
          <a:prstGeom prst="rect">
            <a:avLst/>
          </a:prstGeom>
          <a:noFill/>
          <a:extLst/>
        </p:spPr>
      </p:pic>
      <p:pic>
        <p:nvPicPr>
          <p:cNvPr id="13" name="Picture 2" descr="C:\Users\p41662\AppData\Local\Microsoft\Windows\Temporary Internet Files\Content.Outlook\VDWGJMU4\REWWay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4226" y="5458935"/>
            <a:ext cx="1944216" cy="49449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6"/>
          <a:stretch>
            <a:fillRect/>
          </a:stretch>
        </p:blipFill>
        <p:spPr>
          <a:xfrm>
            <a:off x="1637281" y="3600443"/>
            <a:ext cx="2278105" cy="1512804"/>
          </a:xfrm>
          <a:prstGeom prst="rect">
            <a:avLst/>
          </a:prstGeom>
          <a:effectLst>
            <a:glow rad="228600">
              <a:schemeClr val="accent1">
                <a:alpha val="40000"/>
              </a:schemeClr>
            </a:glow>
          </a:effectLst>
        </p:spPr>
      </p:pic>
      <p:pic>
        <p:nvPicPr>
          <p:cNvPr id="4" name="Grafik 3"/>
          <p:cNvPicPr>
            <a:picLocks noChangeAspect="1"/>
          </p:cNvPicPr>
          <p:nvPr/>
        </p:nvPicPr>
        <p:blipFill>
          <a:blip r:embed="rId7"/>
          <a:stretch>
            <a:fillRect/>
          </a:stretch>
        </p:blipFill>
        <p:spPr>
          <a:xfrm>
            <a:off x="5265834" y="3564937"/>
            <a:ext cx="2323372" cy="1548310"/>
          </a:xfrm>
          <a:prstGeom prst="rect">
            <a:avLst/>
          </a:prstGeom>
          <a:effectLst>
            <a:glow rad="228600">
              <a:schemeClr val="accent1">
                <a:alpha val="40000"/>
              </a:schemeClr>
            </a:glow>
          </a:effectLst>
        </p:spPr>
      </p:pic>
      <p:sp>
        <p:nvSpPr>
          <p:cNvPr id="11" name="Textfeld 10"/>
          <p:cNvSpPr txBox="1"/>
          <p:nvPr/>
        </p:nvSpPr>
        <p:spPr>
          <a:xfrm>
            <a:off x="1643827" y="3594103"/>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14" name="Textfeld 13"/>
          <p:cNvSpPr txBox="1"/>
          <p:nvPr/>
        </p:nvSpPr>
        <p:spPr>
          <a:xfrm>
            <a:off x="5265834" y="3594103"/>
            <a:ext cx="84029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121447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solidFill>
                  <a:schemeClr val="accent1"/>
                </a:solidFill>
                <a:latin typeface="Corbel" panose="020B0503020204020204" pitchFamily="34" charset="0"/>
              </a:rPr>
              <a:t>Inland Vessels as Part of the Transport Chain</a:t>
            </a:r>
            <a:br>
              <a:rPr lang="en-GB" b="1" dirty="0" smtClean="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Multimodal </a:t>
            </a:r>
            <a:r>
              <a:rPr lang="en-GB" sz="2400" dirty="0" smtClean="0">
                <a:solidFill>
                  <a:schemeClr val="accent1"/>
                </a:solidFill>
                <a:latin typeface="Corbel" panose="020B0503020204020204" pitchFamily="34" charset="0"/>
              </a:rPr>
              <a:t>Transport</a:t>
            </a:r>
            <a:endParaRPr lang="en-GB" sz="2400"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32032"/>
            <a:ext cx="8229600" cy="4848200"/>
          </a:xfrm>
        </p:spPr>
        <p:txBody>
          <a:bodyPr>
            <a:normAutofit lnSpcReduction="10000"/>
          </a:bodyPr>
          <a:lstStyle/>
          <a:p>
            <a:pPr>
              <a:buClr>
                <a:srgbClr val="189BC4"/>
              </a:buClr>
            </a:pPr>
            <a:r>
              <a:rPr lang="en-GB" sz="1800" b="1" dirty="0" smtClean="0">
                <a:solidFill>
                  <a:srgbClr val="189BC4"/>
                </a:solidFill>
                <a:latin typeface="Corbel" panose="020B0503020204020204" pitchFamily="34" charset="0"/>
              </a:rPr>
              <a:t>direct transport </a:t>
            </a:r>
            <a:r>
              <a:rPr lang="en-GB" sz="1800" dirty="0" smtClean="0">
                <a:solidFill>
                  <a:schemeClr val="accent1"/>
                </a:solidFill>
                <a:latin typeface="Corbel" panose="020B0503020204020204" pitchFamily="34" charset="0"/>
              </a:rPr>
              <a:t>(sender and recipient are directly located at the port) rather rare</a:t>
            </a:r>
          </a:p>
          <a:p>
            <a:pPr>
              <a:buClr>
                <a:srgbClr val="189BC4"/>
              </a:buClr>
            </a:pP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endParaRPr lang="en-GB" sz="1800" dirty="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often </a:t>
            </a:r>
            <a:r>
              <a:rPr lang="en-GB" sz="1800" b="1" dirty="0" smtClean="0">
                <a:solidFill>
                  <a:srgbClr val="189BC4"/>
                </a:solidFill>
                <a:latin typeface="Corbel" panose="020B0503020204020204" pitchFamily="34" charset="0"/>
              </a:rPr>
              <a:t>pre-</a:t>
            </a:r>
            <a:r>
              <a:rPr lang="en-GB" sz="1800" dirty="0" smtClean="0">
                <a:solidFill>
                  <a:schemeClr val="accent1"/>
                </a:solidFill>
                <a:latin typeface="Corbel" panose="020B0503020204020204" pitchFamily="34" charset="0"/>
              </a:rPr>
              <a:t> and </a:t>
            </a:r>
            <a:r>
              <a:rPr lang="en-GB" sz="1800" b="1" dirty="0" smtClean="0">
                <a:solidFill>
                  <a:srgbClr val="189BC4"/>
                </a:solidFill>
                <a:latin typeface="Corbel" panose="020B0503020204020204" pitchFamily="34" charset="0"/>
              </a:rPr>
              <a:t>end-haulage</a:t>
            </a:r>
            <a:r>
              <a:rPr lang="en-GB" sz="1800" dirty="0" smtClean="0">
                <a:solidFill>
                  <a:schemeClr val="accent1"/>
                </a:solidFill>
                <a:latin typeface="Corbel" panose="020B0503020204020204" pitchFamily="34" charset="0"/>
              </a:rPr>
              <a:t> necessary </a:t>
            </a:r>
          </a:p>
          <a:p>
            <a:pPr>
              <a:buClr>
                <a:srgbClr val="189BC4"/>
              </a:buClr>
            </a:pP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endParaRPr lang="en-GB" sz="1800" dirty="0" smtClean="0">
              <a:solidFill>
                <a:schemeClr val="accent1"/>
              </a:solidFill>
              <a:latin typeface="Corbel" panose="020B0503020204020204" pitchFamily="34" charset="0"/>
            </a:endParaRP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exchange of information, good organisation and co-ordination of the actors is important to:</a:t>
            </a:r>
          </a:p>
          <a:p>
            <a:pPr lvl="1">
              <a:buClr>
                <a:srgbClr val="189BC4"/>
              </a:buClr>
              <a:buFont typeface="Symbol" panose="05050102010706020507" pitchFamily="18" charset="2"/>
              <a:buChar char="-"/>
            </a:pPr>
            <a:r>
              <a:rPr lang="en-GB" sz="1600" dirty="0" smtClean="0">
                <a:solidFill>
                  <a:schemeClr val="accent1"/>
                </a:solidFill>
                <a:latin typeface="Corbel" panose="020B0503020204020204" pitchFamily="34" charset="0"/>
              </a:rPr>
              <a:t>save money</a:t>
            </a:r>
          </a:p>
          <a:p>
            <a:pPr lvl="1">
              <a:buClr>
                <a:srgbClr val="189BC4"/>
              </a:buClr>
              <a:buFont typeface="Symbol" panose="05050102010706020507" pitchFamily="18" charset="2"/>
              <a:buChar char="-"/>
            </a:pPr>
            <a:r>
              <a:rPr lang="en-GB" sz="1600" dirty="0" smtClean="0">
                <a:solidFill>
                  <a:schemeClr val="accent1"/>
                </a:solidFill>
                <a:latin typeface="Corbel" panose="020B0503020204020204" pitchFamily="34" charset="0"/>
              </a:rPr>
              <a:t>save time </a:t>
            </a:r>
          </a:p>
          <a:p>
            <a:pPr lvl="1">
              <a:buClr>
                <a:srgbClr val="189BC4"/>
              </a:buClr>
              <a:buFont typeface="Symbol" panose="05050102010706020507" pitchFamily="18" charset="2"/>
              <a:buChar char="-"/>
            </a:pPr>
            <a:r>
              <a:rPr lang="en-GB" sz="1600" dirty="0" smtClean="0">
                <a:solidFill>
                  <a:schemeClr val="accent1"/>
                </a:solidFill>
                <a:latin typeface="Corbel" panose="020B0503020204020204" pitchFamily="34" charset="0"/>
              </a:rPr>
              <a:t>transport goods as gently as possible</a:t>
            </a:r>
          </a:p>
          <a:p>
            <a:pPr>
              <a:buClr>
                <a:srgbClr val="189BC4"/>
              </a:buClr>
            </a:pPr>
            <a:r>
              <a:rPr lang="en-GB" sz="1800" dirty="0" smtClean="0">
                <a:solidFill>
                  <a:schemeClr val="accent1"/>
                </a:solidFill>
                <a:latin typeface="Corbel" panose="020B0503020204020204" pitchFamily="34" charset="0"/>
              </a:rPr>
              <a:t>inland vessels as „floating storage“ </a:t>
            </a:r>
          </a:p>
          <a:p>
            <a:endParaRPr lang="de-AT"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pic>
        <p:nvPicPr>
          <p:cNvPr id="8" name="Picture 7"/>
          <p:cNvPicPr/>
          <p:nvPr/>
        </p:nvPicPr>
        <p:blipFill rotWithShape="1">
          <a:blip r:embed="rId3"/>
          <a:srcRect l="53962" t="40779" r="5712" b="25455"/>
          <a:stretch/>
        </p:blipFill>
        <p:spPr bwMode="auto">
          <a:xfrm>
            <a:off x="457200" y="3531220"/>
            <a:ext cx="5338936" cy="1225148"/>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l="54877" t="28571" r="5462" b="39481"/>
          <a:stretch/>
        </p:blipFill>
        <p:spPr bwMode="auto">
          <a:xfrm>
            <a:off x="611560" y="2092072"/>
            <a:ext cx="3635896" cy="1080120"/>
          </a:xfrm>
          <a:prstGeom prst="rect">
            <a:avLst/>
          </a:prstGeom>
          <a:ln>
            <a:noFill/>
          </a:ln>
          <a:extLst>
            <a:ext uri="{53640926-AAD7-44D8-BBD7-CCE9431645EC}">
              <a14:shadowObscured xmlns:a14="http://schemas.microsoft.com/office/drawing/2010/main"/>
            </a:ext>
          </a:extLst>
        </p:spPr>
      </p:pic>
      <p:sp>
        <p:nvSpPr>
          <p:cNvPr id="7" name="Textfeld 6"/>
          <p:cNvSpPr txBox="1"/>
          <p:nvPr/>
        </p:nvSpPr>
        <p:spPr>
          <a:xfrm>
            <a:off x="8202913" y="6431446"/>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735325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Multimodal </a:t>
            </a:r>
            <a:r>
              <a:rPr lang="de-AT" b="1" dirty="0" err="1" smtClean="0">
                <a:solidFill>
                  <a:schemeClr val="accent1"/>
                </a:solidFill>
                <a:latin typeface="Corbel" panose="020B0503020204020204" pitchFamily="34" charset="0"/>
              </a:rPr>
              <a:t>Loading</a:t>
            </a:r>
            <a:r>
              <a:rPr lang="de-AT" b="1" dirty="0" smtClean="0">
                <a:solidFill>
                  <a:schemeClr val="accent1"/>
                </a:solidFill>
                <a:latin typeface="Corbel" panose="020B0503020204020204" pitchFamily="34" charset="0"/>
              </a:rPr>
              <a:t> Unit</a:t>
            </a:r>
            <a:r>
              <a:rPr lang="de-AT" b="1" dirty="0" smtClean="0">
                <a:solidFill>
                  <a:schemeClr val="accent1"/>
                </a:solidFill>
                <a:latin typeface="Corbel" panose="020B0503020204020204" pitchFamily="34" charset="0"/>
              </a:rPr>
              <a:t/>
            </a:r>
            <a:br>
              <a:rPr lang="de-AT" b="1" dirty="0" smtClean="0">
                <a:solidFill>
                  <a:schemeClr val="accent1"/>
                </a:solidFill>
                <a:latin typeface="Corbel" panose="020B0503020204020204" pitchFamily="34" charset="0"/>
              </a:rPr>
            </a:br>
            <a:r>
              <a:rPr lang="de-AT" sz="2400" dirty="0" smtClean="0">
                <a:solidFill>
                  <a:schemeClr val="accent1"/>
                </a:solidFill>
                <a:latin typeface="Corbel" panose="020B0503020204020204" pitchFamily="34" charset="0"/>
              </a:rPr>
              <a:t>Multimodal </a:t>
            </a:r>
            <a:r>
              <a:rPr lang="de-AT" sz="2400" dirty="0">
                <a:solidFill>
                  <a:schemeClr val="accent1"/>
                </a:solidFill>
                <a:latin typeface="Corbel" panose="020B0503020204020204" pitchFamily="34" charset="0"/>
              </a:rPr>
              <a:t>T</a:t>
            </a:r>
            <a:r>
              <a:rPr lang="de-AT" sz="2400" dirty="0" smtClean="0">
                <a:solidFill>
                  <a:schemeClr val="accent1"/>
                </a:solidFill>
                <a:latin typeface="Corbel" panose="020B0503020204020204" pitchFamily="34" charset="0"/>
              </a:rPr>
              <a:t>ransport</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87134" y="1681890"/>
            <a:ext cx="8426549" cy="4896544"/>
          </a:xfrm>
        </p:spPr>
        <p:txBody>
          <a:bodyPr>
            <a:normAutofit fontScale="92500" lnSpcReduction="10000"/>
          </a:bodyPr>
          <a:lstStyle/>
          <a:p>
            <a:pPr>
              <a:spcBef>
                <a:spcPts val="600"/>
              </a:spcBef>
              <a:buClr>
                <a:srgbClr val="189BC4"/>
              </a:buClr>
            </a:pPr>
            <a:r>
              <a:rPr lang="en-GB" sz="1800" b="1" dirty="0" smtClean="0">
                <a:solidFill>
                  <a:srgbClr val="189BC4"/>
                </a:solidFill>
                <a:latin typeface="Corbel" panose="020B0503020204020204" pitchFamily="34" charset="0"/>
              </a:rPr>
              <a:t>standardised loading units</a:t>
            </a:r>
          </a:p>
          <a:p>
            <a:pPr lvl="1">
              <a:spcBef>
                <a:spcPts val="600"/>
              </a:spcBef>
              <a:buClr>
                <a:srgbClr val="189BC4"/>
              </a:buClr>
              <a:buFont typeface="Symbol" panose="05050102010706020507" pitchFamily="18" charset="2"/>
              <a:buChar char="-"/>
            </a:pPr>
            <a:r>
              <a:rPr lang="en-GB" sz="1400" dirty="0" smtClean="0">
                <a:solidFill>
                  <a:schemeClr val="accent1"/>
                </a:solidFill>
                <a:latin typeface="Corbel" panose="020B0503020204020204" pitchFamily="34" charset="0"/>
              </a:rPr>
              <a:t>easy handling</a:t>
            </a:r>
          </a:p>
          <a:p>
            <a:pPr lvl="1">
              <a:spcBef>
                <a:spcPts val="600"/>
              </a:spcBef>
              <a:buClr>
                <a:srgbClr val="189BC4"/>
              </a:buClr>
              <a:buFont typeface="Symbol" panose="05050102010706020507" pitchFamily="18" charset="2"/>
              <a:buChar char="-"/>
            </a:pPr>
            <a:r>
              <a:rPr lang="en-GB" sz="1400" dirty="0" smtClean="0">
                <a:solidFill>
                  <a:schemeClr val="accent1"/>
                </a:solidFill>
                <a:latin typeface="Corbel" panose="020B0503020204020204" pitchFamily="34" charset="0"/>
              </a:rPr>
              <a:t>better predictability</a:t>
            </a:r>
          </a:p>
          <a:p>
            <a:pPr lvl="1">
              <a:spcBef>
                <a:spcPts val="600"/>
              </a:spcBef>
              <a:buClr>
                <a:srgbClr val="189BC4"/>
              </a:buClr>
              <a:buFont typeface="Symbol" panose="05050102010706020507" pitchFamily="18" charset="2"/>
              <a:buChar char="-"/>
            </a:pPr>
            <a:r>
              <a:rPr lang="en-GB" sz="1400" dirty="0" smtClean="0">
                <a:solidFill>
                  <a:schemeClr val="accent1"/>
                </a:solidFill>
                <a:latin typeface="Corbel" panose="020B0503020204020204" pitchFamily="34" charset="0"/>
              </a:rPr>
              <a:t>better utilization of the given space</a:t>
            </a:r>
          </a:p>
          <a:p>
            <a:pPr>
              <a:spcBef>
                <a:spcPts val="600"/>
              </a:spcBef>
              <a:buClr>
                <a:srgbClr val="189BC4"/>
              </a:buClr>
            </a:pPr>
            <a:endParaRPr lang="en-GB" sz="1800" dirty="0" smtClean="0">
              <a:solidFill>
                <a:schemeClr val="accent1"/>
              </a:solidFill>
              <a:latin typeface="Corbel" panose="020B0503020204020204" pitchFamily="34" charset="0"/>
            </a:endParaRPr>
          </a:p>
          <a:p>
            <a:pPr>
              <a:spcBef>
                <a:spcPts val="600"/>
              </a:spcBef>
              <a:buClr>
                <a:srgbClr val="189BC4"/>
              </a:buClr>
            </a:pPr>
            <a:endParaRPr lang="en-GB" sz="1800" dirty="0" smtClean="0">
              <a:solidFill>
                <a:schemeClr val="accent1"/>
              </a:solidFill>
              <a:latin typeface="Corbel" panose="020B0503020204020204" pitchFamily="34" charset="0"/>
            </a:endParaRPr>
          </a:p>
          <a:p>
            <a:pPr>
              <a:spcBef>
                <a:spcPts val="600"/>
              </a:spcBef>
              <a:buClr>
                <a:srgbClr val="189BC4"/>
              </a:buClr>
            </a:pPr>
            <a:endParaRPr lang="en-GB" sz="1800" dirty="0" smtClean="0">
              <a:solidFill>
                <a:schemeClr val="accent1"/>
              </a:solidFill>
              <a:latin typeface="Corbel" panose="020B0503020204020204" pitchFamily="34" charset="0"/>
            </a:endParaRPr>
          </a:p>
          <a:p>
            <a:pPr>
              <a:spcBef>
                <a:spcPts val="600"/>
              </a:spcBef>
              <a:buClr>
                <a:srgbClr val="189BC4"/>
              </a:buClr>
            </a:pPr>
            <a:endParaRPr lang="en-GB" sz="1800" dirty="0" smtClean="0">
              <a:solidFill>
                <a:schemeClr val="accent1"/>
              </a:solidFill>
              <a:latin typeface="Corbel" panose="020B0503020204020204" pitchFamily="34" charset="0"/>
            </a:endParaRPr>
          </a:p>
          <a:p>
            <a:pPr>
              <a:spcBef>
                <a:spcPts val="600"/>
              </a:spcBef>
              <a:buClr>
                <a:srgbClr val="189BC4"/>
              </a:buClr>
            </a:pPr>
            <a:endParaRPr lang="en-GB" sz="1800" dirty="0" smtClean="0">
              <a:solidFill>
                <a:schemeClr val="accent1"/>
              </a:solidFill>
              <a:latin typeface="Corbel" panose="020B0503020204020204" pitchFamily="34" charset="0"/>
            </a:endParaRPr>
          </a:p>
          <a:p>
            <a:pPr>
              <a:spcBef>
                <a:spcPts val="600"/>
              </a:spcBef>
              <a:buClr>
                <a:srgbClr val="189BC4"/>
              </a:buClr>
            </a:pPr>
            <a:endParaRPr lang="en-GB" sz="1800" dirty="0" smtClean="0">
              <a:solidFill>
                <a:schemeClr val="accent1"/>
              </a:solidFill>
              <a:latin typeface="Corbel" panose="020B0503020204020204" pitchFamily="34" charset="0"/>
            </a:endParaRPr>
          </a:p>
          <a:p>
            <a:pPr>
              <a:spcBef>
                <a:spcPts val="600"/>
              </a:spcBef>
              <a:buClr>
                <a:srgbClr val="189BC4"/>
              </a:buClr>
            </a:pPr>
            <a:r>
              <a:rPr lang="en-GB" sz="1800" b="1" dirty="0" smtClean="0">
                <a:solidFill>
                  <a:srgbClr val="189BC4"/>
                </a:solidFill>
                <a:latin typeface="Corbel" panose="020B0503020204020204" pitchFamily="34" charset="0"/>
              </a:rPr>
              <a:t>container</a:t>
            </a:r>
            <a:r>
              <a:rPr lang="en-GB" sz="1800" dirty="0" smtClean="0">
                <a:solidFill>
                  <a:schemeClr val="accent1"/>
                </a:solidFill>
                <a:latin typeface="Corbel" panose="020B0503020204020204" pitchFamily="34" charset="0"/>
              </a:rPr>
              <a:t> = standardized case made of metal, available in different sizes and forms</a:t>
            </a:r>
          </a:p>
          <a:p>
            <a:pPr lvl="1">
              <a:spcBef>
                <a:spcPts val="600"/>
              </a:spcBef>
              <a:buClr>
                <a:srgbClr val="189BC4"/>
              </a:buClr>
              <a:buFont typeface="Symbol" panose="05050102010706020507" pitchFamily="18" charset="2"/>
              <a:buChar char="-"/>
            </a:pPr>
            <a:r>
              <a:rPr lang="en-GB" sz="1400" dirty="0" smtClean="0">
                <a:solidFill>
                  <a:schemeClr val="accent1"/>
                </a:solidFill>
                <a:latin typeface="Corbel" panose="020B0503020204020204" pitchFamily="34" charset="0"/>
              </a:rPr>
              <a:t>advantages: robustness, high </a:t>
            </a:r>
            <a:r>
              <a:rPr lang="en-GB" sz="1400" dirty="0" err="1" smtClean="0">
                <a:solidFill>
                  <a:schemeClr val="accent1"/>
                </a:solidFill>
                <a:latin typeface="Corbel" panose="020B0503020204020204" pitchFamily="34" charset="0"/>
              </a:rPr>
              <a:t>stackability</a:t>
            </a:r>
            <a:r>
              <a:rPr lang="en-GB" sz="1400" dirty="0" smtClean="0">
                <a:solidFill>
                  <a:schemeClr val="accent1"/>
                </a:solidFill>
                <a:latin typeface="Corbel" panose="020B0503020204020204" pitchFamily="34" charset="0"/>
              </a:rPr>
              <a:t>, protection damage and theft</a:t>
            </a:r>
          </a:p>
          <a:p>
            <a:pPr>
              <a:spcBef>
                <a:spcPts val="600"/>
              </a:spcBef>
              <a:buClr>
                <a:srgbClr val="189BC4"/>
              </a:buClr>
            </a:pPr>
            <a:r>
              <a:rPr lang="en-GB" sz="1800" b="1" dirty="0" smtClean="0">
                <a:solidFill>
                  <a:srgbClr val="189BC4"/>
                </a:solidFill>
                <a:latin typeface="Corbel" panose="020B0503020204020204" pitchFamily="34" charset="0"/>
              </a:rPr>
              <a:t>swap bodies</a:t>
            </a:r>
            <a:r>
              <a:rPr lang="en-GB" sz="1800" dirty="0" smtClean="0">
                <a:solidFill>
                  <a:schemeClr val="accent1"/>
                </a:solidFill>
                <a:latin typeface="Corbel" panose="020B0503020204020204" pitchFamily="34" charset="0"/>
              </a:rPr>
              <a:t> = cases for transportation by truck without a </a:t>
            </a:r>
            <a:r>
              <a:rPr lang="en-GB" sz="1800" dirty="0" err="1" smtClean="0">
                <a:solidFill>
                  <a:schemeClr val="accent1"/>
                </a:solidFill>
                <a:latin typeface="Corbel" panose="020B0503020204020204" pitchFamily="34" charset="0"/>
              </a:rPr>
              <a:t>chassi</a:t>
            </a:r>
            <a:endParaRPr lang="en-GB" sz="1800" dirty="0" smtClean="0">
              <a:solidFill>
                <a:schemeClr val="accent1"/>
              </a:solidFill>
              <a:latin typeface="Corbel" panose="020B0503020204020204" pitchFamily="34" charset="0"/>
            </a:endParaRPr>
          </a:p>
          <a:p>
            <a:pPr lvl="1">
              <a:spcBef>
                <a:spcPts val="600"/>
              </a:spcBef>
              <a:buClr>
                <a:srgbClr val="189BC4"/>
              </a:buClr>
              <a:buFont typeface="Symbol" panose="05050102010706020507" pitchFamily="18" charset="2"/>
              <a:buChar char="-"/>
            </a:pPr>
            <a:r>
              <a:rPr lang="en-GB" sz="1400" dirty="0" smtClean="0">
                <a:solidFill>
                  <a:schemeClr val="accent1"/>
                </a:solidFill>
                <a:latin typeface="Corbel" panose="020B0503020204020204" pitchFamily="34" charset="0"/>
              </a:rPr>
              <a:t>perfectly suitable for EURO pallets</a:t>
            </a:r>
          </a:p>
          <a:p>
            <a:pPr>
              <a:spcBef>
                <a:spcPts val="600"/>
              </a:spcBef>
              <a:buClr>
                <a:srgbClr val="189BC4"/>
              </a:buClr>
            </a:pPr>
            <a:r>
              <a:rPr lang="en-GB" sz="1800" b="1" dirty="0" smtClean="0">
                <a:solidFill>
                  <a:srgbClr val="189BC4"/>
                </a:solidFill>
                <a:latin typeface="Corbel" panose="020B0503020204020204" pitchFamily="34" charset="0"/>
              </a:rPr>
              <a:t>semitrailer</a:t>
            </a:r>
            <a:r>
              <a:rPr lang="en-GB" sz="1800" dirty="0" smtClean="0">
                <a:solidFill>
                  <a:schemeClr val="accent1"/>
                </a:solidFill>
                <a:latin typeface="Corbel" panose="020B0503020204020204" pitchFamily="34" charset="0"/>
              </a:rPr>
              <a:t> = powerless vehicle</a:t>
            </a:r>
          </a:p>
          <a:p>
            <a:pPr lvl="1">
              <a:spcBef>
                <a:spcPts val="600"/>
              </a:spcBef>
              <a:buClr>
                <a:srgbClr val="189BC4"/>
              </a:buClr>
              <a:buFont typeface="Symbol" panose="05050102010706020507" pitchFamily="18" charset="2"/>
              <a:buChar char="-"/>
            </a:pPr>
            <a:r>
              <a:rPr lang="en-GB" sz="1400" dirty="0" smtClean="0">
                <a:solidFill>
                  <a:schemeClr val="accent1"/>
                </a:solidFill>
                <a:latin typeface="Corbel" panose="020B0503020204020204" pitchFamily="34" charset="0"/>
              </a:rPr>
              <a:t>are being connected to an articulated vehicle</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8" name="Textfeld 7"/>
          <p:cNvSpPr txBox="1"/>
          <p:nvPr/>
        </p:nvSpPr>
        <p:spPr>
          <a:xfrm>
            <a:off x="8223555" y="6388562"/>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graphicFrame>
        <p:nvGraphicFramePr>
          <p:cNvPr id="4" name="Diagramm 3"/>
          <p:cNvGraphicFramePr/>
          <p:nvPr>
            <p:extLst>
              <p:ext uri="{D42A27DB-BD31-4B8C-83A1-F6EECF244321}">
                <p14:modId xmlns:p14="http://schemas.microsoft.com/office/powerpoint/2010/main" val="834526909"/>
              </p:ext>
            </p:extLst>
          </p:nvPr>
        </p:nvGraphicFramePr>
        <p:xfrm>
          <a:off x="1652408" y="165631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924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845" y="548680"/>
            <a:ext cx="8229600" cy="990600"/>
          </a:xfrm>
        </p:spPr>
        <p:txBody>
          <a:bodyPr>
            <a:normAutofit/>
          </a:bodyPr>
          <a:lstStyle/>
          <a:p>
            <a:r>
              <a:rPr lang="en-GB" b="1" dirty="0" smtClean="0">
                <a:solidFill>
                  <a:srgbClr val="3C628F"/>
                </a:solidFill>
                <a:latin typeface="Corbel" panose="020B0503020204020204" pitchFamily="34" charset="0"/>
              </a:rPr>
              <a:t>Cargo Handling</a:t>
            </a:r>
            <a:r>
              <a:rPr lang="en-GB" sz="2000" dirty="0">
                <a:solidFill>
                  <a:schemeClr val="accent1"/>
                </a:solidFill>
                <a:latin typeface="Corbel" panose="020B0503020204020204" pitchFamily="34" charset="0"/>
              </a:rPr>
              <a:t/>
            </a:r>
            <a:br>
              <a:rPr lang="en-GB" sz="2000" dirty="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Multimodal Transport</a:t>
            </a:r>
            <a:endParaRPr lang="en-GB" sz="20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1907704" y="1781029"/>
            <a:ext cx="7056784" cy="4776192"/>
          </a:xfrm>
        </p:spPr>
        <p:txBody>
          <a:bodyPr>
            <a:noAutofit/>
          </a:bodyPr>
          <a:lstStyle/>
          <a:p>
            <a:pPr>
              <a:buClr>
                <a:srgbClr val="189BC4"/>
              </a:buClr>
            </a:pPr>
            <a:r>
              <a:rPr lang="en-GB" sz="1800" dirty="0" smtClean="0">
                <a:solidFill>
                  <a:schemeClr val="accent1"/>
                </a:solidFill>
                <a:latin typeface="Corbel" panose="020B0503020204020204" pitchFamily="34" charset="0"/>
              </a:rPr>
              <a:t>transhipment freight forwarders as most important part of inland navigation transports</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transhipment to and from inland vessels through various </a:t>
            </a:r>
            <a:r>
              <a:rPr lang="en-GB" sz="1800" b="1" dirty="0">
                <a:solidFill>
                  <a:srgbClr val="189BC4"/>
                </a:solidFill>
                <a:latin typeface="Corbel" panose="020B0503020204020204" pitchFamily="34" charset="0"/>
              </a:rPr>
              <a:t>c</a:t>
            </a:r>
            <a:r>
              <a:rPr lang="en-GB" sz="1800" b="1" dirty="0" smtClean="0">
                <a:solidFill>
                  <a:srgbClr val="189BC4"/>
                </a:solidFill>
                <a:latin typeface="Corbel" panose="020B0503020204020204" pitchFamily="34" charset="0"/>
              </a:rPr>
              <a:t>onveyor equipment</a:t>
            </a:r>
          </a:p>
          <a:p>
            <a:pPr lvl="1">
              <a:buClr>
                <a:srgbClr val="189BC4"/>
              </a:buClr>
              <a:buFont typeface="Symbol" panose="05050102010706020507" pitchFamily="18" charset="2"/>
              <a:buChar char="-"/>
            </a:pPr>
            <a:r>
              <a:rPr lang="en-GB" sz="1600" dirty="0" smtClean="0">
                <a:solidFill>
                  <a:schemeClr val="accent1"/>
                </a:solidFill>
                <a:latin typeface="Corbel" panose="020B0503020204020204" pitchFamily="34" charset="0"/>
              </a:rPr>
              <a:t>cranes</a:t>
            </a:r>
          </a:p>
          <a:p>
            <a:pPr lvl="1">
              <a:buClr>
                <a:srgbClr val="189BC4"/>
              </a:buClr>
              <a:buFont typeface="Symbol" panose="05050102010706020507" pitchFamily="18" charset="2"/>
              <a:buChar char="-"/>
            </a:pPr>
            <a:r>
              <a:rPr lang="en-GB" sz="1600" dirty="0">
                <a:solidFill>
                  <a:schemeClr val="accent1"/>
                </a:solidFill>
                <a:latin typeface="Corbel" panose="020B0503020204020204" pitchFamily="34" charset="0"/>
              </a:rPr>
              <a:t>l</a:t>
            </a:r>
            <a:r>
              <a:rPr lang="en-GB" sz="1600" dirty="0" smtClean="0">
                <a:solidFill>
                  <a:schemeClr val="accent1"/>
                </a:solidFill>
                <a:latin typeface="Corbel" panose="020B0503020204020204" pitchFamily="34" charset="0"/>
              </a:rPr>
              <a:t>oading ramps</a:t>
            </a:r>
          </a:p>
          <a:p>
            <a:pPr lvl="1">
              <a:buClr>
                <a:srgbClr val="189BC4"/>
              </a:buClr>
              <a:buFont typeface="Symbol" panose="05050102010706020507" pitchFamily="18" charset="2"/>
              <a:buChar char="-"/>
            </a:pPr>
            <a:r>
              <a:rPr lang="en-GB" sz="1600" dirty="0">
                <a:solidFill>
                  <a:schemeClr val="accent1"/>
                </a:solidFill>
                <a:latin typeface="Corbel" panose="020B0503020204020204" pitchFamily="34" charset="0"/>
              </a:rPr>
              <a:t>l</a:t>
            </a:r>
            <a:r>
              <a:rPr lang="en-GB" sz="1600" dirty="0" smtClean="0">
                <a:solidFill>
                  <a:schemeClr val="accent1"/>
                </a:solidFill>
                <a:latin typeface="Corbel" panose="020B0503020204020204" pitchFamily="34" charset="0"/>
              </a:rPr>
              <a:t>oading hoppers,…</a:t>
            </a:r>
          </a:p>
          <a:p>
            <a:pPr lvl="1">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temporary storage in silos or store houses possible</a:t>
            </a:r>
          </a:p>
          <a:p>
            <a:pPr>
              <a:buClr>
                <a:srgbClr val="189BC4"/>
              </a:buClr>
            </a:pPr>
            <a:endParaRPr lang="en-GB" sz="1800" dirty="0" smtClean="0">
              <a:solidFill>
                <a:schemeClr val="accent1"/>
              </a:solidFill>
              <a:latin typeface="Corbel" panose="020B0503020204020204" pitchFamily="34" charset="0"/>
            </a:endParaRPr>
          </a:p>
          <a:p>
            <a:pPr>
              <a:buClr>
                <a:srgbClr val="189BC4"/>
              </a:buClr>
            </a:pPr>
            <a:r>
              <a:rPr lang="en-GB" sz="1800" b="1" dirty="0" smtClean="0">
                <a:solidFill>
                  <a:srgbClr val="189BC4"/>
                </a:solidFill>
                <a:latin typeface="Corbel" panose="020B0503020204020204" pitchFamily="34" charset="0"/>
              </a:rPr>
              <a:t>port fees:</a:t>
            </a:r>
          </a:p>
          <a:p>
            <a:pPr lvl="1">
              <a:buClr>
                <a:srgbClr val="189BC4"/>
              </a:buClr>
              <a:buFont typeface="Symbol" panose="05050102010706020507" pitchFamily="18" charset="2"/>
              <a:buChar char="-"/>
            </a:pPr>
            <a:r>
              <a:rPr lang="en-GB" sz="1600" dirty="0" smtClean="0">
                <a:solidFill>
                  <a:schemeClr val="accent1"/>
                </a:solidFill>
                <a:latin typeface="Corbel" panose="020B0503020204020204" pitchFamily="34" charset="0"/>
              </a:rPr>
              <a:t>for the transhipment at the port (calculated on the basis of transhipment weight)</a:t>
            </a:r>
          </a:p>
          <a:p>
            <a:pPr lvl="1">
              <a:buClr>
                <a:srgbClr val="189BC4"/>
              </a:buClr>
              <a:buFont typeface="Symbol" panose="05050102010706020507" pitchFamily="18" charset="2"/>
              <a:buChar char="-"/>
            </a:pPr>
            <a:r>
              <a:rPr lang="en-GB" sz="1600" dirty="0" smtClean="0">
                <a:solidFill>
                  <a:schemeClr val="accent1"/>
                </a:solidFill>
                <a:latin typeface="Corbel" panose="020B0503020204020204" pitchFamily="34" charset="0"/>
              </a:rPr>
              <a:t>e.g.: </a:t>
            </a:r>
            <a:r>
              <a:rPr lang="en-GB" sz="1600" dirty="0" err="1" smtClean="0">
                <a:solidFill>
                  <a:schemeClr val="accent1"/>
                </a:solidFill>
                <a:latin typeface="Corbel" panose="020B0503020204020204" pitchFamily="34" charset="0"/>
              </a:rPr>
              <a:t>Ennshafen</a:t>
            </a:r>
            <a:r>
              <a:rPr lang="en-GB" sz="1600" dirty="0" smtClean="0">
                <a:solidFill>
                  <a:schemeClr val="accent1"/>
                </a:solidFill>
                <a:latin typeface="Corbel" panose="020B0503020204020204" pitchFamily="34" charset="0"/>
              </a:rPr>
              <a:t> </a:t>
            </a:r>
            <a:r>
              <a:rPr lang="en-GB" sz="1600" dirty="0" smtClean="0">
                <a:solidFill>
                  <a:schemeClr val="accent1"/>
                </a:solidFill>
                <a:latin typeface="Corbel" panose="020B0503020204020204" pitchFamily="34" charset="0"/>
              </a:rPr>
              <a:t>about 40 </a:t>
            </a:r>
            <a:r>
              <a:rPr lang="en-GB" sz="1600" dirty="0" smtClean="0">
                <a:solidFill>
                  <a:schemeClr val="accent1"/>
                </a:solidFill>
                <a:latin typeface="Corbel" panose="020B0503020204020204" pitchFamily="34" charset="0"/>
              </a:rPr>
              <a:t>Cent per ton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pic>
        <p:nvPicPr>
          <p:cNvPr id="6" name="Picture 5" descr="Umschlag"/>
          <p:cNvPicPr/>
          <p:nvPr/>
        </p:nvPicPr>
        <p:blipFill>
          <a:blip r:embed="rId3">
            <a:extLst>
              <a:ext uri="{28A0092B-C50C-407E-A947-70E740481C1C}">
                <a14:useLocalDpi xmlns:a14="http://schemas.microsoft.com/office/drawing/2010/main"/>
              </a:ext>
            </a:extLst>
          </a:blip>
          <a:srcRect/>
          <a:stretch>
            <a:fillRect/>
          </a:stretch>
        </p:blipFill>
        <p:spPr bwMode="auto">
          <a:xfrm>
            <a:off x="-1" y="4207968"/>
            <a:ext cx="1732261" cy="1461416"/>
          </a:xfrm>
          <a:prstGeom prst="rect">
            <a:avLst/>
          </a:prstGeom>
          <a:noFill/>
          <a:ln>
            <a:noFill/>
          </a:ln>
        </p:spPr>
      </p:pic>
      <p:sp>
        <p:nvSpPr>
          <p:cNvPr id="7" name="Text Box 5"/>
          <p:cNvSpPr txBox="1">
            <a:spLocks noChangeArrowheads="1"/>
          </p:cNvSpPr>
          <p:nvPr/>
        </p:nvSpPr>
        <p:spPr bwMode="auto">
          <a:xfrm>
            <a:off x="-55169" y="4186811"/>
            <a:ext cx="173790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Corbel" panose="020B0503020204020204" pitchFamily="34" charset="0"/>
              </a:rPr>
              <a:t>source: Mierka Donauhafen Krems</a:t>
            </a:r>
            <a:endParaRPr lang="de-DE" sz="800" dirty="0">
              <a:solidFill>
                <a:schemeClr val="bg1"/>
              </a:solidFill>
              <a:latin typeface="Corbel" panose="020B0503020204020204" pitchFamily="34" charset="0"/>
            </a:endParaRPr>
          </a:p>
        </p:txBody>
      </p:sp>
      <p:pic>
        <p:nvPicPr>
          <p:cNvPr id="8" name="Picture 2" descr="containerkr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7718" y="1636208"/>
            <a:ext cx="1733710" cy="13002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5"/>
          <p:cNvSpPr>
            <a:spLocks noChangeArrowheads="1"/>
          </p:cNvSpPr>
          <p:nvPr/>
        </p:nvSpPr>
        <p:spPr bwMode="auto">
          <a:xfrm>
            <a:off x="-13986" y="1628800"/>
            <a:ext cx="87312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smtClean="0">
                <a:solidFill>
                  <a:schemeClr val="bg1"/>
                </a:solidFill>
                <a:latin typeface="Corbel" panose="020B0503020204020204" pitchFamily="34" charset="0"/>
              </a:rPr>
              <a:t>source: </a:t>
            </a:r>
            <a:r>
              <a:rPr lang="de-DE" sz="800" dirty="0">
                <a:solidFill>
                  <a:schemeClr val="bg1"/>
                </a:solidFill>
                <a:latin typeface="Corbel" panose="020B0503020204020204" pitchFamily="34" charset="0"/>
              </a:rPr>
              <a:t>Linz AG</a:t>
            </a:r>
          </a:p>
        </p:txBody>
      </p:sp>
      <p:pic>
        <p:nvPicPr>
          <p:cNvPr id="10" name="Picture 2" descr="A68RoRo_rampe_wr_hafe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flipH="1">
            <a:off x="-1452" y="2895929"/>
            <a:ext cx="1733713" cy="13120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5"/>
          <p:cNvSpPr txBox="1">
            <a:spLocks noChangeArrowheads="1"/>
          </p:cNvSpPr>
          <p:nvPr/>
        </p:nvSpPr>
        <p:spPr bwMode="auto">
          <a:xfrm>
            <a:off x="-80040" y="2867531"/>
            <a:ext cx="125945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Corbel" panose="020B0503020204020204" pitchFamily="34" charset="0"/>
              </a:rPr>
              <a:t>source: </a:t>
            </a:r>
            <a:r>
              <a:rPr lang="de-AT" sz="800" dirty="0">
                <a:solidFill>
                  <a:schemeClr val="bg1"/>
                </a:solidFill>
                <a:latin typeface="Corbel" panose="020B0503020204020204" pitchFamily="34" charset="0"/>
              </a:rPr>
              <a:t>Hafen Freudenau</a:t>
            </a:r>
            <a:endParaRPr lang="de-DE" sz="800" dirty="0">
              <a:solidFill>
                <a:schemeClr val="bg1"/>
              </a:solidFill>
              <a:latin typeface="Corbel" panose="020B0503020204020204" pitchFamily="34" charset="0"/>
            </a:endParaRPr>
          </a:p>
        </p:txBody>
      </p:sp>
      <p:pic>
        <p:nvPicPr>
          <p:cNvPr id="12" name="Picture 11"/>
          <p:cNvPicPr/>
          <p:nvPr/>
        </p:nvPicPr>
        <p:blipFill rotWithShape="1">
          <a:blip r:embed="rId6"/>
          <a:srcRect l="60252" t="35959" r="19348" b="29745"/>
          <a:stretch/>
        </p:blipFill>
        <p:spPr bwMode="auto">
          <a:xfrm>
            <a:off x="-13986" y="5564618"/>
            <a:ext cx="1746247" cy="1088818"/>
          </a:xfrm>
          <a:prstGeom prst="rect">
            <a:avLst/>
          </a:prstGeom>
          <a:ln>
            <a:noFill/>
          </a:ln>
          <a:extLst>
            <a:ext uri="{53640926-AAD7-44D8-BBD7-CCE9431645EC}">
              <a14:shadowObscured xmlns:a14="http://schemas.microsoft.com/office/drawing/2010/main"/>
            </a:ext>
          </a:extLst>
        </p:spPr>
      </p:pic>
      <p:sp>
        <p:nvSpPr>
          <p:cNvPr id="13" name="Text Box 5"/>
          <p:cNvSpPr txBox="1">
            <a:spLocks noChangeArrowheads="1"/>
          </p:cNvSpPr>
          <p:nvPr/>
        </p:nvSpPr>
        <p:spPr bwMode="auto">
          <a:xfrm>
            <a:off x="-80040" y="5553110"/>
            <a:ext cx="11874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Corbel" panose="020B0503020204020204" pitchFamily="34" charset="0"/>
              </a:rPr>
              <a:t>source: viadonau</a:t>
            </a:r>
            <a:endParaRPr lang="de-DE" sz="800" dirty="0">
              <a:solidFill>
                <a:schemeClr val="bg1"/>
              </a:solidFill>
              <a:latin typeface="Corbel" panose="020B0503020204020204" pitchFamily="34" charset="0"/>
            </a:endParaRPr>
          </a:p>
        </p:txBody>
      </p:sp>
      <p:sp>
        <p:nvSpPr>
          <p:cNvPr id="15" name="Textfeld 14"/>
          <p:cNvSpPr txBox="1"/>
          <p:nvPr/>
        </p:nvSpPr>
        <p:spPr>
          <a:xfrm>
            <a:off x="8202913" y="6431446"/>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128848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a:xfrm>
            <a:off x="457200" y="404664"/>
            <a:ext cx="5770984" cy="990600"/>
          </a:xfrm>
        </p:spPr>
        <p:txBody>
          <a:bodyPr>
            <a:normAutofit fontScale="90000"/>
          </a:bodyPr>
          <a:lstStyle/>
          <a:p>
            <a:r>
              <a:rPr lang="de-AT" b="1" dirty="0" err="1">
                <a:solidFill>
                  <a:srgbClr val="3C628F"/>
                </a:solidFill>
                <a:latin typeface="Corbel" panose="020B0503020204020204" pitchFamily="34" charset="0"/>
              </a:rPr>
              <a:t>Example</a:t>
            </a:r>
            <a:r>
              <a:rPr lang="de-AT" b="1" dirty="0">
                <a:solidFill>
                  <a:srgbClr val="3C628F"/>
                </a:solidFill>
                <a:latin typeface="Corbel" panose="020B0503020204020204" pitchFamily="34" charset="0"/>
              </a:rPr>
              <a:t> </a:t>
            </a:r>
            <a:r>
              <a:rPr lang="de-AT" b="1" dirty="0" err="1">
                <a:solidFill>
                  <a:srgbClr val="3C628F"/>
                </a:solidFill>
                <a:latin typeface="Corbel" panose="020B0503020204020204" pitchFamily="34" charset="0"/>
              </a:rPr>
              <a:t>of</a:t>
            </a:r>
            <a:r>
              <a:rPr lang="de-AT" b="1" dirty="0">
                <a:solidFill>
                  <a:srgbClr val="3C628F"/>
                </a:solidFill>
                <a:latin typeface="Corbel" panose="020B0503020204020204" pitchFamily="34" charset="0"/>
              </a:rPr>
              <a:t> a </a:t>
            </a:r>
            <a:r>
              <a:rPr lang="de-AT" b="1" dirty="0" smtClean="0">
                <a:solidFill>
                  <a:srgbClr val="3C628F"/>
                </a:solidFill>
                <a:latin typeface="Corbel" panose="020B0503020204020204" pitchFamily="34" charset="0"/>
              </a:rPr>
              <a:t>Multimodal Transport Chain</a:t>
            </a:r>
            <a:r>
              <a:rPr lang="de-AT" b="1" dirty="0">
                <a:solidFill>
                  <a:srgbClr val="3C628F"/>
                </a:solidFill>
                <a:latin typeface="Corbel" panose="020B0503020204020204" pitchFamily="34" charset="0"/>
              </a:rPr>
              <a:t/>
            </a:r>
            <a:br>
              <a:rPr lang="de-AT" b="1" dirty="0">
                <a:solidFill>
                  <a:srgbClr val="3C628F"/>
                </a:solidFill>
                <a:latin typeface="Corbel" panose="020B0503020204020204" pitchFamily="34" charset="0"/>
              </a:rPr>
            </a:br>
            <a:r>
              <a:rPr lang="de-AT" dirty="0">
                <a:solidFill>
                  <a:srgbClr val="3C628F"/>
                </a:solidFill>
                <a:latin typeface="Corbel" panose="020B0503020204020204" pitchFamily="34" charset="0"/>
              </a:rPr>
              <a:t>Multimodal T</a:t>
            </a:r>
            <a:r>
              <a:rPr lang="de-AT" dirty="0" smtClean="0">
                <a:solidFill>
                  <a:srgbClr val="3C628F"/>
                </a:solidFill>
                <a:latin typeface="Corbel" panose="020B0503020204020204" pitchFamily="34" charset="0"/>
              </a:rPr>
              <a:t>ransport</a:t>
            </a:r>
            <a:endParaRPr lang="en-US" b="1" dirty="0">
              <a:solidFill>
                <a:schemeClr val="accent1"/>
              </a:solidFill>
              <a:latin typeface="Corbel" panose="020B0503020204020204" pitchFamily="34" charset="0"/>
            </a:endParaRPr>
          </a:p>
        </p:txBody>
      </p:sp>
      <p:sp>
        <p:nvSpPr>
          <p:cNvPr id="32" name="Content Placeholder 31"/>
          <p:cNvSpPr>
            <a:spLocks noGrp="1"/>
          </p:cNvSpPr>
          <p:nvPr>
            <p:ph idx="1"/>
          </p:nvPr>
        </p:nvSpPr>
        <p:spPr>
          <a:xfrm>
            <a:off x="457200" y="1772816"/>
            <a:ext cx="3926686" cy="4752528"/>
          </a:xfrm>
        </p:spPr>
        <p:txBody>
          <a:bodyPr>
            <a:normAutofit fontScale="92500" lnSpcReduction="10000"/>
          </a:bodyPr>
          <a:lstStyle/>
          <a:p>
            <a:r>
              <a:rPr lang="en-US" dirty="0" err="1" smtClean="0">
                <a:solidFill>
                  <a:schemeClr val="accent1"/>
                </a:solidFill>
                <a:latin typeface="Corbel" panose="020B0503020204020204" pitchFamily="34" charset="0"/>
              </a:rPr>
              <a:t>fertilisers</a:t>
            </a:r>
            <a:r>
              <a:rPr lang="en-US" dirty="0" smtClean="0">
                <a:solidFill>
                  <a:schemeClr val="accent1"/>
                </a:solidFill>
                <a:latin typeface="Corbel" panose="020B0503020204020204" pitchFamily="34" charset="0"/>
              </a:rPr>
              <a:t>: transport in Big Bags (see picture)</a:t>
            </a:r>
          </a:p>
          <a:p>
            <a:endParaRPr lang="en-US" sz="1000" dirty="0" smtClean="0">
              <a:solidFill>
                <a:schemeClr val="accent1"/>
              </a:solidFill>
              <a:latin typeface="Corbel" panose="020B0503020204020204" pitchFamily="34" charset="0"/>
            </a:endParaRPr>
          </a:p>
          <a:p>
            <a:r>
              <a:rPr lang="en-US" dirty="0" smtClean="0">
                <a:solidFill>
                  <a:schemeClr val="accent1"/>
                </a:solidFill>
                <a:latin typeface="Corbel" panose="020B0503020204020204" pitchFamily="34" charset="0"/>
              </a:rPr>
              <a:t>type of transport: multimodal transport</a:t>
            </a:r>
            <a:endParaRPr lang="en-US" sz="1000" dirty="0" smtClean="0">
              <a:solidFill>
                <a:schemeClr val="accent1"/>
              </a:solidFill>
              <a:latin typeface="Corbel" panose="020B0503020204020204" pitchFamily="34" charset="0"/>
            </a:endParaRPr>
          </a:p>
          <a:p>
            <a:pPr>
              <a:buFont typeface="Courier New" panose="02070309020205020404" pitchFamily="49" charset="0"/>
              <a:buChar char="o"/>
            </a:pPr>
            <a:endParaRPr lang="en-US" sz="1000" dirty="0" smtClean="0">
              <a:solidFill>
                <a:schemeClr val="accent1"/>
              </a:solidFill>
              <a:latin typeface="Corbel" panose="020B0503020204020204" pitchFamily="34" charset="0"/>
            </a:endParaRPr>
          </a:p>
          <a:p>
            <a:r>
              <a:rPr lang="en-US" dirty="0" smtClean="0">
                <a:solidFill>
                  <a:schemeClr val="accent1"/>
                </a:solidFill>
                <a:latin typeface="Corbel" panose="020B0503020204020204" pitchFamily="34" charset="0"/>
              </a:rPr>
              <a:t>maritime </a:t>
            </a:r>
            <a:r>
              <a:rPr lang="en-US" dirty="0" smtClean="0">
                <a:solidFill>
                  <a:schemeClr val="accent1"/>
                </a:solidFill>
                <a:latin typeface="Corbel" panose="020B0503020204020204" pitchFamily="34" charset="0"/>
              </a:rPr>
              <a:t>vessel: Rouen (FR) - Constanta (RO)</a:t>
            </a:r>
          </a:p>
          <a:p>
            <a:pPr>
              <a:buFont typeface="Courier New" panose="02070309020205020404" pitchFamily="49" charset="0"/>
              <a:buChar char="o"/>
            </a:pPr>
            <a:endParaRPr lang="en-US" sz="1000" dirty="0" smtClean="0">
              <a:solidFill>
                <a:schemeClr val="accent1"/>
              </a:solidFill>
              <a:latin typeface="Corbel" panose="020B0503020204020204" pitchFamily="34" charset="0"/>
            </a:endParaRPr>
          </a:p>
          <a:p>
            <a:r>
              <a:rPr lang="en-US" dirty="0" smtClean="0">
                <a:solidFill>
                  <a:schemeClr val="accent1"/>
                </a:solidFill>
                <a:latin typeface="Corbel" panose="020B0503020204020204" pitchFamily="34" charset="0"/>
              </a:rPr>
              <a:t>inland vessel: Constanta (RO) – Bulgaria/Serbia/Hungary/Romania</a:t>
            </a:r>
          </a:p>
          <a:p>
            <a:pPr marL="0" indent="0">
              <a:buNone/>
            </a:pPr>
            <a:endParaRPr lang="en-US" sz="1000" dirty="0" smtClean="0">
              <a:solidFill>
                <a:schemeClr val="accent1"/>
              </a:solidFill>
              <a:latin typeface="Corbel" panose="020B0503020204020204" pitchFamily="34" charset="0"/>
            </a:endParaRPr>
          </a:p>
          <a:p>
            <a:r>
              <a:rPr lang="en-US" dirty="0" err="1" smtClean="0">
                <a:solidFill>
                  <a:schemeClr val="accent1"/>
                </a:solidFill>
                <a:latin typeface="Corbel" panose="020B0503020204020204" pitchFamily="34" charset="0"/>
              </a:rPr>
              <a:t>transhipment</a:t>
            </a:r>
            <a:r>
              <a:rPr lang="en-US" dirty="0" smtClean="0">
                <a:solidFill>
                  <a:schemeClr val="accent1"/>
                </a:solidFill>
                <a:latin typeface="Corbel" panose="020B0503020204020204" pitchFamily="34" charset="0"/>
              </a:rPr>
              <a:t> </a:t>
            </a:r>
            <a:r>
              <a:rPr lang="en-US" dirty="0" smtClean="0">
                <a:solidFill>
                  <a:schemeClr val="accent1"/>
                </a:solidFill>
                <a:latin typeface="Corbel" panose="020B0503020204020204" pitchFamily="34" charset="0"/>
              </a:rPr>
              <a:t>from maritime to inland vessel by floating cranes.</a:t>
            </a:r>
          </a:p>
          <a:p>
            <a:endParaRPr lang="en-US" dirty="0">
              <a:solidFill>
                <a:schemeClr val="accent1"/>
              </a:solidFill>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pic>
        <p:nvPicPr>
          <p:cNvPr id="19" name="Grafik 18"/>
          <p:cNvPicPr>
            <a:picLocks noChangeAspect="1"/>
          </p:cNvPicPr>
          <p:nvPr/>
        </p:nvPicPr>
        <p:blipFill>
          <a:blip r:embed="rId3"/>
          <a:stretch>
            <a:fillRect/>
          </a:stretch>
        </p:blipFill>
        <p:spPr>
          <a:xfrm>
            <a:off x="4408330" y="2769209"/>
            <a:ext cx="4608512" cy="2191685"/>
          </a:xfrm>
          <a:prstGeom prst="rect">
            <a:avLst/>
          </a:prstGeom>
        </p:spPr>
      </p:pic>
      <p:sp>
        <p:nvSpPr>
          <p:cNvPr id="22" name="Textfeld 7"/>
          <p:cNvSpPr txBox="1"/>
          <p:nvPr/>
        </p:nvSpPr>
        <p:spPr>
          <a:xfrm>
            <a:off x="3342692" y="4716767"/>
            <a:ext cx="2231169" cy="215444"/>
          </a:xfrm>
          <a:prstGeom prst="rect">
            <a:avLst/>
          </a:prstGeom>
          <a:noFill/>
        </p:spPr>
        <p:txBody>
          <a:bodyPr wrap="square" rtlCol="0">
            <a:spAutoFit/>
          </a:bodyPr>
          <a:lstStyle/>
          <a:p>
            <a:pPr algn="r"/>
            <a:r>
              <a:rPr lang="de-AT" sz="800" dirty="0" smtClean="0"/>
              <a:t> </a:t>
            </a:r>
            <a:r>
              <a:rPr lang="de-AT" sz="800" dirty="0" smtClean="0">
                <a:solidFill>
                  <a:schemeClr val="accent1"/>
                </a:solidFill>
              </a:rPr>
              <a:t>Source: </a:t>
            </a:r>
            <a:r>
              <a:rPr lang="de-AT" sz="800" dirty="0" err="1" smtClean="0">
                <a:solidFill>
                  <a:schemeClr val="accent1"/>
                </a:solidFill>
              </a:rPr>
              <a:t>Borealis</a:t>
            </a:r>
            <a:r>
              <a:rPr lang="de-AT" sz="800" dirty="0" smtClean="0">
                <a:solidFill>
                  <a:schemeClr val="accent1"/>
                </a:solidFill>
              </a:rPr>
              <a:t> L.A.T.</a:t>
            </a:r>
            <a:endParaRPr lang="de-DE" sz="800" dirty="0">
              <a:solidFill>
                <a:schemeClr val="accent1"/>
              </a:solidFill>
            </a:endParaRPr>
          </a:p>
        </p:txBody>
      </p:sp>
    </p:spTree>
    <p:extLst>
      <p:ext uri="{BB962C8B-B14F-4D97-AF65-F5344CB8AC3E}">
        <p14:creationId xmlns:p14="http://schemas.microsoft.com/office/powerpoint/2010/main" val="382285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chemeClr val="accent1"/>
                </a:solidFill>
                <a:latin typeface="Corbel" panose="020B0503020204020204" pitchFamily="34" charset="0"/>
              </a:rPr>
              <a:t>Quiz</a:t>
            </a:r>
            <a:br>
              <a:rPr lang="de-DE" b="1" dirty="0" smtClean="0">
                <a:solidFill>
                  <a:schemeClr val="accent1"/>
                </a:solidFill>
                <a:latin typeface="Corbel" panose="020B0503020204020204" pitchFamily="34" charset="0"/>
              </a:rPr>
            </a:br>
            <a:r>
              <a:rPr lang="de-DE" sz="2400" dirty="0" smtClean="0">
                <a:solidFill>
                  <a:schemeClr val="accent1"/>
                </a:solidFill>
                <a:latin typeface="Corbel" panose="020B0503020204020204" pitchFamily="34" charset="0"/>
              </a:rPr>
              <a:t>Multimodal Transport</a:t>
            </a:r>
            <a:endParaRPr lang="de-AT" sz="2400"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lstStyle/>
          <a:p>
            <a:pPr marL="0" indent="0" algn="ctr">
              <a:buNone/>
            </a:pPr>
            <a:r>
              <a:rPr lang="en-US" sz="2000" dirty="0" smtClean="0">
                <a:solidFill>
                  <a:schemeClr val="accent1"/>
                </a:solidFill>
                <a:latin typeface="Corbel" panose="020B0503020204020204" pitchFamily="34" charset="0"/>
              </a:rPr>
              <a:t>Exchange </a:t>
            </a:r>
            <a:r>
              <a:rPr lang="en-US" sz="2000" dirty="0">
                <a:solidFill>
                  <a:schemeClr val="accent1"/>
                </a:solidFill>
                <a:latin typeface="Corbel" panose="020B0503020204020204" pitchFamily="34" charset="0"/>
              </a:rPr>
              <a:t>of information, good </a:t>
            </a:r>
            <a:r>
              <a:rPr lang="en-US" sz="2000" dirty="0" err="1">
                <a:solidFill>
                  <a:schemeClr val="accent1"/>
                </a:solidFill>
                <a:latin typeface="Corbel" panose="020B0503020204020204" pitchFamily="34" charset="0"/>
              </a:rPr>
              <a:t>organisation</a:t>
            </a:r>
            <a:r>
              <a:rPr lang="en-US" sz="2000" dirty="0">
                <a:solidFill>
                  <a:schemeClr val="accent1"/>
                </a:solidFill>
                <a:latin typeface="Corbel" panose="020B0503020204020204" pitchFamily="34" charset="0"/>
              </a:rPr>
              <a:t> and co-ordination of the actors is important to:</a:t>
            </a:r>
          </a:p>
          <a:p>
            <a:pPr marL="0" indent="0" algn="ctr">
              <a:buNone/>
            </a:pPr>
            <a:endParaRPr lang="de-DE" sz="2000" dirty="0">
              <a:solidFill>
                <a:schemeClr val="accent1"/>
              </a:solidFill>
              <a:latin typeface="Corbel" panose="020B0503020204020204" pitchFamily="34" charset="0"/>
            </a:endParaRPr>
          </a:p>
          <a:p>
            <a:pPr marL="2238375" indent="-539750">
              <a:buAutoNum type="alphaLcParenR"/>
            </a:pPr>
            <a:r>
              <a:rPr lang="en-GB" sz="2000" dirty="0" smtClean="0">
                <a:solidFill>
                  <a:schemeClr val="accent1"/>
                </a:solidFill>
                <a:latin typeface="Corbel" panose="020B0503020204020204" pitchFamily="34" charset="0"/>
              </a:rPr>
              <a:t>transport goods as gently as possible</a:t>
            </a:r>
          </a:p>
          <a:p>
            <a:pPr marL="2238375" indent="-539750">
              <a:buAutoNum type="alphaLcParenR"/>
            </a:pPr>
            <a:r>
              <a:rPr lang="en-GB" sz="2000" dirty="0" smtClean="0">
                <a:solidFill>
                  <a:schemeClr val="accent1"/>
                </a:solidFill>
                <a:latin typeface="Corbel" panose="020B0503020204020204" pitchFamily="34" charset="0"/>
              </a:rPr>
              <a:t>increase costs</a:t>
            </a:r>
          </a:p>
          <a:p>
            <a:pPr marL="2238375" indent="-539750">
              <a:buAutoNum type="alphaLcParenR"/>
            </a:pPr>
            <a:r>
              <a:rPr lang="en-GB" sz="2000" dirty="0" smtClean="0">
                <a:solidFill>
                  <a:schemeClr val="accent1"/>
                </a:solidFill>
                <a:latin typeface="Corbel" panose="020B0503020204020204" pitchFamily="34" charset="0"/>
              </a:rPr>
              <a:t>increase the time needed</a:t>
            </a:r>
          </a:p>
          <a:p>
            <a:pPr marL="2238375" indent="-539750">
              <a:buAutoNum type="alphaLcParenR"/>
            </a:pPr>
            <a:r>
              <a:rPr lang="en-GB" sz="2000" dirty="0" smtClean="0">
                <a:solidFill>
                  <a:schemeClr val="accent1"/>
                </a:solidFill>
                <a:latin typeface="Corbel" panose="020B0503020204020204" pitchFamily="34" charset="0"/>
              </a:rPr>
              <a:t>nothing</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
        <p:nvSpPr>
          <p:cNvPr id="6" name="Ellipse 5"/>
          <p:cNvSpPr/>
          <p:nvPr/>
        </p:nvSpPr>
        <p:spPr>
          <a:xfrm>
            <a:off x="1907704" y="2744137"/>
            <a:ext cx="5400600" cy="39683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Grafik 9"/>
          <p:cNvPicPr>
            <a:picLocks noChangeAspect="1"/>
          </p:cNvPicPr>
          <p:nvPr/>
        </p:nvPicPr>
        <p:blipFill>
          <a:blip r:embed="rId3"/>
          <a:stretch>
            <a:fillRect/>
          </a:stretch>
        </p:blipFill>
        <p:spPr>
          <a:xfrm>
            <a:off x="1763688" y="4237682"/>
            <a:ext cx="5688632" cy="2359670"/>
          </a:xfrm>
          <a:prstGeom prst="rect">
            <a:avLst/>
          </a:prstGeom>
        </p:spPr>
      </p:pic>
      <p:sp>
        <p:nvSpPr>
          <p:cNvPr id="11" name="Textfeld 10"/>
          <p:cNvSpPr txBox="1"/>
          <p:nvPr/>
        </p:nvSpPr>
        <p:spPr>
          <a:xfrm>
            <a:off x="1763688" y="4256290"/>
            <a:ext cx="899605" cy="215444"/>
          </a:xfrm>
          <a:prstGeom prst="rect">
            <a:avLst/>
          </a:prstGeom>
          <a:noFill/>
        </p:spPr>
        <p:txBody>
          <a:bodyPr wrap="none" rtlCol="0">
            <a:spAutoFit/>
          </a:bodyPr>
          <a:lstStyle/>
          <a:p>
            <a:r>
              <a:rPr lang="de-AT" sz="800" dirty="0" smtClean="0">
                <a:solidFill>
                  <a:schemeClr val="bg1"/>
                </a:solidFill>
                <a:latin typeface="Corbel" panose="020B0503020204020204" pitchFamily="34" charset="0"/>
              </a:rPr>
              <a:t>Quelle: viadonau</a:t>
            </a:r>
            <a:endParaRPr lang="de-AT"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3915716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latin typeface="Corbel" panose="020B0503020204020204" pitchFamily="34" charset="0"/>
              </a:rPr>
              <a:t>ABC-list</a:t>
            </a:r>
            <a:r>
              <a:rPr lang="de-AT" dirty="0" smtClean="0">
                <a:solidFill>
                  <a:schemeClr val="accent1"/>
                </a:solidFill>
                <a:latin typeface="Corbel" panose="020B0503020204020204" pitchFamily="34" charset="0"/>
              </a:rPr>
              <a:t/>
            </a:r>
            <a:br>
              <a:rPr lang="de-AT" dirty="0" smtClean="0">
                <a:solidFill>
                  <a:schemeClr val="accent1"/>
                </a:solidFill>
                <a:latin typeface="Corbel" panose="020B0503020204020204" pitchFamily="34" charset="0"/>
              </a:rPr>
            </a:br>
            <a:r>
              <a:rPr lang="de-AT" dirty="0" smtClean="0">
                <a:solidFill>
                  <a:schemeClr val="accent1"/>
                </a:solidFill>
                <a:latin typeface="Corbel" panose="020B0503020204020204" pitchFamily="34" charset="0"/>
              </a:rPr>
              <a:t>final </a:t>
            </a:r>
            <a:r>
              <a:rPr lang="de-AT" dirty="0" err="1" smtClean="0">
                <a:solidFill>
                  <a:schemeClr val="accent1"/>
                </a:solidFill>
                <a:latin typeface="Corbel" panose="020B0503020204020204" pitchFamily="34" charset="0"/>
              </a:rPr>
              <a:t>exercise</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r>
              <a:rPr lang="en-US" sz="2000" dirty="0">
                <a:solidFill>
                  <a:schemeClr val="accent1"/>
                </a:solidFill>
                <a:latin typeface="Corbel" panose="020B0503020204020204" pitchFamily="34" charset="0"/>
              </a:rPr>
              <a:t>Create </a:t>
            </a:r>
            <a:r>
              <a:rPr lang="en-US" sz="2000" dirty="0" smtClean="0">
                <a:solidFill>
                  <a:schemeClr val="accent1"/>
                </a:solidFill>
                <a:latin typeface="Corbel" panose="020B0503020204020204" pitchFamily="34" charset="0"/>
              </a:rPr>
              <a:t>an </a:t>
            </a:r>
            <a:r>
              <a:rPr lang="en-US" sz="2000" b="1" dirty="0">
                <a:solidFill>
                  <a:srgbClr val="189BC4"/>
                </a:solidFill>
                <a:latin typeface="Corbel" panose="020B0503020204020204" pitchFamily="34" charset="0"/>
              </a:rPr>
              <a:t>ABC-list</a:t>
            </a:r>
            <a:r>
              <a:rPr lang="en-US" sz="2000" dirty="0">
                <a:solidFill>
                  <a:schemeClr val="accent1"/>
                </a:solidFill>
                <a:latin typeface="Corbel" panose="020B0503020204020204" pitchFamily="34" charset="0"/>
              </a:rPr>
              <a:t> of the most important terms of the topic “logistics – general conditions and charges</a:t>
            </a:r>
            <a:r>
              <a:rPr lang="en-US" sz="2000" dirty="0" smtClean="0">
                <a:solidFill>
                  <a:schemeClr val="accent1"/>
                </a:solidFill>
                <a:latin typeface="Corbel" panose="020B0503020204020204" pitchFamily="34" charset="0"/>
              </a:rPr>
              <a:t>”.</a:t>
            </a:r>
          </a:p>
          <a:p>
            <a:pPr>
              <a:buClr>
                <a:srgbClr val="189BC4"/>
              </a:buClr>
            </a:pPr>
            <a:endParaRPr lang="en-US" sz="2000" dirty="0">
              <a:solidFill>
                <a:schemeClr val="accent1"/>
              </a:solidFill>
              <a:latin typeface="Corbel" panose="020B0503020204020204" pitchFamily="34" charset="0"/>
            </a:endParaRPr>
          </a:p>
          <a:p>
            <a:pPr>
              <a:buClr>
                <a:srgbClr val="189BC4"/>
              </a:buClr>
            </a:pPr>
            <a:r>
              <a:rPr lang="en-US" sz="2000" dirty="0">
                <a:solidFill>
                  <a:schemeClr val="accent1"/>
                </a:solidFill>
                <a:latin typeface="Corbel" panose="020B0503020204020204" pitchFamily="34" charset="0"/>
              </a:rPr>
              <a:t>Take a piece of paper, write down the ABC on the longer side of the </a:t>
            </a:r>
            <a:r>
              <a:rPr lang="en-US" sz="2000" dirty="0" smtClean="0">
                <a:solidFill>
                  <a:schemeClr val="accent1"/>
                </a:solidFill>
                <a:latin typeface="Corbel" panose="020B0503020204020204" pitchFamily="34" charset="0"/>
              </a:rPr>
              <a:t>paper.</a:t>
            </a:r>
          </a:p>
          <a:p>
            <a:pPr>
              <a:buClr>
                <a:srgbClr val="189BC4"/>
              </a:buClr>
            </a:pPr>
            <a:endParaRPr lang="en-US" sz="2000" dirty="0" smtClean="0">
              <a:solidFill>
                <a:schemeClr val="accent1"/>
              </a:solidFill>
              <a:latin typeface="Corbel" panose="020B0503020204020204" pitchFamily="34" charset="0"/>
            </a:endParaRPr>
          </a:p>
          <a:p>
            <a:pPr>
              <a:buClr>
                <a:srgbClr val="189BC4"/>
              </a:buClr>
            </a:pPr>
            <a:r>
              <a:rPr lang="en-US" sz="2000" dirty="0" smtClean="0">
                <a:solidFill>
                  <a:schemeClr val="accent1"/>
                </a:solidFill>
                <a:latin typeface="Corbel" panose="020B0503020204020204" pitchFamily="34" charset="0"/>
              </a:rPr>
              <a:t>Afterwards</a:t>
            </a:r>
            <a:r>
              <a:rPr lang="en-US" sz="2000" dirty="0">
                <a:solidFill>
                  <a:schemeClr val="accent1"/>
                </a:solidFill>
                <a:latin typeface="Corbel" panose="020B0503020204020204" pitchFamily="34" charset="0"/>
              </a:rPr>
              <a:t>, you write down </a:t>
            </a:r>
            <a:r>
              <a:rPr lang="en-US" sz="2000" b="1" dirty="0">
                <a:solidFill>
                  <a:srgbClr val="189BC4"/>
                </a:solidFill>
                <a:latin typeface="Corbel" panose="020B0503020204020204" pitchFamily="34" charset="0"/>
              </a:rPr>
              <a:t>important terms </a:t>
            </a:r>
            <a:r>
              <a:rPr lang="en-US" sz="2000" dirty="0">
                <a:solidFill>
                  <a:schemeClr val="accent1"/>
                </a:solidFill>
                <a:latin typeface="Corbel" panose="020B0503020204020204" pitchFamily="34" charset="0"/>
              </a:rPr>
              <a:t>of the topic “</a:t>
            </a:r>
            <a:r>
              <a:rPr lang="en-US" sz="2000" b="1" dirty="0">
                <a:solidFill>
                  <a:srgbClr val="189BC4"/>
                </a:solidFill>
                <a:latin typeface="Corbel" panose="020B0503020204020204" pitchFamily="34" charset="0"/>
              </a:rPr>
              <a:t>logistics – general conditions and charges</a:t>
            </a:r>
            <a:r>
              <a:rPr lang="en-US" sz="2000" dirty="0">
                <a:solidFill>
                  <a:schemeClr val="accent1"/>
                </a:solidFill>
                <a:latin typeface="Corbel" panose="020B0503020204020204" pitchFamily="34" charset="0"/>
              </a:rPr>
              <a:t>” for every letter. In each line you write down terms, which start with the letter of that line for example S … shipping charges</a:t>
            </a:r>
            <a:r>
              <a:rPr lang="en-US" sz="2000" dirty="0" smtClean="0">
                <a:solidFill>
                  <a:schemeClr val="accent1"/>
                </a:solidFill>
                <a:latin typeface="Corbel" panose="020B0503020204020204" pitchFamily="34" charset="0"/>
              </a:rPr>
              <a:t>.</a:t>
            </a:r>
          </a:p>
          <a:p>
            <a:pPr>
              <a:buClr>
                <a:srgbClr val="189BC4"/>
              </a:buClr>
            </a:pPr>
            <a:endParaRPr lang="en-US" sz="2000" dirty="0">
              <a:solidFill>
                <a:schemeClr val="accent1"/>
              </a:solidFill>
              <a:latin typeface="Corbel" panose="020B0503020204020204" pitchFamily="34" charset="0"/>
            </a:endParaRPr>
          </a:p>
          <a:p>
            <a:pPr>
              <a:buClr>
                <a:srgbClr val="189BC4"/>
              </a:buClr>
            </a:pPr>
            <a:r>
              <a:rPr lang="en-US" sz="2000" dirty="0">
                <a:solidFill>
                  <a:schemeClr val="accent1"/>
                </a:solidFill>
                <a:latin typeface="Corbel" panose="020B0503020204020204" pitchFamily="34" charset="0"/>
              </a:rPr>
              <a:t>At the end you will have a collection of all the important terms regarding the topic “logistics – general conditions and charges”.</a:t>
            </a:r>
            <a:endParaRPr lang="de-AT" sz="20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spTree>
    <p:extLst>
      <p:ext uri="{BB962C8B-B14F-4D97-AF65-F5344CB8AC3E}">
        <p14:creationId xmlns:p14="http://schemas.microsoft.com/office/powerpoint/2010/main" val="1781426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latin typeface="Corbel" panose="020B0503020204020204" pitchFamily="34" charset="0"/>
              </a:rPr>
              <a:t>Sources</a:t>
            </a:r>
            <a:endParaRPr lang="de-DE" b="1"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323528" y="1700808"/>
            <a:ext cx="8640960" cy="4776192"/>
          </a:xfrm>
        </p:spPr>
        <p:txBody>
          <a:bodyPr>
            <a:normAutofit/>
          </a:bodyPr>
          <a:lstStyle/>
          <a:p>
            <a:pPr>
              <a:buClr>
                <a:srgbClr val="189BC4"/>
              </a:buClr>
            </a:pPr>
            <a:r>
              <a:rPr lang="de-AT" sz="1600" spc="60" dirty="0" smtClean="0">
                <a:solidFill>
                  <a:schemeClr val="accent1"/>
                </a:solidFill>
                <a:latin typeface="Corbel" panose="020B0503020204020204" pitchFamily="34" charset="0"/>
              </a:rPr>
              <a:t>viadonau </a:t>
            </a:r>
            <a:r>
              <a:rPr lang="de-AT" sz="1600" spc="60" dirty="0">
                <a:solidFill>
                  <a:schemeClr val="accent1"/>
                </a:solidFill>
                <a:latin typeface="Corbel" panose="020B0503020204020204" pitchFamily="34" charset="0"/>
              </a:rPr>
              <a:t>(</a:t>
            </a:r>
            <a:r>
              <a:rPr lang="de-AT" sz="1600" spc="60" dirty="0" smtClean="0">
                <a:solidFill>
                  <a:schemeClr val="accent1"/>
                </a:solidFill>
                <a:latin typeface="Corbel" panose="020B0503020204020204" pitchFamily="34" charset="0"/>
              </a:rPr>
              <a:t>2019): </a:t>
            </a:r>
            <a:r>
              <a:rPr lang="de-AT" sz="1600" spc="60" dirty="0">
                <a:solidFill>
                  <a:schemeClr val="accent1"/>
                </a:solidFill>
                <a:latin typeface="Corbel" panose="020B0503020204020204" pitchFamily="34" charset="0"/>
              </a:rPr>
              <a:t>Manual on Danube Navigation</a:t>
            </a:r>
            <a:r>
              <a:rPr lang="de-DE" sz="1600" spc="60" dirty="0">
                <a:solidFill>
                  <a:schemeClr val="accent1"/>
                </a:solidFill>
                <a:latin typeface="Corbel" panose="020B0503020204020204" pitchFamily="34" charset="0"/>
              </a:rPr>
              <a:t>, Vienna.</a:t>
            </a:r>
          </a:p>
          <a:p>
            <a:pPr marL="173038" indent="0">
              <a:buClr>
                <a:srgbClr val="189BC4"/>
              </a:buClr>
              <a:buNone/>
            </a:pPr>
            <a:r>
              <a:rPr lang="de-DE" sz="1600" spc="60" dirty="0" smtClean="0">
                <a:solidFill>
                  <a:schemeClr val="accent1"/>
                </a:solidFill>
                <a:latin typeface="Corbel" panose="020B0503020204020204" pitchFamily="34" charset="0"/>
              </a:rPr>
              <a:t>Download:  </a:t>
            </a:r>
            <a:r>
              <a:rPr lang="de-DE" sz="1600" spc="60" dirty="0">
                <a:solidFill>
                  <a:schemeClr val="accent1"/>
                </a:solidFill>
                <a:latin typeface="Corbel" panose="020B0503020204020204" pitchFamily="34" charset="0"/>
                <a:hlinkClick r:id="rId3"/>
              </a:rPr>
              <a:t>http://www.viadonau.org/en/newsroom/publications/manual-on-danube-navigation/</a:t>
            </a:r>
            <a:r>
              <a:rPr lang="de-DE" sz="1600" spc="60" dirty="0">
                <a:solidFill>
                  <a:schemeClr val="accent1"/>
                </a:solidFill>
                <a:latin typeface="Corbel" panose="020B0503020204020204" pitchFamily="34" charset="0"/>
              </a:rPr>
              <a:t>  </a:t>
            </a:r>
            <a:endParaRPr lang="de-AT" sz="1600" spc="60" dirty="0">
              <a:solidFill>
                <a:srgbClr val="3C628F"/>
              </a:solidFill>
              <a:latin typeface="Corbel" panose="020B0503020204020204" pitchFamily="34" charset="0"/>
            </a:endParaRPr>
          </a:p>
          <a:p>
            <a:pPr lvl="0">
              <a:buClr>
                <a:srgbClr val="189BC4"/>
              </a:buClr>
            </a:pPr>
            <a:r>
              <a:rPr lang="de-AT" sz="1600" spc="60" dirty="0">
                <a:solidFill>
                  <a:srgbClr val="3C628F"/>
                </a:solidFill>
                <a:latin typeface="Corbel" panose="020B0503020204020204" pitchFamily="34" charset="0"/>
              </a:rPr>
              <a:t>INeS Danube information platform on intermodal inland </a:t>
            </a:r>
            <a:r>
              <a:rPr lang="de-AT" sz="1600" spc="60" dirty="0" err="1">
                <a:solidFill>
                  <a:srgbClr val="3C628F"/>
                </a:solidFill>
                <a:latin typeface="Corbel" panose="020B0503020204020204" pitchFamily="34" charset="0"/>
              </a:rPr>
              <a:t>navigation</a:t>
            </a:r>
            <a:r>
              <a:rPr lang="de-AT" sz="1600" spc="60" dirty="0">
                <a:solidFill>
                  <a:srgbClr val="3C628F"/>
                </a:solidFill>
                <a:latin typeface="Corbel" panose="020B0503020204020204" pitchFamily="34" charset="0"/>
              </a:rPr>
              <a:t> </a:t>
            </a:r>
            <a:r>
              <a:rPr lang="de-AT" sz="1600" spc="60" dirty="0" smtClean="0">
                <a:solidFill>
                  <a:srgbClr val="3C628F"/>
                </a:solidFill>
                <a:latin typeface="Corbel" panose="020B0503020204020204" pitchFamily="34" charset="0"/>
              </a:rPr>
              <a:t/>
            </a:r>
            <a:br>
              <a:rPr lang="de-AT" sz="1600" spc="60" dirty="0" smtClean="0">
                <a:solidFill>
                  <a:srgbClr val="3C628F"/>
                </a:solidFill>
                <a:latin typeface="Corbel" panose="020B0503020204020204" pitchFamily="34" charset="0"/>
              </a:rPr>
            </a:br>
            <a:r>
              <a:rPr lang="de-AT" sz="1600" spc="60" dirty="0" smtClean="0">
                <a:solidFill>
                  <a:srgbClr val="3C628F"/>
                </a:solidFill>
                <a:latin typeface="Corbel" panose="020B0503020204020204" pitchFamily="34" charset="0"/>
              </a:rPr>
              <a:t>Homepage</a:t>
            </a:r>
            <a:r>
              <a:rPr lang="de-AT" sz="1600" spc="60" dirty="0">
                <a:solidFill>
                  <a:srgbClr val="3C628F"/>
                </a:solidFill>
                <a:latin typeface="Corbel" panose="020B0503020204020204" pitchFamily="34" charset="0"/>
              </a:rPr>
              <a:t>: </a:t>
            </a:r>
            <a:r>
              <a:rPr lang="de-AT" sz="1600" spc="60" dirty="0">
                <a:solidFill>
                  <a:srgbClr val="3C628F"/>
                </a:solidFill>
                <a:latin typeface="Corbel" panose="020B0503020204020204" pitchFamily="34" charset="0"/>
                <a:hlinkClick r:id="rId4"/>
              </a:rPr>
              <a:t>http://www.ines-danube.info/?lang=en</a:t>
            </a:r>
            <a:r>
              <a:rPr lang="de-AT" sz="1600" spc="60" dirty="0">
                <a:solidFill>
                  <a:srgbClr val="3C628F"/>
                </a:solidFill>
                <a:latin typeface="Corbel" panose="020B0503020204020204" pitchFamily="34" charset="0"/>
              </a:rPr>
              <a:t> </a:t>
            </a:r>
            <a:endParaRPr lang="de-AT" sz="1600" spc="60" dirty="0" smtClean="0">
              <a:solidFill>
                <a:schemeClr val="accent1"/>
              </a:solidFill>
              <a:latin typeface="Corbel" panose="020B0503020204020204" pitchFamily="34" charset="0"/>
            </a:endParaRPr>
          </a:p>
          <a:p>
            <a:pPr>
              <a:buClr>
                <a:srgbClr val="189BC4"/>
              </a:buClr>
            </a:pPr>
            <a:r>
              <a:rPr lang="de-AT" sz="1600" dirty="0" smtClean="0">
                <a:solidFill>
                  <a:schemeClr val="accent1"/>
                </a:solidFill>
              </a:rPr>
              <a:t>BMK </a:t>
            </a:r>
            <a:r>
              <a:rPr lang="de-AT" sz="1600" dirty="0">
                <a:solidFill>
                  <a:schemeClr val="accent1"/>
                </a:solidFill>
              </a:rPr>
              <a:t>(2018): Gefahrgut. </a:t>
            </a:r>
            <a:r>
              <a:rPr lang="de-AT" sz="1600" dirty="0" smtClean="0">
                <a:solidFill>
                  <a:schemeClr val="accent1"/>
                </a:solidFill>
              </a:rPr>
              <a:t>Zugang: </a:t>
            </a:r>
            <a:r>
              <a:rPr lang="de-AT" sz="1600" dirty="0">
                <a:solidFill>
                  <a:schemeClr val="accent1"/>
                </a:solidFill>
                <a:hlinkClick r:id="rId5"/>
              </a:rPr>
              <a:t>https://</a:t>
            </a:r>
            <a:r>
              <a:rPr lang="de-AT" sz="1600" dirty="0" smtClean="0">
                <a:solidFill>
                  <a:schemeClr val="accent1"/>
                </a:solidFill>
                <a:hlinkClick r:id="rId5"/>
              </a:rPr>
              <a:t>www.bmk.gv.at/themen/transport/gefahrgut/befoerdungen/</a:t>
            </a:r>
            <a:r>
              <a:rPr lang="de-AT" sz="1600" dirty="0" smtClean="0">
                <a:solidFill>
                  <a:schemeClr val="accent1"/>
                </a:solidFill>
              </a:rPr>
              <a:t> bewilligungen.html </a:t>
            </a:r>
            <a:r>
              <a:rPr lang="de-AT" sz="1600" dirty="0">
                <a:solidFill>
                  <a:schemeClr val="accent1"/>
                </a:solidFill>
              </a:rPr>
              <a:t>[17.04.2020</a:t>
            </a:r>
            <a:r>
              <a:rPr lang="de-AT" sz="1600" dirty="0" smtClean="0">
                <a:solidFill>
                  <a:schemeClr val="accent1"/>
                </a:solidFill>
              </a:rPr>
              <a:t>]</a:t>
            </a:r>
          </a:p>
          <a:p>
            <a:pPr>
              <a:buClr>
                <a:srgbClr val="189BC4"/>
              </a:buClr>
            </a:pPr>
            <a:r>
              <a:rPr lang="de-AT" sz="1600" spc="60" dirty="0" err="1">
                <a:solidFill>
                  <a:schemeClr val="accent1"/>
                </a:solidFill>
                <a:latin typeface="Corbel" panose="020B0503020204020204" pitchFamily="34" charset="0"/>
              </a:rPr>
              <a:t>Ennshafen</a:t>
            </a:r>
            <a:r>
              <a:rPr lang="de-AT" sz="1600" spc="60" dirty="0">
                <a:solidFill>
                  <a:schemeClr val="accent1"/>
                </a:solidFill>
                <a:latin typeface="Corbel" panose="020B0503020204020204" pitchFamily="34" charset="0"/>
              </a:rPr>
              <a:t>: </a:t>
            </a:r>
            <a:r>
              <a:rPr lang="de-AT" sz="1600" spc="60" dirty="0" smtClean="0">
                <a:solidFill>
                  <a:schemeClr val="accent1"/>
                </a:solidFill>
                <a:latin typeface="Corbel" panose="020B0503020204020204" pitchFamily="34" charset="0"/>
              </a:rPr>
              <a:t>Hafenentgeltordnung. </a:t>
            </a:r>
            <a:r>
              <a:rPr lang="de-AT" sz="1600" spc="60" dirty="0">
                <a:solidFill>
                  <a:schemeClr val="accent1"/>
                </a:solidFill>
                <a:latin typeface="Corbel" panose="020B0503020204020204" pitchFamily="34" charset="0"/>
              </a:rPr>
              <a:t>Zugang: </a:t>
            </a:r>
            <a:r>
              <a:rPr lang="de-AT" sz="1600" spc="60" dirty="0">
                <a:solidFill>
                  <a:schemeClr val="accent1"/>
                </a:solidFill>
                <a:latin typeface="Corbel" panose="020B0503020204020204" pitchFamily="34" charset="0"/>
              </a:rPr>
              <a:t>https://www.ennshafen.at/port-regulations/ </a:t>
            </a:r>
            <a:r>
              <a:rPr lang="de-AT" sz="1600" spc="60" smtClean="0">
                <a:solidFill>
                  <a:schemeClr val="accent1"/>
                </a:solidFill>
                <a:latin typeface="Corbel" panose="020B0503020204020204" pitchFamily="34" charset="0"/>
              </a:rPr>
              <a:t>[14.07.2020</a:t>
            </a:r>
            <a:r>
              <a:rPr lang="de-AT" sz="1600" spc="60" dirty="0" smtClean="0">
                <a:solidFill>
                  <a:schemeClr val="accent1"/>
                </a:solidFill>
                <a:latin typeface="Corbel" panose="020B0503020204020204" pitchFamily="34" charset="0"/>
              </a:rPr>
              <a:t>]</a:t>
            </a:r>
            <a:endParaRPr lang="de-AT" sz="1600" dirty="0">
              <a:solidFill>
                <a:schemeClr val="accent1"/>
              </a:solidFill>
            </a:endParaRPr>
          </a:p>
          <a:p>
            <a:pPr>
              <a:buClr>
                <a:srgbClr val="189BC4"/>
              </a:buClr>
            </a:pPr>
            <a:endParaRPr lang="de-AT" sz="1800" spc="60" dirty="0" smtClean="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spTree>
    <p:extLst>
      <p:ext uri="{BB962C8B-B14F-4D97-AF65-F5344CB8AC3E}">
        <p14:creationId xmlns:p14="http://schemas.microsoft.com/office/powerpoint/2010/main" val="1127652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Further Information</a:t>
            </a:r>
            <a:endParaRPr lang="de-AT" b="1" dirty="0">
              <a:solidFill>
                <a:schemeClr val="accent1"/>
              </a:solidFill>
            </a:endParaRPr>
          </a:p>
        </p:txBody>
      </p:sp>
      <p:sp>
        <p:nvSpPr>
          <p:cNvPr id="3" name="Content Placeholder 2"/>
          <p:cNvSpPr>
            <a:spLocks noGrp="1"/>
          </p:cNvSpPr>
          <p:nvPr>
            <p:ph idx="1"/>
          </p:nvPr>
        </p:nvSpPr>
        <p:spPr/>
        <p:txBody>
          <a:bodyPr>
            <a:normAutofit lnSpcReduction="10000"/>
          </a:bodyPr>
          <a:lstStyle/>
          <a:p>
            <a:pPr marL="0" indent="0">
              <a:buNone/>
            </a:pPr>
            <a:r>
              <a:rPr lang="en-GB" sz="1800" b="1" dirty="0" smtClean="0">
                <a:solidFill>
                  <a:schemeClr val="accent1"/>
                </a:solidFill>
                <a:latin typeface="Corbel" panose="020B0503020204020204" pitchFamily="34" charset="0"/>
              </a:rPr>
              <a:t>We hope our set of slides has met your expectations!</a:t>
            </a:r>
          </a:p>
          <a:p>
            <a:pPr marL="0" indent="0">
              <a:buNone/>
            </a:pPr>
            <a:endParaRPr lang="en-GB" sz="1800" b="1" dirty="0" smtClean="0">
              <a:solidFill>
                <a:schemeClr val="accent1"/>
              </a:solidFill>
              <a:latin typeface="Corbel" panose="020B0503020204020204" pitchFamily="34" charset="0"/>
            </a:endParaRPr>
          </a:p>
          <a:p>
            <a:pPr marL="0" indent="0">
              <a:buNone/>
            </a:pPr>
            <a:r>
              <a:rPr lang="en-GB" sz="1800" b="1" dirty="0" smtClean="0">
                <a:solidFill>
                  <a:schemeClr val="accent1"/>
                </a:solidFill>
                <a:latin typeface="Corbel" panose="020B0503020204020204" pitchFamily="34" charset="0"/>
              </a:rPr>
              <a:t>         - you are free to use, adapt and share this slides and to use it for your lectures.</a:t>
            </a:r>
          </a:p>
          <a:p>
            <a:pPr marL="0" indent="0">
              <a:buNone/>
            </a:pPr>
            <a:endParaRPr lang="en-GB" sz="1800" b="1" dirty="0" smtClean="0">
              <a:solidFill>
                <a:schemeClr val="accent1"/>
              </a:solidFill>
              <a:latin typeface="Corbel" panose="020B0503020204020204" pitchFamily="34" charset="0"/>
            </a:endParaRPr>
          </a:p>
          <a:p>
            <a:pPr marL="0" indent="0">
              <a:buNone/>
            </a:pPr>
            <a:r>
              <a:rPr lang="en-GB" sz="1800" b="1" dirty="0" smtClean="0">
                <a:solidFill>
                  <a:schemeClr val="accent1"/>
                </a:solidFill>
                <a:latin typeface="Corbel" panose="020B0503020204020204" pitchFamily="34" charset="0"/>
              </a:rPr>
              <a:t>For questions and feedback please do not hesitate to contact us:</a:t>
            </a:r>
          </a:p>
          <a:p>
            <a:pPr marL="0" indent="0">
              <a:buNone/>
            </a:pPr>
            <a:r>
              <a:rPr lang="en-GB" sz="1800" b="1" dirty="0" smtClean="0">
                <a:solidFill>
                  <a:schemeClr val="accent1"/>
                </a:solidFill>
                <a:latin typeface="Corbel" panose="020B0503020204020204" pitchFamily="34" charset="0"/>
                <a:hlinkClick r:id="rId3"/>
              </a:rPr>
              <a:t>rewway@fh-steyr.at</a:t>
            </a:r>
            <a:endParaRPr lang="en-GB" sz="1800" b="1" dirty="0" smtClean="0">
              <a:solidFill>
                <a:schemeClr val="accent1"/>
              </a:solidFill>
              <a:latin typeface="Corbel" panose="020B0503020204020204" pitchFamily="34" charset="0"/>
            </a:endParaRPr>
          </a:p>
          <a:p>
            <a:pPr marL="0" indent="0">
              <a:buNone/>
            </a:pPr>
            <a:endParaRPr lang="en-GB" sz="1800" b="1" dirty="0" smtClean="0">
              <a:solidFill>
                <a:schemeClr val="accent1"/>
              </a:solidFill>
              <a:latin typeface="Corbel" panose="020B0503020204020204" pitchFamily="34" charset="0"/>
            </a:endParaRPr>
          </a:p>
          <a:p>
            <a:pPr marL="0" indent="0">
              <a:buNone/>
            </a:pPr>
            <a:r>
              <a:rPr lang="en-GB" sz="1800" b="1" dirty="0" smtClean="0">
                <a:solidFill>
                  <a:schemeClr val="accent1"/>
                </a:solidFill>
                <a:latin typeface="Corbel" panose="020B0503020204020204" pitchFamily="34" charset="0"/>
              </a:rPr>
              <a:t>Further set of slides are available at:</a:t>
            </a:r>
          </a:p>
          <a:p>
            <a:pPr marL="0" indent="0">
              <a:buNone/>
            </a:pPr>
            <a:endParaRPr lang="en-GB" sz="1800" b="1" dirty="0" smtClean="0">
              <a:solidFill>
                <a:schemeClr val="accent1"/>
              </a:solidFill>
              <a:latin typeface="Corbel" panose="020B0503020204020204" pitchFamily="34" charset="0"/>
            </a:endParaRPr>
          </a:p>
          <a:p>
            <a:pPr marL="0" indent="0">
              <a:buNone/>
            </a:pPr>
            <a:r>
              <a:rPr lang="en-GB" sz="1800" dirty="0" smtClean="0">
                <a:solidFill>
                  <a:schemeClr val="accent1"/>
                </a:solidFill>
                <a:latin typeface="Corbel" panose="020B0503020204020204" pitchFamily="34" charset="0"/>
                <a:hlinkClick r:id="rId4"/>
              </a:rPr>
              <a:t>http://www.rewway.at/en/teaching-materials/bundles/</a:t>
            </a:r>
            <a:r>
              <a:rPr lang="en-GB" sz="1800" dirty="0" smtClean="0">
                <a:solidFill>
                  <a:schemeClr val="accent1"/>
                </a:solidFill>
                <a:latin typeface="Corbel" panose="020B0503020204020204" pitchFamily="34" charset="0"/>
              </a:rPr>
              <a:t> </a:t>
            </a:r>
          </a:p>
          <a:p>
            <a:pPr marL="0" indent="0">
              <a:buNone/>
            </a:pPr>
            <a:endParaRPr lang="en-GB" sz="1800" dirty="0" smtClean="0">
              <a:latin typeface="Corbel" panose="020B0503020204020204" pitchFamily="34" charset="0"/>
            </a:endParaRPr>
          </a:p>
          <a:p>
            <a:pPr marL="0" indent="0">
              <a:buNone/>
            </a:pPr>
            <a:r>
              <a:rPr lang="en-GB" sz="1800" b="1" dirty="0" smtClean="0">
                <a:solidFill>
                  <a:schemeClr val="accent1"/>
                </a:solidFill>
                <a:latin typeface="Corbel" panose="020B0503020204020204" pitchFamily="34" charset="0"/>
              </a:rPr>
              <a:t>Maybe you are interested to book a </a:t>
            </a:r>
            <a:r>
              <a:rPr lang="en-GB" sz="1800" b="1" dirty="0" err="1" smtClean="0">
                <a:solidFill>
                  <a:schemeClr val="accent1"/>
                </a:solidFill>
                <a:latin typeface="Corbel" panose="020B0503020204020204" pitchFamily="34" charset="0"/>
              </a:rPr>
              <a:t>Transpor</a:t>
            </a:r>
            <a:r>
              <a:rPr lang="en-GB" sz="1800" b="1" dirty="0" smtClean="0">
                <a:solidFill>
                  <a:schemeClr val="accent1"/>
                </a:solidFill>
                <a:latin typeface="Corbel" panose="020B0503020204020204" pitchFamily="34" charset="0"/>
              </a:rPr>
              <a:t> School Lab, guest lecture or an excursion?</a:t>
            </a:r>
          </a:p>
          <a:p>
            <a:pPr marL="0" indent="0">
              <a:buNone/>
            </a:pPr>
            <a:r>
              <a:rPr lang="en-GB" sz="1800" dirty="0" smtClean="0">
                <a:solidFill>
                  <a:schemeClr val="accent1"/>
                </a:solidFill>
                <a:latin typeface="Corbel" panose="020B0503020204020204" pitchFamily="34" charset="0"/>
                <a:hlinkClick r:id="rId5"/>
              </a:rPr>
              <a:t>http://www.rewway.at/en/services/</a:t>
            </a:r>
            <a:r>
              <a:rPr lang="en-GB" sz="1800" dirty="0" smtClean="0">
                <a:solidFill>
                  <a:schemeClr val="accent1"/>
                </a:solidFill>
                <a:latin typeface="Corbel" panose="020B0503020204020204" pitchFamily="34" charset="0"/>
              </a:rPr>
              <a:t> </a:t>
            </a:r>
            <a:endParaRPr lang="en-GB"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t>37</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15660"/>
            <a:ext cx="432048" cy="432048"/>
          </a:xfrm>
          <a:prstGeom prst="rect">
            <a:avLst/>
          </a:prstGeom>
        </p:spPr>
      </p:pic>
    </p:spTree>
    <p:extLst>
      <p:ext uri="{BB962C8B-B14F-4D97-AF65-F5344CB8AC3E}">
        <p14:creationId xmlns:p14="http://schemas.microsoft.com/office/powerpoint/2010/main" val="2545398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3C628F"/>
                </a:solidFill>
                <a:latin typeface="Corbel" panose="020B0503020204020204" pitchFamily="34" charset="0"/>
              </a:rPr>
              <a:t>Warm-Up</a:t>
            </a:r>
            <a:r>
              <a:rPr lang="en-GB" dirty="0" smtClean="0">
                <a:solidFill>
                  <a:srgbClr val="3C628F"/>
                </a:solidFill>
                <a:latin typeface="Corbel" panose="020B0503020204020204" pitchFamily="34" charset="0"/>
              </a:rPr>
              <a:t/>
            </a:r>
            <a:br>
              <a:rPr lang="en-GB" dirty="0" smtClean="0">
                <a:solidFill>
                  <a:srgbClr val="3C628F"/>
                </a:solidFill>
                <a:latin typeface="Corbel" panose="020B0503020204020204" pitchFamily="34" charset="0"/>
              </a:rPr>
            </a:br>
            <a:r>
              <a:rPr lang="de-AT" sz="2400" dirty="0" err="1" smtClean="0">
                <a:solidFill>
                  <a:srgbClr val="3C628F"/>
                </a:solidFill>
                <a:latin typeface="Corbel" panose="020B0503020204020204" pitchFamily="34" charset="0"/>
              </a:rPr>
              <a:t>Logistics</a:t>
            </a:r>
            <a:r>
              <a:rPr lang="de-AT" sz="2400" dirty="0" smtClean="0">
                <a:solidFill>
                  <a:srgbClr val="3C628F"/>
                </a:solidFill>
                <a:latin typeface="Corbel" panose="020B0503020204020204" pitchFamily="34" charset="0"/>
              </a:rPr>
              <a:t> </a:t>
            </a:r>
            <a:r>
              <a:rPr lang="de-AT" sz="2400" dirty="0" smtClean="0">
                <a:solidFill>
                  <a:srgbClr val="3C628F"/>
                </a:solidFill>
                <a:latin typeface="Corbel" panose="020B0503020204020204" pitchFamily="34" charset="0"/>
              </a:rPr>
              <a:t>in </a:t>
            </a:r>
            <a:r>
              <a:rPr lang="de-AT" sz="2400" dirty="0" err="1" smtClean="0">
                <a:solidFill>
                  <a:srgbClr val="3C628F"/>
                </a:solidFill>
                <a:latin typeface="Corbel" panose="020B0503020204020204" pitchFamily="34" charset="0"/>
              </a:rPr>
              <a:t>the</a:t>
            </a:r>
            <a:r>
              <a:rPr lang="de-AT" sz="2400" dirty="0" smtClean="0">
                <a:solidFill>
                  <a:srgbClr val="3C628F"/>
                </a:solidFill>
                <a:latin typeface="Corbel" panose="020B0503020204020204" pitchFamily="34" charset="0"/>
              </a:rPr>
              <a:t> </a:t>
            </a:r>
            <a:r>
              <a:rPr lang="de-AT" sz="2400" dirty="0" err="1" smtClean="0">
                <a:solidFill>
                  <a:srgbClr val="3C628F"/>
                </a:solidFill>
                <a:latin typeface="Corbel" panose="020B0503020204020204" pitchFamily="34" charset="0"/>
              </a:rPr>
              <a:t>context</a:t>
            </a:r>
            <a:r>
              <a:rPr lang="de-AT" sz="2400" dirty="0" smtClean="0">
                <a:solidFill>
                  <a:srgbClr val="3C628F"/>
                </a:solidFill>
                <a:latin typeface="Corbel" panose="020B0503020204020204" pitchFamily="34" charset="0"/>
              </a:rPr>
              <a:t> </a:t>
            </a:r>
            <a:r>
              <a:rPr lang="de-AT" sz="2400" dirty="0" err="1" smtClean="0">
                <a:solidFill>
                  <a:srgbClr val="3C628F"/>
                </a:solidFill>
                <a:latin typeface="Corbel" panose="020B0503020204020204" pitchFamily="34" charset="0"/>
              </a:rPr>
              <a:t>of</a:t>
            </a:r>
            <a:r>
              <a:rPr lang="de-AT" sz="2400" dirty="0" smtClean="0">
                <a:solidFill>
                  <a:srgbClr val="3C628F"/>
                </a:solidFill>
                <a:latin typeface="Corbel" panose="020B0503020204020204" pitchFamily="34" charset="0"/>
              </a:rPr>
              <a:t> </a:t>
            </a:r>
            <a:r>
              <a:rPr lang="de-AT" sz="2400" dirty="0" err="1" smtClean="0">
                <a:solidFill>
                  <a:srgbClr val="3C628F"/>
                </a:solidFill>
                <a:latin typeface="Corbel" panose="020B0503020204020204" pitchFamily="34" charset="0"/>
              </a:rPr>
              <a:t>inland</a:t>
            </a:r>
            <a:r>
              <a:rPr lang="de-AT" sz="2400" dirty="0" smtClean="0">
                <a:solidFill>
                  <a:srgbClr val="3C628F"/>
                </a:solidFill>
                <a:latin typeface="Corbel" panose="020B0503020204020204" pitchFamily="34" charset="0"/>
              </a:rPr>
              <a:t> </a:t>
            </a:r>
            <a:r>
              <a:rPr lang="de-AT" sz="2400" dirty="0" err="1" smtClean="0">
                <a:solidFill>
                  <a:srgbClr val="3C628F"/>
                </a:solidFill>
                <a:latin typeface="Corbel" panose="020B0503020204020204" pitchFamily="34" charset="0"/>
              </a:rPr>
              <a:t>navigation</a:t>
            </a:r>
            <a:endParaRPr lang="de-AT" sz="2400" dirty="0">
              <a:solidFill>
                <a:srgbClr val="3C628F"/>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7" name="Textfeld 6"/>
          <p:cNvSpPr txBox="1"/>
          <p:nvPr/>
        </p:nvSpPr>
        <p:spPr>
          <a:xfrm>
            <a:off x="4211960" y="4634905"/>
            <a:ext cx="4262590" cy="369332"/>
          </a:xfrm>
          <a:prstGeom prst="rect">
            <a:avLst/>
          </a:prstGeom>
          <a:noFill/>
        </p:spPr>
        <p:txBody>
          <a:bodyPr wrap="square" rtlCol="0">
            <a:spAutoFit/>
          </a:bodyPr>
          <a:lstStyle/>
          <a:p>
            <a:r>
              <a:rPr lang="en-US" spc="-100" dirty="0" smtClean="0">
                <a:solidFill>
                  <a:srgbClr val="3C628F"/>
                </a:solidFill>
                <a:latin typeface="Corbel" panose="020B0503020204020204" pitchFamily="34" charset="0"/>
                <a:ea typeface="+mj-ea"/>
                <a:cs typeface="+mj-cs"/>
              </a:rPr>
              <a:t>What are the costs of inland waterway transport?</a:t>
            </a:r>
            <a:endParaRPr lang="en-US" spc="-100" dirty="0">
              <a:solidFill>
                <a:srgbClr val="3C628F"/>
              </a:solidFill>
              <a:latin typeface="Corbel" panose="020B0503020204020204" pitchFamily="34" charset="0"/>
              <a:ea typeface="+mj-ea"/>
              <a:cs typeface="+mj-cs"/>
            </a:endParaRPr>
          </a:p>
        </p:txBody>
      </p:sp>
      <p:sp>
        <p:nvSpPr>
          <p:cNvPr id="8" name="Textfeld 6"/>
          <p:cNvSpPr txBox="1"/>
          <p:nvPr/>
        </p:nvSpPr>
        <p:spPr>
          <a:xfrm>
            <a:off x="4211960" y="2691919"/>
            <a:ext cx="4297324" cy="646331"/>
          </a:xfrm>
          <a:prstGeom prst="rect">
            <a:avLst/>
          </a:prstGeom>
          <a:noFill/>
        </p:spPr>
        <p:txBody>
          <a:bodyPr wrap="square" rtlCol="0">
            <a:spAutoFit/>
          </a:bodyPr>
          <a:lstStyle/>
          <a:p>
            <a:r>
              <a:rPr lang="en-US" spc="-100" dirty="0" smtClean="0">
                <a:solidFill>
                  <a:srgbClr val="3C628F"/>
                </a:solidFill>
                <a:latin typeface="Corbel" panose="020B0503020204020204" pitchFamily="34" charset="0"/>
                <a:ea typeface="+mj-ea"/>
                <a:cs typeface="+mj-cs"/>
              </a:rPr>
              <a:t>Which products are suitable for inland waterway transport and why?</a:t>
            </a:r>
            <a:endParaRPr lang="en-US" spc="-100" dirty="0">
              <a:solidFill>
                <a:srgbClr val="3C628F"/>
              </a:solidFill>
              <a:latin typeface="Corbel" panose="020B0503020204020204" pitchFamily="34" charset="0"/>
              <a:ea typeface="+mj-ea"/>
              <a:cs typeface="+mj-cs"/>
            </a:endParaRPr>
          </a:p>
        </p:txBody>
      </p:sp>
      <p:pic>
        <p:nvPicPr>
          <p:cNvPr id="1026" name="Picture 2" descr="Almeria, Amsterdam Rhine Canal, Ship, Vessel, Waterw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73261"/>
            <a:ext cx="3851920" cy="28889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8" y="2473261"/>
            <a:ext cx="915516" cy="215444"/>
          </a:xfrm>
          <a:prstGeom prst="rect">
            <a:avLst/>
          </a:prstGeom>
          <a:noFill/>
        </p:spPr>
        <p:txBody>
          <a:bodyPr wrap="square" rtlCol="0">
            <a:spAutoFit/>
          </a:bodyPr>
          <a:lstStyle/>
          <a:p>
            <a:r>
              <a:rPr lang="de-DE" sz="800" dirty="0" smtClean="0">
                <a:solidFill>
                  <a:schemeClr val="accent1"/>
                </a:solidFill>
                <a:latin typeface="Corbel" panose="020B0503020204020204" pitchFamily="34" charset="0"/>
              </a:rPr>
              <a:t>Source: </a:t>
            </a:r>
            <a:r>
              <a:rPr lang="de-DE" sz="800" dirty="0" err="1" smtClean="0">
                <a:solidFill>
                  <a:schemeClr val="accent1"/>
                </a:solidFill>
                <a:latin typeface="Corbel" panose="020B0503020204020204" pitchFamily="34" charset="0"/>
              </a:rPr>
              <a:t>pixabay</a:t>
            </a:r>
            <a:endParaRPr lang="de-DE" sz="14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249501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b="1" dirty="0" smtClean="0">
                <a:solidFill>
                  <a:schemeClr val="accent1"/>
                </a:solidFill>
                <a:latin typeface="Corbel" panose="020B0503020204020204" pitchFamily="34" charset="0"/>
              </a:rPr>
              <a:t>Logistics in the context of inland navigation – General conditions and charges</a:t>
            </a:r>
            <a:endParaRPr lang="en-GB"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en-GB" smtClean="0">
                <a:solidFill>
                  <a:prstClr val="white"/>
                </a:solidFill>
              </a:rPr>
              <a:pPr>
                <a:defRPr/>
              </a:pPr>
              <a:t>5</a:t>
            </a:fld>
            <a:endParaRPr lang="en-GB"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1730603288"/>
              </p:ext>
            </p:extLst>
          </p:nvPr>
        </p:nvGraphicFramePr>
        <p:xfrm>
          <a:off x="434324" y="1944080"/>
          <a:ext cx="821880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1603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b="1" dirty="0" smtClean="0">
                <a:solidFill>
                  <a:schemeClr val="accent1"/>
                </a:solidFill>
                <a:latin typeface="Corbel" panose="020B0503020204020204" pitchFamily="34" charset="0"/>
              </a:rPr>
              <a:t>Strengths/Weaknesses of Inland Water </a:t>
            </a:r>
            <a:r>
              <a:rPr lang="en-GB" b="1" dirty="0">
                <a:solidFill>
                  <a:schemeClr val="accent1"/>
                </a:solidFill>
                <a:latin typeface="Corbel" panose="020B0503020204020204" pitchFamily="34" charset="0"/>
              </a:rPr>
              <a:t>Vessels</a:t>
            </a:r>
            <a:br>
              <a:rPr lang="en-GB" b="1" dirty="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Goods Suitable for Shipping</a:t>
            </a: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1462784144"/>
              </p:ext>
            </p:extLst>
          </p:nvPr>
        </p:nvGraphicFramePr>
        <p:xfrm>
          <a:off x="457200" y="1700213"/>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sp>
        <p:nvSpPr>
          <p:cNvPr id="6" name="Textfeld 5"/>
          <p:cNvSpPr txBox="1"/>
          <p:nvPr/>
        </p:nvSpPr>
        <p:spPr>
          <a:xfrm>
            <a:off x="8223555" y="6388562"/>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627057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solidFill>
                  <a:schemeClr val="accent1"/>
                </a:solidFill>
                <a:latin typeface="Corbel" panose="020B0503020204020204" pitchFamily="34" charset="0"/>
              </a:rPr>
              <a:t>Goods Suitable for Shipping</a:t>
            </a:r>
            <a:endParaRPr lang="en-GB"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2123728" y="1821160"/>
            <a:ext cx="6768752" cy="4776192"/>
          </a:xfrm>
        </p:spPr>
        <p:txBody>
          <a:bodyPr>
            <a:normAutofit/>
          </a:bodyPr>
          <a:lstStyle/>
          <a:p>
            <a:endParaRPr lang="en-GB" sz="500" dirty="0" smtClean="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inland water vessels are </a:t>
            </a:r>
            <a:r>
              <a:rPr lang="en-GB" sz="1800" b="1" dirty="0" smtClean="0">
                <a:solidFill>
                  <a:srgbClr val="189BC4"/>
                </a:solidFill>
                <a:latin typeface="Corbel" panose="020B0503020204020204" pitchFamily="34" charset="0"/>
              </a:rPr>
              <a:t>not suitable for all types of goods</a:t>
            </a:r>
            <a:br>
              <a:rPr lang="en-GB" sz="1800" b="1" dirty="0" smtClean="0">
                <a:solidFill>
                  <a:srgbClr val="189BC4"/>
                </a:solidFill>
                <a:latin typeface="Corbel" panose="020B0503020204020204" pitchFamily="34" charset="0"/>
              </a:rPr>
            </a:br>
            <a:r>
              <a:rPr lang="en-GB" sz="1800" dirty="0" smtClean="0">
                <a:solidFill>
                  <a:schemeClr val="accent1"/>
                </a:solidFill>
                <a:latin typeface="Corbel" panose="020B0503020204020204" pitchFamily="34" charset="0"/>
              </a:rPr>
              <a:t>(e.g. not for perishable goods such as fruits, vegetables,…)</a:t>
            </a:r>
            <a:endParaRPr lang="en-GB" sz="1800" dirty="0">
              <a:solidFill>
                <a:schemeClr val="accent1"/>
              </a:solidFill>
              <a:latin typeface="Corbel" panose="020B0503020204020204" pitchFamily="34" charset="0"/>
            </a:endParaRP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ideally suited to transport </a:t>
            </a:r>
            <a:r>
              <a:rPr lang="en-GB" sz="1800" b="1" dirty="0">
                <a:solidFill>
                  <a:srgbClr val="189BC4"/>
                </a:solidFill>
                <a:latin typeface="Corbel" panose="020B0503020204020204" pitchFamily="34" charset="0"/>
              </a:rPr>
              <a:t>bulk </a:t>
            </a:r>
            <a:r>
              <a:rPr lang="en-GB" sz="1800" b="1" dirty="0" smtClean="0">
                <a:solidFill>
                  <a:srgbClr val="189BC4"/>
                </a:solidFill>
                <a:latin typeface="Corbel" panose="020B0503020204020204" pitchFamily="34" charset="0"/>
              </a:rPr>
              <a:t>cargo </a:t>
            </a:r>
            <a:r>
              <a:rPr lang="en-GB" sz="1800" dirty="0" smtClean="0">
                <a:solidFill>
                  <a:schemeClr val="accent1"/>
                </a:solidFill>
                <a:latin typeface="Corbel" panose="020B0503020204020204" pitchFamily="34" charset="0"/>
              </a:rPr>
              <a:t>(e.g. waste, raw material,…)</a:t>
            </a: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b="1" dirty="0">
                <a:solidFill>
                  <a:srgbClr val="189BC4"/>
                </a:solidFill>
                <a:latin typeface="Corbel" panose="020B0503020204020204" pitchFamily="34" charset="0"/>
              </a:rPr>
              <a:t>high</a:t>
            </a:r>
            <a:r>
              <a:rPr lang="en-GB" sz="1800" dirty="0" smtClean="0">
                <a:solidFill>
                  <a:schemeClr val="accent1"/>
                </a:solidFill>
                <a:latin typeface="Corbel" panose="020B0503020204020204" pitchFamily="34" charset="0"/>
              </a:rPr>
              <a:t> and </a:t>
            </a:r>
            <a:r>
              <a:rPr lang="en-GB" sz="1800" b="1" dirty="0">
                <a:solidFill>
                  <a:srgbClr val="189BC4"/>
                </a:solidFill>
                <a:latin typeface="Corbel" panose="020B0503020204020204" pitchFamily="34" charset="0"/>
              </a:rPr>
              <a:t>heavy goods</a:t>
            </a: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mainly </a:t>
            </a:r>
            <a:r>
              <a:rPr lang="en-GB" sz="1800" b="1" dirty="0">
                <a:solidFill>
                  <a:srgbClr val="189BC4"/>
                </a:solidFill>
                <a:latin typeface="Corbel" panose="020B0503020204020204" pitchFamily="34" charset="0"/>
              </a:rPr>
              <a:t>large quantities </a:t>
            </a:r>
            <a:r>
              <a:rPr lang="en-GB" sz="1800" dirty="0" smtClean="0">
                <a:solidFill>
                  <a:schemeClr val="accent1"/>
                </a:solidFill>
                <a:latin typeface="Corbel" panose="020B0503020204020204" pitchFamily="34" charset="0"/>
              </a:rPr>
              <a:t>of cargo of </a:t>
            </a:r>
            <a:r>
              <a:rPr lang="en-GB" sz="1800" b="1" dirty="0">
                <a:solidFill>
                  <a:srgbClr val="189BC4"/>
                </a:solidFill>
                <a:latin typeface="Corbel" panose="020B0503020204020204" pitchFamily="34" charset="0"/>
              </a:rPr>
              <a:t>low-value goods </a:t>
            </a: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but also for high-value cargo (e.g. cars)</a:t>
            </a:r>
            <a:endParaRPr lang="en-GB" sz="1800" dirty="0">
              <a:solidFill>
                <a:schemeClr val="accent1"/>
              </a:solidFill>
              <a:latin typeface="Corbel" panose="020B0503020204020204" pitchFamily="34" charset="0"/>
            </a:endParaRPr>
          </a:p>
          <a:p>
            <a:pPr>
              <a:buClr>
                <a:srgbClr val="189BC4"/>
              </a:buClr>
            </a:pPr>
            <a:endParaRPr lang="en-GB" sz="1800" dirty="0">
              <a:solidFill>
                <a:schemeClr val="accent1"/>
              </a:solidFill>
              <a:latin typeface="Corbel" panose="020B0503020204020204" pitchFamily="34" charset="0"/>
            </a:endParaRPr>
          </a:p>
          <a:p>
            <a:pPr>
              <a:buClr>
                <a:srgbClr val="189BC4"/>
              </a:buClr>
            </a:pPr>
            <a:r>
              <a:rPr lang="en-GB" sz="1800" dirty="0" smtClean="0">
                <a:solidFill>
                  <a:schemeClr val="accent1"/>
                </a:solidFill>
                <a:latin typeface="Corbel" panose="020B0503020204020204" pitchFamily="34" charset="0"/>
              </a:rPr>
              <a:t>ideal </a:t>
            </a:r>
            <a:r>
              <a:rPr lang="en-GB" sz="1800" dirty="0">
                <a:solidFill>
                  <a:schemeClr val="accent1"/>
                </a:solidFill>
                <a:latin typeface="Corbel" panose="020B0503020204020204" pitchFamily="34" charset="0"/>
              </a:rPr>
              <a:t>planning can </a:t>
            </a:r>
            <a:r>
              <a:rPr lang="en-GB" sz="1800" b="1" dirty="0">
                <a:solidFill>
                  <a:srgbClr val="189BC4"/>
                </a:solidFill>
                <a:latin typeface="Corbel" panose="020B0503020204020204" pitchFamily="34" charset="0"/>
              </a:rPr>
              <a:t>save time, money </a:t>
            </a:r>
            <a:r>
              <a:rPr lang="en-GB" sz="1800" dirty="0">
                <a:solidFill>
                  <a:schemeClr val="accent1"/>
                </a:solidFill>
                <a:latin typeface="Corbel" panose="020B0503020204020204" pitchFamily="34" charset="0"/>
              </a:rPr>
              <a:t>and reduces </a:t>
            </a:r>
            <a:r>
              <a:rPr lang="en-GB" sz="1800" dirty="0" smtClean="0">
                <a:solidFill>
                  <a:schemeClr val="accent1"/>
                </a:solidFill>
                <a:latin typeface="Corbel" panose="020B0503020204020204" pitchFamily="34" charset="0"/>
              </a:rPr>
              <a:t>pre- </a:t>
            </a:r>
            <a:r>
              <a:rPr lang="en-GB" sz="1800" dirty="0">
                <a:solidFill>
                  <a:schemeClr val="accent1"/>
                </a:solidFill>
                <a:latin typeface="Corbel" panose="020B0503020204020204" pitchFamily="34" charset="0"/>
              </a:rPr>
              <a:t>and end-haulage </a:t>
            </a:r>
          </a:p>
          <a:p>
            <a:pPr marL="0" indent="0">
              <a:buNone/>
            </a:pPr>
            <a:endParaRPr lang="de-AT" dirty="0">
              <a:solidFill>
                <a:schemeClr val="accent1"/>
              </a:solidFill>
              <a:latin typeface="Corbel" panose="020B0503020204020204" pitchFamily="34" charset="0"/>
            </a:endParaRPr>
          </a:p>
          <a:p>
            <a:endParaRPr lang="de-AT"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6" name="Textfeld 5"/>
          <p:cNvSpPr txBox="1"/>
          <p:nvPr/>
        </p:nvSpPr>
        <p:spPr>
          <a:xfrm>
            <a:off x="8223555" y="6388562"/>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pic>
        <p:nvPicPr>
          <p:cNvPr id="7" name="Grafik 6"/>
          <p:cNvPicPr>
            <a:picLocks noChangeAspect="1"/>
          </p:cNvPicPr>
          <p:nvPr/>
        </p:nvPicPr>
        <p:blipFill>
          <a:blip r:embed="rId3"/>
          <a:stretch>
            <a:fillRect/>
          </a:stretch>
        </p:blipFill>
        <p:spPr>
          <a:xfrm>
            <a:off x="1" y="1628801"/>
            <a:ext cx="1979711" cy="1319292"/>
          </a:xfrm>
          <a:prstGeom prst="rect">
            <a:avLst/>
          </a:prstGeom>
        </p:spPr>
      </p:pic>
      <p:pic>
        <p:nvPicPr>
          <p:cNvPr id="8" name="Grafik 7"/>
          <p:cNvPicPr>
            <a:picLocks noChangeAspect="1"/>
          </p:cNvPicPr>
          <p:nvPr/>
        </p:nvPicPr>
        <p:blipFill>
          <a:blip r:embed="rId4"/>
          <a:stretch>
            <a:fillRect/>
          </a:stretch>
        </p:blipFill>
        <p:spPr>
          <a:xfrm>
            <a:off x="1" y="2948093"/>
            <a:ext cx="1979711" cy="1314652"/>
          </a:xfrm>
          <a:prstGeom prst="rect">
            <a:avLst/>
          </a:prstGeom>
        </p:spPr>
      </p:pic>
      <p:pic>
        <p:nvPicPr>
          <p:cNvPr id="9" name="Grafik 8"/>
          <p:cNvPicPr>
            <a:picLocks noChangeAspect="1"/>
          </p:cNvPicPr>
          <p:nvPr/>
        </p:nvPicPr>
        <p:blipFill rotWithShape="1">
          <a:blip r:embed="rId5"/>
          <a:srcRect l="7486" r="8926"/>
          <a:stretch/>
        </p:blipFill>
        <p:spPr>
          <a:xfrm>
            <a:off x="1" y="4262745"/>
            <a:ext cx="1979712" cy="1093539"/>
          </a:xfrm>
          <a:prstGeom prst="rect">
            <a:avLst/>
          </a:prstGeom>
        </p:spPr>
      </p:pic>
      <p:pic>
        <p:nvPicPr>
          <p:cNvPr id="10" name="Grafik 9"/>
          <p:cNvPicPr>
            <a:picLocks noChangeAspect="1"/>
          </p:cNvPicPr>
          <p:nvPr/>
        </p:nvPicPr>
        <p:blipFill>
          <a:blip r:embed="rId6"/>
          <a:stretch>
            <a:fillRect/>
          </a:stretch>
        </p:blipFill>
        <p:spPr>
          <a:xfrm>
            <a:off x="0" y="5254336"/>
            <a:ext cx="1979712" cy="1387345"/>
          </a:xfrm>
          <a:prstGeom prst="rect">
            <a:avLst/>
          </a:prstGeom>
        </p:spPr>
      </p:pic>
      <p:sp>
        <p:nvSpPr>
          <p:cNvPr id="11" name="Textfeld 10"/>
          <p:cNvSpPr txBox="1"/>
          <p:nvPr/>
        </p:nvSpPr>
        <p:spPr>
          <a:xfrm>
            <a:off x="-36512" y="1622350"/>
            <a:ext cx="840295" cy="215444"/>
          </a:xfrm>
          <a:prstGeom prst="rect">
            <a:avLst/>
          </a:prstGeom>
          <a:noFill/>
        </p:spPr>
        <p:txBody>
          <a:bodyPr wrap="none" rtlCol="0">
            <a:spAutoFit/>
          </a:bodyPr>
          <a:lstStyle/>
          <a:p>
            <a:r>
              <a:rPr lang="de-AT" sz="800" dirty="0" err="1" smtClean="0">
                <a:solidFill>
                  <a:schemeClr val="bg1"/>
                </a:solidFill>
                <a:latin typeface="Corbel" panose="020B0503020204020204" pitchFamily="34" charset="0"/>
              </a:rPr>
              <a:t>source</a:t>
            </a:r>
            <a:r>
              <a:rPr lang="de-AT" sz="800" dirty="0" smtClean="0">
                <a:solidFill>
                  <a:schemeClr val="bg1"/>
                </a:solidFill>
                <a:latin typeface="Corbel" panose="020B0503020204020204" pitchFamily="34" charset="0"/>
              </a:rPr>
              <a:t>: </a:t>
            </a:r>
            <a:r>
              <a:rPr lang="de-AT" sz="800" dirty="0" err="1" smtClean="0">
                <a:solidFill>
                  <a:schemeClr val="bg1"/>
                </a:solidFill>
                <a:latin typeface="Corbel" panose="020B0503020204020204" pitchFamily="34" charset="0"/>
              </a:rPr>
              <a:t>pixabay</a:t>
            </a:r>
            <a:endParaRPr lang="de-AT" sz="800" dirty="0">
              <a:solidFill>
                <a:schemeClr val="bg1"/>
              </a:solidFill>
              <a:latin typeface="Corbel" panose="020B0503020204020204" pitchFamily="34" charset="0"/>
            </a:endParaRPr>
          </a:p>
        </p:txBody>
      </p:sp>
      <p:sp>
        <p:nvSpPr>
          <p:cNvPr id="12" name="Textfeld 11"/>
          <p:cNvSpPr txBox="1"/>
          <p:nvPr/>
        </p:nvSpPr>
        <p:spPr>
          <a:xfrm>
            <a:off x="-36513" y="2888091"/>
            <a:ext cx="840295" cy="215444"/>
          </a:xfrm>
          <a:prstGeom prst="rect">
            <a:avLst/>
          </a:prstGeom>
          <a:noFill/>
        </p:spPr>
        <p:txBody>
          <a:bodyPr wrap="none" rtlCol="0">
            <a:spAutoFit/>
          </a:bodyPr>
          <a:lstStyle/>
          <a:p>
            <a:r>
              <a:rPr lang="de-AT" sz="800" dirty="0" err="1" smtClean="0">
                <a:solidFill>
                  <a:schemeClr val="bg1"/>
                </a:solidFill>
                <a:latin typeface="Corbel" panose="020B0503020204020204" pitchFamily="34" charset="0"/>
              </a:rPr>
              <a:t>source</a:t>
            </a:r>
            <a:r>
              <a:rPr lang="de-AT" sz="800" dirty="0" smtClean="0">
                <a:solidFill>
                  <a:schemeClr val="bg1"/>
                </a:solidFill>
                <a:latin typeface="Corbel" panose="020B0503020204020204" pitchFamily="34" charset="0"/>
              </a:rPr>
              <a:t>: </a:t>
            </a:r>
            <a:r>
              <a:rPr lang="de-AT" sz="800" dirty="0" err="1" smtClean="0">
                <a:solidFill>
                  <a:schemeClr val="bg1"/>
                </a:solidFill>
                <a:latin typeface="Corbel" panose="020B0503020204020204" pitchFamily="34" charset="0"/>
              </a:rPr>
              <a:t>pixabay</a:t>
            </a:r>
            <a:endParaRPr lang="de-AT" sz="800" dirty="0">
              <a:solidFill>
                <a:schemeClr val="bg1"/>
              </a:solidFill>
              <a:latin typeface="Corbel" panose="020B0503020204020204" pitchFamily="34" charset="0"/>
            </a:endParaRPr>
          </a:p>
        </p:txBody>
      </p:sp>
      <p:sp>
        <p:nvSpPr>
          <p:cNvPr id="13" name="Textfeld 12"/>
          <p:cNvSpPr txBox="1"/>
          <p:nvPr/>
        </p:nvSpPr>
        <p:spPr>
          <a:xfrm>
            <a:off x="-47537" y="4253046"/>
            <a:ext cx="84029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
        <p:nvSpPr>
          <p:cNvPr id="14" name="Textfeld 13"/>
          <p:cNvSpPr txBox="1"/>
          <p:nvPr/>
        </p:nvSpPr>
        <p:spPr>
          <a:xfrm>
            <a:off x="-47537" y="5265322"/>
            <a:ext cx="84029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981096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323850" y="404813"/>
            <a:ext cx="8820150" cy="1008062"/>
          </a:xfrm>
          <a:extLs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AT" b="1" dirty="0" smtClean="0">
                <a:solidFill>
                  <a:schemeClr val="accent1"/>
                </a:solidFill>
                <a:latin typeface="Corbel" panose="020B0503020204020204" pitchFamily="34" charset="0"/>
              </a:rPr>
              <a:t>Traditional </a:t>
            </a:r>
            <a:r>
              <a:rPr lang="de-AT" b="1" dirty="0" err="1">
                <a:solidFill>
                  <a:schemeClr val="accent1"/>
                </a:solidFill>
                <a:latin typeface="Corbel" panose="020B0503020204020204" pitchFamily="34" charset="0"/>
              </a:rPr>
              <a:t>M</a:t>
            </a:r>
            <a:r>
              <a:rPr lang="de-AT" b="1" dirty="0" err="1" smtClean="0">
                <a:solidFill>
                  <a:schemeClr val="accent1"/>
                </a:solidFill>
                <a:latin typeface="Corbel" panose="020B0503020204020204" pitchFamily="34" charset="0"/>
              </a:rPr>
              <a:t>arkets</a:t>
            </a:r>
            <a:r>
              <a:rPr lang="de-AT" b="1" dirty="0" smtClean="0">
                <a:solidFill>
                  <a:schemeClr val="accent1"/>
                </a:solidFill>
                <a:latin typeface="Corbel" panose="020B0503020204020204" pitchFamily="34" charset="0"/>
              </a:rPr>
              <a:t/>
            </a:r>
            <a:br>
              <a:rPr lang="de-AT" b="1" dirty="0" smtClean="0">
                <a:solidFill>
                  <a:schemeClr val="accent1"/>
                </a:solidFill>
                <a:latin typeface="Corbel" panose="020B0503020204020204" pitchFamily="34" charset="0"/>
              </a:rPr>
            </a:br>
            <a:r>
              <a:rPr lang="en-GB" sz="2400" dirty="0">
                <a:solidFill>
                  <a:schemeClr val="accent1"/>
                </a:solidFill>
                <a:latin typeface="Corbel" panose="020B0503020204020204" pitchFamily="34" charset="0"/>
              </a:rPr>
              <a:t>Goods Suitable for </a:t>
            </a:r>
            <a:r>
              <a:rPr lang="en-GB" sz="2400" dirty="0" smtClean="0">
                <a:solidFill>
                  <a:schemeClr val="accent1"/>
                </a:solidFill>
                <a:latin typeface="Corbel" panose="020B0503020204020204" pitchFamily="34" charset="0"/>
              </a:rPr>
              <a:t>Shipping</a:t>
            </a:r>
            <a:endParaRPr lang="de-AT" sz="2400" b="1" dirty="0">
              <a:solidFill>
                <a:schemeClr val="accent1"/>
              </a:solidFill>
              <a:latin typeface="Corbel" panose="020B0503020204020204" pitchFamily="34" charset="0"/>
            </a:endParaRPr>
          </a:p>
        </p:txBody>
      </p:sp>
      <p:sp>
        <p:nvSpPr>
          <p:cNvPr id="38918" name="Text Box 5"/>
          <p:cNvSpPr txBox="1">
            <a:spLocks noChangeArrowheads="1"/>
          </p:cNvSpPr>
          <p:nvPr/>
        </p:nvSpPr>
        <p:spPr bwMode="auto">
          <a:xfrm>
            <a:off x="467544" y="2374711"/>
            <a:ext cx="1907000"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5pPr>
            <a:lvl6pPr marL="25146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6pPr>
            <a:lvl7pPr marL="29718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7pPr>
            <a:lvl8pPr marL="34290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8pPr>
            <a:lvl9pPr marL="38862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9pPr>
          </a:lstStyle>
          <a:p>
            <a:pPr algn="ctr" eaLnBrk="1" hangingPunct="1">
              <a:buClr>
                <a:srgbClr val="000000"/>
              </a:buClr>
              <a:buSzPct val="100000"/>
            </a:pPr>
            <a:r>
              <a:rPr lang="en-US" sz="1800" dirty="0" smtClean="0">
                <a:solidFill>
                  <a:schemeClr val="accent1"/>
                </a:solidFill>
                <a:latin typeface="Corbel" panose="020B0503020204020204" pitchFamily="34" charset="0"/>
              </a:rPr>
              <a:t>raw material, ores</a:t>
            </a:r>
            <a:endParaRPr lang="en-US" sz="1800" b="1" dirty="0">
              <a:solidFill>
                <a:schemeClr val="accent1"/>
              </a:solidFill>
              <a:latin typeface="Corbel" panose="020B0503020204020204" pitchFamily="34" charset="0"/>
            </a:endParaRPr>
          </a:p>
        </p:txBody>
      </p:sp>
      <p:sp>
        <p:nvSpPr>
          <p:cNvPr id="38919" name="Text Box 6"/>
          <p:cNvSpPr txBox="1">
            <a:spLocks noChangeArrowheads="1"/>
          </p:cNvSpPr>
          <p:nvPr/>
        </p:nvSpPr>
        <p:spPr bwMode="auto">
          <a:xfrm>
            <a:off x="2987920" y="2319794"/>
            <a:ext cx="2447192" cy="1025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5pPr>
            <a:lvl6pPr marL="25146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6pPr>
            <a:lvl7pPr marL="29718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7pPr>
            <a:lvl8pPr marL="34290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8pPr>
            <a:lvl9pPr marL="38862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9pPr>
          </a:lstStyle>
          <a:p>
            <a:pPr algn="l" eaLnBrk="1" hangingPunct="1">
              <a:spcBef>
                <a:spcPts val="600"/>
              </a:spcBef>
              <a:buClr>
                <a:srgbClr val="000000"/>
              </a:buClr>
              <a:buSzPct val="100000"/>
              <a:buFont typeface="Times New Roman" pitchFamily="18" charset="0"/>
              <a:buNone/>
            </a:pPr>
            <a:endParaRPr lang="de-DE" sz="2400" dirty="0">
              <a:solidFill>
                <a:srgbClr val="1E3A6C"/>
              </a:solidFill>
            </a:endParaRPr>
          </a:p>
          <a:p>
            <a:pPr algn="l" eaLnBrk="1" hangingPunct="1">
              <a:spcBef>
                <a:spcPts val="1500"/>
              </a:spcBef>
              <a:buClr>
                <a:srgbClr val="000000"/>
              </a:buClr>
              <a:buSzPct val="100000"/>
              <a:buFont typeface="Times New Roman" pitchFamily="18" charset="0"/>
              <a:buNone/>
            </a:pPr>
            <a:endParaRPr lang="de-DE" sz="2400" dirty="0">
              <a:solidFill>
                <a:srgbClr val="1E3A6C"/>
              </a:solidFill>
            </a:endParaRPr>
          </a:p>
        </p:txBody>
      </p:sp>
      <p:sp>
        <p:nvSpPr>
          <p:cNvPr id="38920" name="Text Box 7"/>
          <p:cNvSpPr txBox="1">
            <a:spLocks noChangeArrowheads="1"/>
          </p:cNvSpPr>
          <p:nvPr/>
        </p:nvSpPr>
        <p:spPr bwMode="auto">
          <a:xfrm>
            <a:off x="3532765" y="2236212"/>
            <a:ext cx="1872112"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5pPr>
            <a:lvl6pPr marL="25146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6pPr>
            <a:lvl7pPr marL="29718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7pPr>
            <a:lvl8pPr marL="34290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8pPr>
            <a:lvl9pPr marL="38862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9pPr>
          </a:lstStyle>
          <a:p>
            <a:pPr algn="ctr" eaLnBrk="1" hangingPunct="1">
              <a:buClr>
                <a:srgbClr val="000000"/>
              </a:buClr>
              <a:buSzPct val="100000"/>
              <a:buFont typeface="Times New Roman" pitchFamily="18" charset="0"/>
              <a:buNone/>
            </a:pPr>
            <a:r>
              <a:rPr lang="en-US" sz="1800" dirty="0" smtClean="0">
                <a:solidFill>
                  <a:schemeClr val="accent1"/>
                </a:solidFill>
                <a:latin typeface="Corbel" panose="020B0503020204020204" pitchFamily="34" charset="0"/>
              </a:rPr>
              <a:t>agricultural and </a:t>
            </a:r>
          </a:p>
          <a:p>
            <a:pPr algn="ctr" eaLnBrk="1" hangingPunct="1">
              <a:buClr>
                <a:srgbClr val="000000"/>
              </a:buClr>
              <a:buSzPct val="100000"/>
              <a:buFont typeface="Times New Roman" pitchFamily="18" charset="0"/>
              <a:buNone/>
            </a:pPr>
            <a:r>
              <a:rPr lang="en-US" sz="1800" dirty="0" smtClean="0">
                <a:solidFill>
                  <a:schemeClr val="accent1"/>
                </a:solidFill>
                <a:latin typeface="Corbel" panose="020B0503020204020204" pitchFamily="34" charset="0"/>
              </a:rPr>
              <a:t>forestry products</a:t>
            </a:r>
            <a:endParaRPr lang="en-US" sz="1800" dirty="0">
              <a:solidFill>
                <a:schemeClr val="accent1"/>
              </a:solidFill>
              <a:latin typeface="Corbel" panose="020B0503020204020204" pitchFamily="34" charset="0"/>
            </a:endParaRPr>
          </a:p>
        </p:txBody>
      </p:sp>
      <p:sp>
        <p:nvSpPr>
          <p:cNvPr id="12"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8</a:t>
            </a:fld>
            <a:endParaRPr lang="de-AT" dirty="0">
              <a:solidFill>
                <a:prstClr val="white"/>
              </a:solidFill>
            </a:endParaRPr>
          </a:p>
        </p:txBody>
      </p:sp>
      <p:sp>
        <p:nvSpPr>
          <p:cNvPr id="13" name="Text Box 7"/>
          <p:cNvSpPr txBox="1">
            <a:spLocks noChangeArrowheads="1"/>
          </p:cNvSpPr>
          <p:nvPr/>
        </p:nvSpPr>
        <p:spPr bwMode="auto">
          <a:xfrm>
            <a:off x="6601472" y="2369073"/>
            <a:ext cx="2061664"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5pPr>
            <a:lvl6pPr marL="25146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6pPr>
            <a:lvl7pPr marL="29718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7pPr>
            <a:lvl8pPr marL="34290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8pPr>
            <a:lvl9pPr marL="38862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9pPr>
          </a:lstStyle>
          <a:p>
            <a:pPr algn="ctr" eaLnBrk="1" hangingPunct="1">
              <a:buClr>
                <a:srgbClr val="000000"/>
              </a:buClr>
              <a:buSzPct val="100000"/>
              <a:buFont typeface="Times New Roman" pitchFamily="18" charset="0"/>
              <a:buNone/>
            </a:pPr>
            <a:r>
              <a:rPr lang="en-US" sz="1800" dirty="0">
                <a:solidFill>
                  <a:schemeClr val="accent1"/>
                </a:solidFill>
                <a:latin typeface="Corbel" panose="020B0503020204020204" pitchFamily="34" charset="0"/>
              </a:rPr>
              <a:t>m</a:t>
            </a:r>
            <a:r>
              <a:rPr lang="en-US" sz="1800" dirty="0" smtClean="0">
                <a:solidFill>
                  <a:schemeClr val="accent1"/>
                </a:solidFill>
                <a:latin typeface="Corbel" panose="020B0503020204020204" pitchFamily="34" charset="0"/>
              </a:rPr>
              <a:t>ineral oil products</a:t>
            </a:r>
            <a:endParaRPr lang="en-US" sz="1800" dirty="0">
              <a:solidFill>
                <a:schemeClr val="accent1"/>
              </a:solidFill>
              <a:latin typeface="Corbel" panose="020B0503020204020204" pitchFamily="34" charset="0"/>
            </a:endParaRPr>
          </a:p>
        </p:txBody>
      </p:sp>
      <p:sp>
        <p:nvSpPr>
          <p:cNvPr id="14" name="Content Placeholder 2"/>
          <p:cNvSpPr txBox="1">
            <a:spLocks/>
          </p:cNvSpPr>
          <p:nvPr/>
        </p:nvSpPr>
        <p:spPr>
          <a:xfrm>
            <a:off x="467544" y="5517232"/>
            <a:ext cx="8195592" cy="864000"/>
          </a:xfrm>
          <a:prstGeom prst="rect">
            <a:avLst/>
          </a:prstGeom>
          <a:ln w="28575">
            <a:solidFill>
              <a:schemeClr val="accent1"/>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z="2000" spc="60" dirty="0">
              <a:solidFill>
                <a:schemeClr val="accent1"/>
              </a:solidFill>
            </a:endParaRPr>
          </a:p>
          <a:p>
            <a:pPr marL="546100" indent="0">
              <a:buNone/>
            </a:pPr>
            <a:endParaRPr lang="de-AT" sz="2000" dirty="0" smtClean="0">
              <a:solidFill>
                <a:schemeClr val="accent1"/>
              </a:solidFill>
            </a:endParaRPr>
          </a:p>
          <a:p>
            <a:pPr marL="546100" indent="0">
              <a:buNone/>
            </a:pPr>
            <a:r>
              <a:rPr lang="en-US" sz="2000" dirty="0" smtClean="0">
                <a:solidFill>
                  <a:schemeClr val="accent1"/>
                </a:solidFill>
                <a:latin typeface="Corbel" panose="020B0503020204020204" pitchFamily="34" charset="0"/>
              </a:rPr>
              <a:t>account together for around </a:t>
            </a:r>
            <a:r>
              <a:rPr lang="en-US" sz="2000" dirty="0" smtClean="0">
                <a:solidFill>
                  <a:schemeClr val="accent1"/>
                </a:solidFill>
                <a:latin typeface="Corbel" panose="020B0503020204020204" pitchFamily="34" charset="0"/>
              </a:rPr>
              <a:t>60 % </a:t>
            </a:r>
            <a:r>
              <a:rPr lang="en-US" sz="2000" dirty="0" smtClean="0">
                <a:solidFill>
                  <a:schemeClr val="accent1"/>
                </a:solidFill>
                <a:latin typeface="Corbel" panose="020B0503020204020204" pitchFamily="34" charset="0"/>
              </a:rPr>
              <a:t>of the total transport volume </a:t>
            </a:r>
            <a:br>
              <a:rPr lang="en-US" sz="2000" dirty="0" smtClean="0">
                <a:solidFill>
                  <a:schemeClr val="accent1"/>
                </a:solidFill>
                <a:latin typeface="Corbel" panose="020B0503020204020204" pitchFamily="34" charset="0"/>
              </a:rPr>
            </a:br>
            <a:r>
              <a:rPr lang="en-US" sz="2000" dirty="0" smtClean="0">
                <a:solidFill>
                  <a:schemeClr val="accent1"/>
                </a:solidFill>
                <a:latin typeface="Corbel" panose="020B0503020204020204" pitchFamily="34" charset="0"/>
              </a:rPr>
              <a:t>of goods transported annually on the Austrian Danube</a:t>
            </a:r>
            <a:endParaRPr lang="de-DE" sz="2000" spc="60" dirty="0">
              <a:solidFill>
                <a:schemeClr val="accent1"/>
              </a:solidFill>
              <a:latin typeface="Corbel" panose="020B0503020204020204" pitchFamily="34" charset="0"/>
            </a:endParaRPr>
          </a:p>
          <a:p>
            <a:pPr marL="546100" indent="0">
              <a:buNone/>
            </a:pPr>
            <a:endParaRPr lang="de-DE" sz="2000" spc="60" dirty="0">
              <a:solidFill>
                <a:schemeClr val="accent1"/>
              </a:solidFill>
            </a:endParaRPr>
          </a:p>
          <a:p>
            <a:pPr marL="546100" indent="0">
              <a:buNone/>
            </a:pPr>
            <a:endParaRPr lang="de-AT" sz="2000" dirty="0">
              <a:solidFill>
                <a:schemeClr val="tx2"/>
              </a:solidFill>
            </a:endParaRPr>
          </a:p>
        </p:txBody>
      </p:sp>
      <p:pic>
        <p:nvPicPr>
          <p:cNvPr id="1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560" y="5689206"/>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feld 1"/>
          <p:cNvSpPr txBox="1">
            <a:spLocks noChangeArrowheads="1"/>
          </p:cNvSpPr>
          <p:nvPr/>
        </p:nvSpPr>
        <p:spPr bwMode="auto">
          <a:xfrm>
            <a:off x="407657" y="2931528"/>
            <a:ext cx="14341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source: Hafen Linz (Linz AG)</a:t>
            </a:r>
            <a:endParaRPr lang="de-DE" sz="800" dirty="0">
              <a:solidFill>
                <a:schemeClr val="bg1"/>
              </a:solidFill>
              <a:latin typeface="Corbel" panose="020B0503020204020204" pitchFamily="34" charset="0"/>
            </a:endParaRPr>
          </a:p>
        </p:txBody>
      </p:sp>
      <p:sp>
        <p:nvSpPr>
          <p:cNvPr id="20" name="Textfeld 1"/>
          <p:cNvSpPr txBox="1">
            <a:spLocks noChangeArrowheads="1"/>
          </p:cNvSpPr>
          <p:nvPr/>
        </p:nvSpPr>
        <p:spPr bwMode="auto">
          <a:xfrm>
            <a:off x="3522305" y="2916961"/>
            <a:ext cx="14097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source: viadonau</a:t>
            </a:r>
            <a:endParaRPr lang="de-DE" sz="800" dirty="0">
              <a:solidFill>
                <a:schemeClr val="bg1"/>
              </a:solidFill>
              <a:latin typeface="Corbel" panose="020B0503020204020204" pitchFamily="34" charset="0"/>
            </a:endParaRPr>
          </a:p>
        </p:txBody>
      </p:sp>
      <p:sp>
        <p:nvSpPr>
          <p:cNvPr id="23" name="Textfeld 22"/>
          <p:cNvSpPr txBox="1"/>
          <p:nvPr/>
        </p:nvSpPr>
        <p:spPr>
          <a:xfrm>
            <a:off x="8223555" y="6388562"/>
            <a:ext cx="92044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source</a:t>
            </a:r>
            <a:r>
              <a:rPr lang="de-AT" sz="800" dirty="0" smtClean="0">
                <a:solidFill>
                  <a:schemeClr val="accent1"/>
                </a:solidFill>
                <a:latin typeface="Corbel" panose="020B0503020204020204" pitchFamily="34" charset="0"/>
              </a:rPr>
              <a:t>: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pic>
        <p:nvPicPr>
          <p:cNvPr id="21" name="Grafik 20"/>
          <p:cNvPicPr>
            <a:picLocks noChangeAspect="1"/>
          </p:cNvPicPr>
          <p:nvPr/>
        </p:nvPicPr>
        <p:blipFill>
          <a:blip r:embed="rId4"/>
          <a:stretch>
            <a:fillRect/>
          </a:stretch>
        </p:blipFill>
        <p:spPr>
          <a:xfrm>
            <a:off x="3539219" y="3147026"/>
            <a:ext cx="2474483" cy="1839668"/>
          </a:xfrm>
          <a:prstGeom prst="rect">
            <a:avLst/>
          </a:prstGeom>
        </p:spPr>
      </p:pic>
      <p:pic>
        <p:nvPicPr>
          <p:cNvPr id="24" name="Grafik 23"/>
          <p:cNvPicPr>
            <a:picLocks noChangeAspect="1"/>
          </p:cNvPicPr>
          <p:nvPr/>
        </p:nvPicPr>
        <p:blipFill>
          <a:blip r:embed="rId5"/>
          <a:stretch>
            <a:fillRect/>
          </a:stretch>
        </p:blipFill>
        <p:spPr>
          <a:xfrm>
            <a:off x="244322" y="3181290"/>
            <a:ext cx="3044042" cy="1784988"/>
          </a:xfrm>
          <a:prstGeom prst="rect">
            <a:avLst/>
          </a:prstGeom>
        </p:spPr>
      </p:pic>
      <p:sp>
        <p:nvSpPr>
          <p:cNvPr id="25" name="Textfeld 1"/>
          <p:cNvSpPr txBox="1">
            <a:spLocks noChangeArrowheads="1"/>
          </p:cNvSpPr>
          <p:nvPr/>
        </p:nvSpPr>
        <p:spPr bwMode="auto">
          <a:xfrm>
            <a:off x="198018" y="3190237"/>
            <a:ext cx="24647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Source: C.N.F.R. NAVROM S.A. </a:t>
            </a:r>
            <a:r>
              <a:rPr lang="de-DE" sz="800" dirty="0" err="1" smtClean="0">
                <a:solidFill>
                  <a:schemeClr val="bg1"/>
                </a:solidFill>
                <a:latin typeface="Corbel" panose="020B0503020204020204" pitchFamily="34" charset="0"/>
              </a:rPr>
              <a:t>Galati</a:t>
            </a:r>
            <a:r>
              <a:rPr lang="de-DE" sz="800" dirty="0" smtClean="0">
                <a:solidFill>
                  <a:schemeClr val="accent1"/>
                </a:solidFill>
                <a:latin typeface="Corbel" panose="020B0503020204020204" pitchFamily="34" charset="0"/>
              </a:rPr>
              <a:t>)</a:t>
            </a:r>
            <a:endParaRPr lang="de-DE" sz="800" dirty="0">
              <a:solidFill>
                <a:schemeClr val="accent1"/>
              </a:solidFill>
              <a:latin typeface="Corbel" panose="020B0503020204020204" pitchFamily="34" charset="0"/>
            </a:endParaRPr>
          </a:p>
        </p:txBody>
      </p:sp>
      <p:sp>
        <p:nvSpPr>
          <p:cNvPr id="26" name="Textfeld 1"/>
          <p:cNvSpPr txBox="1">
            <a:spLocks noChangeArrowheads="1"/>
          </p:cNvSpPr>
          <p:nvPr/>
        </p:nvSpPr>
        <p:spPr bwMode="auto">
          <a:xfrm>
            <a:off x="3539219" y="3120055"/>
            <a:ext cx="18671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err="1" smtClean="0">
                <a:solidFill>
                  <a:schemeClr val="accent1"/>
                </a:solidFill>
                <a:latin typeface="Corbel" panose="020B0503020204020204" pitchFamily="34" charset="0"/>
              </a:rPr>
              <a:t>Souce</a:t>
            </a:r>
            <a:r>
              <a:rPr lang="de-DE" sz="800" dirty="0" smtClean="0">
                <a:solidFill>
                  <a:schemeClr val="accent1"/>
                </a:solidFill>
                <a:latin typeface="Corbel" panose="020B0503020204020204" pitchFamily="34" charset="0"/>
              </a:rPr>
              <a:t> </a:t>
            </a:r>
            <a:r>
              <a:rPr lang="de-DE" sz="800" dirty="0" err="1" smtClean="0">
                <a:solidFill>
                  <a:schemeClr val="accent1"/>
                </a:solidFill>
                <a:latin typeface="Corbel" panose="020B0503020204020204" pitchFamily="34" charset="0"/>
              </a:rPr>
              <a:t>Voies</a:t>
            </a:r>
            <a:r>
              <a:rPr lang="de-DE" sz="800" dirty="0" smtClean="0">
                <a:solidFill>
                  <a:schemeClr val="accent1"/>
                </a:solidFill>
                <a:latin typeface="Corbel" panose="020B0503020204020204" pitchFamily="34" charset="0"/>
              </a:rPr>
              <a:t> </a:t>
            </a:r>
            <a:r>
              <a:rPr lang="de-DE" sz="800" dirty="0" err="1" smtClean="0">
                <a:solidFill>
                  <a:schemeClr val="accent1"/>
                </a:solidFill>
                <a:latin typeface="Corbel" panose="020B0503020204020204" pitchFamily="34" charset="0"/>
              </a:rPr>
              <a:t>navigables</a:t>
            </a:r>
            <a:r>
              <a:rPr lang="de-DE" sz="800" dirty="0" smtClean="0">
                <a:solidFill>
                  <a:schemeClr val="accent1"/>
                </a:solidFill>
                <a:latin typeface="Corbel" panose="020B0503020204020204" pitchFamily="34" charset="0"/>
              </a:rPr>
              <a:t> de France</a:t>
            </a:r>
            <a:endParaRPr lang="de-DE" sz="800" dirty="0">
              <a:solidFill>
                <a:schemeClr val="accent1"/>
              </a:solidFill>
              <a:latin typeface="Corbel" panose="020B0503020204020204" pitchFamily="34" charset="0"/>
            </a:endParaRPr>
          </a:p>
        </p:txBody>
      </p:sp>
      <p:pic>
        <p:nvPicPr>
          <p:cNvPr id="27" name="Grafik 26"/>
          <p:cNvPicPr>
            <a:picLocks noChangeAspect="1"/>
          </p:cNvPicPr>
          <p:nvPr/>
        </p:nvPicPr>
        <p:blipFill rotWithShape="1">
          <a:blip r:embed="rId6"/>
          <a:srcRect l="36836"/>
          <a:stretch/>
        </p:blipFill>
        <p:spPr>
          <a:xfrm>
            <a:off x="6428427" y="3181435"/>
            <a:ext cx="2264531" cy="1806791"/>
          </a:xfrm>
          <a:prstGeom prst="rect">
            <a:avLst/>
          </a:prstGeom>
        </p:spPr>
      </p:pic>
      <p:sp>
        <p:nvSpPr>
          <p:cNvPr id="28" name="Textfeld 27"/>
          <p:cNvSpPr txBox="1"/>
          <p:nvPr/>
        </p:nvSpPr>
        <p:spPr>
          <a:xfrm>
            <a:off x="6424198" y="3177772"/>
            <a:ext cx="854721" cy="215444"/>
          </a:xfrm>
          <a:prstGeom prst="rect">
            <a:avLst/>
          </a:prstGeom>
          <a:noFill/>
        </p:spPr>
        <p:txBody>
          <a:bodyPr wrap="none" rtlCol="0">
            <a:spAutoFit/>
          </a:bodyPr>
          <a:lstStyle/>
          <a:p>
            <a:r>
              <a:rPr lang="de-AT" sz="800" dirty="0" smtClean="0">
                <a:solidFill>
                  <a:schemeClr val="bg1">
                    <a:lumMod val="85000"/>
                  </a:schemeClr>
                </a:solidFill>
                <a:latin typeface="Corbel" panose="020B0503020204020204" pitchFamily="34" charset="0"/>
              </a:rPr>
              <a:t>Source: </a:t>
            </a:r>
            <a:r>
              <a:rPr lang="de-AT" sz="800" dirty="0" err="1" smtClean="0">
                <a:solidFill>
                  <a:schemeClr val="bg1">
                    <a:lumMod val="85000"/>
                  </a:schemeClr>
                </a:solidFill>
                <a:latin typeface="Corbel" panose="020B0503020204020204" pitchFamily="34" charset="0"/>
              </a:rPr>
              <a:t>pixabay</a:t>
            </a:r>
            <a:endParaRPr lang="de-AT"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3362049334"/>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stretch>
            <a:fillRect/>
          </a:stretch>
        </p:blipFill>
        <p:spPr>
          <a:xfrm>
            <a:off x="4567324" y="1968883"/>
            <a:ext cx="3686853" cy="2041730"/>
          </a:xfrm>
          <a:prstGeom prst="rect">
            <a:avLst/>
          </a:prstGeom>
        </p:spPr>
      </p:pic>
      <p:pic>
        <p:nvPicPr>
          <p:cNvPr id="8" name="Grafik 7"/>
          <p:cNvPicPr>
            <a:picLocks noChangeAspect="1"/>
          </p:cNvPicPr>
          <p:nvPr/>
        </p:nvPicPr>
        <p:blipFill>
          <a:blip r:embed="rId4"/>
          <a:stretch>
            <a:fillRect/>
          </a:stretch>
        </p:blipFill>
        <p:spPr>
          <a:xfrm>
            <a:off x="438762" y="1989126"/>
            <a:ext cx="3485165" cy="2050097"/>
          </a:xfrm>
          <a:prstGeom prst="rect">
            <a:avLst/>
          </a:prstGeom>
        </p:spPr>
      </p:pic>
      <p:sp>
        <p:nvSpPr>
          <p:cNvPr id="2" name="Title 1"/>
          <p:cNvSpPr>
            <a:spLocks noGrp="1"/>
          </p:cNvSpPr>
          <p:nvPr>
            <p:ph type="title"/>
          </p:nvPr>
        </p:nvSpPr>
        <p:spPr/>
        <p:txBody>
          <a:bodyPr>
            <a:normAutofit/>
          </a:bodyPr>
          <a:lstStyle/>
          <a:p>
            <a:r>
              <a:rPr lang="de-DE" altLang="de-DE" b="1" dirty="0">
                <a:solidFill>
                  <a:schemeClr val="accent1"/>
                </a:solidFill>
                <a:latin typeface="Corbel" panose="020B0503020204020204" pitchFamily="34" charset="0"/>
              </a:rPr>
              <a:t>O</a:t>
            </a:r>
            <a:r>
              <a:rPr lang="de-DE" altLang="de-DE" b="1" dirty="0" smtClean="0">
                <a:solidFill>
                  <a:schemeClr val="accent1"/>
                </a:solidFill>
                <a:latin typeface="Corbel" panose="020B0503020204020204" pitchFamily="34" charset="0"/>
              </a:rPr>
              <a:t>ther </a:t>
            </a:r>
            <a:r>
              <a:rPr lang="de-DE" altLang="de-DE" b="1" dirty="0" err="1">
                <a:solidFill>
                  <a:schemeClr val="accent1"/>
                </a:solidFill>
                <a:latin typeface="Corbel" panose="020B0503020204020204" pitchFamily="34" charset="0"/>
              </a:rPr>
              <a:t>G</a:t>
            </a:r>
            <a:r>
              <a:rPr lang="de-DE" altLang="de-DE" b="1" dirty="0" err="1" smtClean="0">
                <a:solidFill>
                  <a:schemeClr val="accent1"/>
                </a:solidFill>
                <a:latin typeface="Corbel" panose="020B0503020204020204" pitchFamily="34" charset="0"/>
              </a:rPr>
              <a:t>oods</a:t>
            </a:r>
            <a:r>
              <a:rPr lang="de-DE" altLang="de-DE" b="1" dirty="0" smtClean="0">
                <a:solidFill>
                  <a:schemeClr val="accent1"/>
                </a:solidFill>
                <a:latin typeface="Corbel" panose="020B0503020204020204" pitchFamily="34" charset="0"/>
              </a:rPr>
              <a:t/>
            </a:r>
            <a:br>
              <a:rPr lang="de-DE" altLang="de-DE" b="1" dirty="0" smtClean="0">
                <a:solidFill>
                  <a:schemeClr val="accent1"/>
                </a:solidFill>
                <a:latin typeface="Corbel" panose="020B0503020204020204" pitchFamily="34" charset="0"/>
              </a:rPr>
            </a:br>
            <a:r>
              <a:rPr lang="de-DE" altLang="de-DE" sz="2400" dirty="0" err="1" smtClean="0">
                <a:solidFill>
                  <a:schemeClr val="accent1"/>
                </a:solidFill>
                <a:latin typeface="Corbel" panose="020B0503020204020204" pitchFamily="34" charset="0"/>
              </a:rPr>
              <a:t>Goods</a:t>
            </a:r>
            <a:r>
              <a:rPr lang="de-DE" altLang="de-DE" sz="2400" dirty="0" smtClean="0">
                <a:solidFill>
                  <a:schemeClr val="accent1"/>
                </a:solidFill>
                <a:latin typeface="Corbel" panose="020B0503020204020204" pitchFamily="34" charset="0"/>
              </a:rPr>
              <a:t> </a:t>
            </a:r>
            <a:r>
              <a:rPr lang="de-DE" altLang="de-DE" sz="2400" dirty="0" err="1" smtClean="0">
                <a:solidFill>
                  <a:schemeClr val="accent1"/>
                </a:solidFill>
                <a:latin typeface="Corbel" panose="020B0503020204020204" pitchFamily="34" charset="0"/>
              </a:rPr>
              <a:t>Suitable</a:t>
            </a:r>
            <a:r>
              <a:rPr lang="de-DE" altLang="de-DE" sz="2400" dirty="0" smtClean="0">
                <a:solidFill>
                  <a:schemeClr val="accent1"/>
                </a:solidFill>
                <a:latin typeface="Corbel" panose="020B0503020204020204" pitchFamily="34" charset="0"/>
              </a:rPr>
              <a:t> </a:t>
            </a:r>
            <a:r>
              <a:rPr lang="de-DE" altLang="de-DE" sz="2400" dirty="0" err="1" smtClean="0">
                <a:solidFill>
                  <a:schemeClr val="accent1"/>
                </a:solidFill>
                <a:latin typeface="Corbel" panose="020B0503020204020204" pitchFamily="34" charset="0"/>
              </a:rPr>
              <a:t>for</a:t>
            </a:r>
            <a:r>
              <a:rPr lang="de-DE" altLang="de-DE" sz="2400" dirty="0" smtClean="0">
                <a:solidFill>
                  <a:schemeClr val="accent1"/>
                </a:solidFill>
                <a:latin typeface="Corbel" panose="020B0503020204020204" pitchFamily="34" charset="0"/>
              </a:rPr>
              <a:t> </a:t>
            </a:r>
            <a:r>
              <a:rPr lang="de-DE" altLang="de-DE" sz="2400" dirty="0" err="1" smtClean="0">
                <a:solidFill>
                  <a:schemeClr val="accent1"/>
                </a:solidFill>
                <a:latin typeface="Corbel" panose="020B0503020204020204" pitchFamily="34" charset="0"/>
              </a:rPr>
              <a:t>Shipping</a:t>
            </a:r>
            <a:endParaRPr lang="de-AT" dirty="0">
              <a:solidFill>
                <a:schemeClr val="accent1"/>
              </a:solidFill>
              <a:latin typeface="Corbel" panose="020B0503020204020204" pitchFamily="34" charset="0"/>
            </a:endParaRPr>
          </a:p>
        </p:txBody>
      </p:sp>
      <p:sp>
        <p:nvSpPr>
          <p:cNvPr id="3" name="Content Placeholder 2"/>
          <p:cNvSpPr>
            <a:spLocks noGrp="1"/>
          </p:cNvSpPr>
          <p:nvPr>
            <p:ph sz="half" idx="1"/>
          </p:nvPr>
        </p:nvSpPr>
        <p:spPr>
          <a:xfrm>
            <a:off x="849324" y="4010613"/>
            <a:ext cx="2570548" cy="382813"/>
          </a:xfrm>
        </p:spPr>
        <p:txBody>
          <a:bodyPr>
            <a:normAutofit/>
          </a:bodyPr>
          <a:lstStyle/>
          <a:p>
            <a:pPr marL="0" indent="0" algn="ctr">
              <a:buNone/>
            </a:pPr>
            <a:r>
              <a:rPr lang="de-AT" sz="1800" spc="60" dirty="0" err="1">
                <a:solidFill>
                  <a:schemeClr val="accent1"/>
                </a:solidFill>
                <a:latin typeface="Corbel" panose="020B0503020204020204" pitchFamily="34" charset="0"/>
              </a:rPr>
              <a:t>c</a:t>
            </a:r>
            <a:r>
              <a:rPr lang="de-AT" sz="1800" spc="60" dirty="0" err="1" smtClean="0">
                <a:solidFill>
                  <a:schemeClr val="accent1"/>
                </a:solidFill>
                <a:latin typeface="Corbel" panose="020B0503020204020204" pitchFamily="34" charset="0"/>
              </a:rPr>
              <a:t>onstruction</a:t>
            </a:r>
            <a:r>
              <a:rPr lang="de-AT" sz="1800" spc="60" dirty="0" smtClean="0">
                <a:solidFill>
                  <a:schemeClr val="accent1"/>
                </a:solidFill>
                <a:latin typeface="Corbel" panose="020B0503020204020204" pitchFamily="34" charset="0"/>
              </a:rPr>
              <a:t> </a:t>
            </a:r>
            <a:r>
              <a:rPr lang="de-AT" sz="1800" spc="60" dirty="0" err="1" smtClean="0">
                <a:solidFill>
                  <a:schemeClr val="accent1"/>
                </a:solidFill>
                <a:latin typeface="Corbel" panose="020B0503020204020204" pitchFamily="34" charset="0"/>
              </a:rPr>
              <a:t>materials</a:t>
            </a:r>
            <a:endParaRPr lang="de-AT" sz="1800" spc="60" dirty="0" smtClean="0">
              <a:solidFill>
                <a:schemeClr val="accent1"/>
              </a:solidFill>
              <a:latin typeface="Corbel" panose="020B0503020204020204" pitchFamily="34" charset="0"/>
            </a:endParaRPr>
          </a:p>
          <a:p>
            <a:pPr algn="ctr">
              <a:buFont typeface="Courier New" panose="02070309020205020404" pitchFamily="49" charset="0"/>
              <a:buChar char="o"/>
            </a:pPr>
            <a:endParaRPr lang="de-AT" sz="2400" spc="60" dirty="0">
              <a:solidFill>
                <a:schemeClr val="accent1"/>
              </a:solidFill>
            </a:endParaRPr>
          </a:p>
          <a:p>
            <a:pPr algn="ctr">
              <a:buFont typeface="Courier New" panose="02070309020205020404" pitchFamily="49" charset="0"/>
              <a:buChar char="o"/>
            </a:pPr>
            <a:endParaRPr lang="de-AT" sz="2400" spc="60" dirty="0" smtClean="0">
              <a:solidFill>
                <a:schemeClr val="accent1"/>
              </a:solidFill>
            </a:endParaRPr>
          </a:p>
          <a:p>
            <a:pPr algn="ctr">
              <a:buFont typeface="Courier New" panose="02070309020205020404" pitchFamily="49" charset="0"/>
              <a:buChar char="o"/>
            </a:pPr>
            <a:endParaRPr lang="de-AT" sz="2400" spc="60" dirty="0" smtClean="0">
              <a:solidFill>
                <a:schemeClr val="accent1"/>
              </a:solidFill>
            </a:endParaRPr>
          </a:p>
          <a:p>
            <a:pPr marL="0" indent="0" algn="ctr">
              <a:buNone/>
            </a:pPr>
            <a:endParaRPr lang="de-AT" sz="2400" spc="60" dirty="0">
              <a:solidFill>
                <a:schemeClr val="accent1"/>
              </a:solidFill>
            </a:endParaRPr>
          </a:p>
        </p:txBody>
      </p:sp>
      <p:sp>
        <p:nvSpPr>
          <p:cNvPr id="4" name="Content Placeholder 3"/>
          <p:cNvSpPr>
            <a:spLocks noGrp="1"/>
          </p:cNvSpPr>
          <p:nvPr>
            <p:ph sz="half" idx="2"/>
          </p:nvPr>
        </p:nvSpPr>
        <p:spPr>
          <a:xfrm>
            <a:off x="5334396" y="1641429"/>
            <a:ext cx="2693988" cy="486534"/>
          </a:xfrm>
        </p:spPr>
        <p:txBody>
          <a:bodyPr>
            <a:normAutofit/>
          </a:bodyPr>
          <a:lstStyle/>
          <a:p>
            <a:pPr marL="0" indent="0">
              <a:buNone/>
            </a:pPr>
            <a:r>
              <a:rPr lang="de-AT" sz="1800" spc="60" dirty="0" err="1">
                <a:solidFill>
                  <a:schemeClr val="accent1"/>
                </a:solidFill>
                <a:latin typeface="Corbel" panose="020B0503020204020204" pitchFamily="34" charset="0"/>
              </a:rPr>
              <a:t>b</a:t>
            </a:r>
            <a:r>
              <a:rPr lang="de-AT" sz="1800" spc="60" dirty="0" err="1" smtClean="0">
                <a:solidFill>
                  <a:schemeClr val="accent1"/>
                </a:solidFill>
                <a:latin typeface="Corbel" panose="020B0503020204020204" pitchFamily="34" charset="0"/>
              </a:rPr>
              <a:t>iogenic</a:t>
            </a:r>
            <a:r>
              <a:rPr lang="de-AT" sz="1800" spc="60" dirty="0" smtClean="0">
                <a:solidFill>
                  <a:schemeClr val="accent1"/>
                </a:solidFill>
                <a:latin typeface="Corbel" panose="020B0503020204020204" pitchFamily="34" charset="0"/>
              </a:rPr>
              <a:t> </a:t>
            </a:r>
            <a:r>
              <a:rPr lang="de-AT" sz="1800" spc="60" dirty="0" err="1" smtClean="0">
                <a:solidFill>
                  <a:schemeClr val="accent1"/>
                </a:solidFill>
                <a:latin typeface="Corbel" panose="020B0503020204020204" pitchFamily="34" charset="0"/>
              </a:rPr>
              <a:t>raw</a:t>
            </a:r>
            <a:r>
              <a:rPr lang="de-AT" sz="1800" spc="60" dirty="0" smtClean="0">
                <a:solidFill>
                  <a:schemeClr val="accent1"/>
                </a:solidFill>
                <a:latin typeface="Corbel" panose="020B0503020204020204" pitchFamily="34" charset="0"/>
              </a:rPr>
              <a:t> </a:t>
            </a:r>
            <a:r>
              <a:rPr lang="de-AT" sz="1800" spc="60" dirty="0" err="1" smtClean="0">
                <a:solidFill>
                  <a:schemeClr val="accent1"/>
                </a:solidFill>
                <a:latin typeface="Corbel" panose="020B0503020204020204" pitchFamily="34" charset="0"/>
              </a:rPr>
              <a:t>materials</a:t>
            </a:r>
            <a:endParaRPr lang="de-AT" sz="1800" spc="60" dirty="0" smtClean="0">
              <a:solidFill>
                <a:schemeClr val="accent1"/>
              </a:solidFill>
              <a:latin typeface="Corbel" panose="020B0503020204020204" pitchFamily="34" charset="0"/>
            </a:endParaRPr>
          </a:p>
          <a:p>
            <a:endParaRPr lang="de-AT" sz="2400" dirty="0">
              <a:solidFill>
                <a:schemeClr val="accent1"/>
              </a:solidFill>
            </a:endParaRPr>
          </a:p>
          <a:p>
            <a:endParaRPr lang="de-AT" sz="2400" dirty="0" smtClean="0">
              <a:solidFill>
                <a:schemeClr val="accent1"/>
              </a:solidFill>
            </a:endParaRPr>
          </a:p>
          <a:p>
            <a:pPr marL="0" indent="0">
              <a:buNone/>
            </a:pPr>
            <a:endParaRPr lang="de-AT" sz="2400" dirty="0" smtClean="0">
              <a:solidFill>
                <a:schemeClr val="accent1"/>
              </a:solidFill>
            </a:endParaRPr>
          </a:p>
          <a:p>
            <a:pPr marL="0" indent="0">
              <a:buNone/>
            </a:pPr>
            <a:endParaRPr lang="de-AT" sz="2000" dirty="0">
              <a:solidFill>
                <a:schemeClr val="accent1"/>
              </a:solidFill>
            </a:endParaRPr>
          </a:p>
          <a:p>
            <a:endParaRPr lang="de-AT" sz="2400" dirty="0">
              <a:solidFill>
                <a:schemeClr val="accent1"/>
              </a:solidFill>
            </a:endParaRPr>
          </a:p>
        </p:txBody>
      </p:sp>
      <p:sp>
        <p:nvSpPr>
          <p:cNvPr id="5" name="TextBox 4"/>
          <p:cNvSpPr txBox="1"/>
          <p:nvPr/>
        </p:nvSpPr>
        <p:spPr>
          <a:xfrm>
            <a:off x="1109716" y="1618422"/>
            <a:ext cx="2012158" cy="369332"/>
          </a:xfrm>
          <a:prstGeom prst="rect">
            <a:avLst/>
          </a:prstGeom>
          <a:noFill/>
        </p:spPr>
        <p:txBody>
          <a:bodyPr wrap="square" rtlCol="0">
            <a:spAutoFit/>
          </a:bodyPr>
          <a:lstStyle/>
          <a:p>
            <a:pPr algn="ctr"/>
            <a:r>
              <a:rPr lang="de-AT" spc="60" dirty="0" err="1">
                <a:solidFill>
                  <a:schemeClr val="accent1"/>
                </a:solidFill>
                <a:latin typeface="Corbel" panose="020B0503020204020204" pitchFamily="34" charset="0"/>
              </a:rPr>
              <a:t>n</a:t>
            </a:r>
            <a:r>
              <a:rPr lang="de-AT" spc="60" dirty="0" err="1" smtClean="0">
                <a:solidFill>
                  <a:schemeClr val="accent1"/>
                </a:solidFill>
                <a:latin typeface="Corbel" panose="020B0503020204020204" pitchFamily="34" charset="0"/>
              </a:rPr>
              <a:t>ew</a:t>
            </a:r>
            <a:r>
              <a:rPr lang="de-AT" spc="60" dirty="0" smtClean="0">
                <a:solidFill>
                  <a:schemeClr val="accent1"/>
                </a:solidFill>
                <a:latin typeface="Corbel" panose="020B0503020204020204" pitchFamily="34" charset="0"/>
              </a:rPr>
              <a:t> </a:t>
            </a:r>
            <a:r>
              <a:rPr lang="de-AT" spc="60" dirty="0" err="1" smtClean="0">
                <a:solidFill>
                  <a:schemeClr val="accent1"/>
                </a:solidFill>
                <a:latin typeface="Corbel" panose="020B0503020204020204" pitchFamily="34" charset="0"/>
              </a:rPr>
              <a:t>cars</a:t>
            </a:r>
            <a:endParaRPr lang="de-AT" spc="60" dirty="0">
              <a:solidFill>
                <a:schemeClr val="accent1"/>
              </a:solidFill>
              <a:latin typeface="Corbel" panose="020B0503020204020204" pitchFamily="34" charset="0"/>
            </a:endParaRPr>
          </a:p>
        </p:txBody>
      </p:sp>
      <p:sp>
        <p:nvSpPr>
          <p:cNvPr id="13" name="Foliennummernplatzhalter 4"/>
          <p:cNvSpPr txBox="1">
            <a:spLocks/>
          </p:cNvSpPr>
          <p:nvPr/>
        </p:nvSpPr>
        <p:spPr>
          <a:xfrm>
            <a:off x="7596336" y="6597352"/>
            <a:ext cx="1066800" cy="329184"/>
          </a:xfrm>
          <a:prstGeom prst="rect">
            <a:avLst/>
          </a:prstGeom>
        </p:spPr>
        <p:txBody>
          <a:bodyPr vert="horz" lIns="91440" tIns="45720" rIns="91440" bIns="45720" rtlCol="0" anchor="ctr"/>
          <a:lstStyle>
            <a:defPPr>
              <a:defRPr lang="de-DE"/>
            </a:defPPr>
            <a:lvl1pPr marL="0" algn="r"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34D7BA-8E13-46FE-8871-8877FE7E3568}" type="slidenum">
              <a:rPr lang="de-AT" smtClean="0">
                <a:solidFill>
                  <a:prstClr val="white"/>
                </a:solidFill>
              </a:rPr>
              <a:pPr/>
              <a:t>9</a:t>
            </a:fld>
            <a:endParaRPr lang="de-AT" dirty="0">
              <a:solidFill>
                <a:prstClr val="white"/>
              </a:solidFill>
            </a:endParaRPr>
          </a:p>
        </p:txBody>
      </p:sp>
      <p:pic>
        <p:nvPicPr>
          <p:cNvPr id="14" name="Picture 13"/>
          <p:cNvPicPr/>
          <p:nvPr/>
        </p:nvPicPr>
        <p:blipFill rotWithShape="1">
          <a:blip r:embed="rId5" cstate="screen">
            <a:extLst>
              <a:ext uri="{28A0092B-C50C-407E-A947-70E740481C1C}">
                <a14:useLocalDpi xmlns:a14="http://schemas.microsoft.com/office/drawing/2010/main"/>
              </a:ext>
            </a:extLst>
          </a:blip>
          <a:srcRect/>
          <a:stretch/>
        </p:blipFill>
        <p:spPr bwMode="auto">
          <a:xfrm>
            <a:off x="4644008" y="4393426"/>
            <a:ext cx="3584523" cy="1995136"/>
          </a:xfrm>
          <a:prstGeom prst="rect">
            <a:avLst/>
          </a:prstGeom>
          <a:ln>
            <a:noFill/>
          </a:ln>
          <a:extLst>
            <a:ext uri="{53640926-AAD7-44D8-BBD7-CCE9431645EC}">
              <a14:shadowObscured xmlns:a14="http://schemas.microsoft.com/office/drawing/2010/main"/>
            </a:ext>
          </a:extLst>
        </p:spPr>
      </p:pic>
      <p:sp>
        <p:nvSpPr>
          <p:cNvPr id="15" name="Textfeld 1"/>
          <p:cNvSpPr txBox="1">
            <a:spLocks noChangeArrowheads="1"/>
          </p:cNvSpPr>
          <p:nvPr/>
        </p:nvSpPr>
        <p:spPr bwMode="auto">
          <a:xfrm>
            <a:off x="4644008" y="4428193"/>
            <a:ext cx="11478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err="1" smtClean="0">
                <a:solidFill>
                  <a:schemeClr val="bg1">
                    <a:lumMod val="85000"/>
                  </a:schemeClr>
                </a:solidFill>
                <a:latin typeface="Corbel" panose="020B0503020204020204" pitchFamily="34" charset="0"/>
              </a:rPr>
              <a:t>Sourcevia</a:t>
            </a:r>
            <a:r>
              <a:rPr lang="de-DE" sz="800" dirty="0" smtClean="0">
                <a:solidFill>
                  <a:schemeClr val="bg1">
                    <a:lumMod val="85000"/>
                  </a:schemeClr>
                </a:solidFill>
                <a:latin typeface="Corbel" panose="020B0503020204020204" pitchFamily="34" charset="0"/>
              </a:rPr>
              <a:t> </a:t>
            </a:r>
            <a:r>
              <a:rPr lang="de-DE" sz="800" dirty="0">
                <a:solidFill>
                  <a:schemeClr val="bg1">
                    <a:lumMod val="85000"/>
                  </a:schemeClr>
                </a:solidFill>
                <a:latin typeface="Corbel" panose="020B0503020204020204" pitchFamily="34" charset="0"/>
              </a:rPr>
              <a:t>donau</a:t>
            </a:r>
          </a:p>
        </p:txBody>
      </p:sp>
      <p:sp>
        <p:nvSpPr>
          <p:cNvPr id="21" name="Textfeld 1"/>
          <p:cNvSpPr txBox="1">
            <a:spLocks noChangeArrowheads="1"/>
          </p:cNvSpPr>
          <p:nvPr/>
        </p:nvSpPr>
        <p:spPr bwMode="auto">
          <a:xfrm>
            <a:off x="466491" y="2003427"/>
            <a:ext cx="31872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Source: </a:t>
            </a:r>
            <a:r>
              <a:rPr lang="de-AT" altLang="de-DE" sz="800" dirty="0">
                <a:solidFill>
                  <a:schemeClr val="bg1"/>
                </a:solidFill>
              </a:rPr>
              <a:t>Helmut1972, www.binnenschifferforum.de</a:t>
            </a:r>
            <a:endParaRPr lang="de-DE" sz="800" dirty="0">
              <a:solidFill>
                <a:schemeClr val="bg1"/>
              </a:solidFill>
              <a:latin typeface="Corbel" panose="020B0503020204020204" pitchFamily="34" charset="0"/>
            </a:endParaRPr>
          </a:p>
        </p:txBody>
      </p:sp>
      <p:pic>
        <p:nvPicPr>
          <p:cNvPr id="22" name="Picture 21"/>
          <p:cNvPicPr/>
          <p:nvPr/>
        </p:nvPicPr>
        <p:blipFill rotWithShape="1">
          <a:blip r:embed="rId6" cstate="screen">
            <a:extLst>
              <a:ext uri="{28A0092B-C50C-407E-A947-70E740481C1C}">
                <a14:useLocalDpi xmlns:a14="http://schemas.microsoft.com/office/drawing/2010/main"/>
              </a:ext>
            </a:extLst>
          </a:blip>
          <a:srcRect/>
          <a:stretch/>
        </p:blipFill>
        <p:spPr bwMode="auto">
          <a:xfrm>
            <a:off x="438763" y="4393426"/>
            <a:ext cx="3485164" cy="1995136"/>
          </a:xfrm>
          <a:prstGeom prst="rect">
            <a:avLst/>
          </a:prstGeom>
          <a:ln>
            <a:noFill/>
          </a:ln>
          <a:extLst>
            <a:ext uri="{53640926-AAD7-44D8-BBD7-CCE9431645EC}">
              <a14:shadowObscured xmlns:a14="http://schemas.microsoft.com/office/drawing/2010/main"/>
            </a:ext>
          </a:extLst>
        </p:spPr>
      </p:pic>
      <p:sp>
        <p:nvSpPr>
          <p:cNvPr id="23" name="Textfeld 1"/>
          <p:cNvSpPr txBox="1">
            <a:spLocks noChangeArrowheads="1"/>
          </p:cNvSpPr>
          <p:nvPr/>
        </p:nvSpPr>
        <p:spPr bwMode="auto">
          <a:xfrm>
            <a:off x="457200" y="4393426"/>
            <a:ext cx="20985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Source: via </a:t>
            </a:r>
            <a:r>
              <a:rPr lang="de-DE" sz="800" dirty="0">
                <a:solidFill>
                  <a:schemeClr val="bg1"/>
                </a:solidFill>
                <a:latin typeface="Corbel" panose="020B0503020204020204" pitchFamily="34" charset="0"/>
              </a:rPr>
              <a:t>donau</a:t>
            </a:r>
          </a:p>
        </p:txBody>
      </p:sp>
      <p:sp>
        <p:nvSpPr>
          <p:cNvPr id="25" name="Textfeld 1"/>
          <p:cNvSpPr txBox="1">
            <a:spLocks noChangeArrowheads="1"/>
          </p:cNvSpPr>
          <p:nvPr/>
        </p:nvSpPr>
        <p:spPr bwMode="auto">
          <a:xfrm>
            <a:off x="4517734" y="1987754"/>
            <a:ext cx="21339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tx2"/>
                </a:solidFill>
                <a:latin typeface="Corbel" panose="020B0503020204020204" pitchFamily="34" charset="0"/>
              </a:rPr>
              <a:t>Source:  viadonau</a:t>
            </a:r>
            <a:endParaRPr lang="de-DE" sz="800" dirty="0">
              <a:solidFill>
                <a:schemeClr val="tx2"/>
              </a:solidFill>
              <a:latin typeface="Corbel" panose="020B0503020204020204" pitchFamily="34" charset="0"/>
            </a:endParaRPr>
          </a:p>
        </p:txBody>
      </p:sp>
      <p:sp>
        <p:nvSpPr>
          <p:cNvPr id="19" name="Textfeld 18"/>
          <p:cNvSpPr txBox="1"/>
          <p:nvPr/>
        </p:nvSpPr>
        <p:spPr>
          <a:xfrm>
            <a:off x="8223555" y="6388562"/>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7" name="Rechteck 6"/>
          <p:cNvSpPr/>
          <p:nvPr/>
        </p:nvSpPr>
        <p:spPr>
          <a:xfrm>
            <a:off x="4567325" y="4034737"/>
            <a:ext cx="3686852" cy="369332"/>
          </a:xfrm>
          <a:prstGeom prst="rect">
            <a:avLst/>
          </a:prstGeom>
        </p:spPr>
        <p:txBody>
          <a:bodyPr wrap="square">
            <a:spAutoFit/>
          </a:bodyPr>
          <a:lstStyle/>
          <a:p>
            <a:pPr lvl="0" algn="ctr">
              <a:spcBef>
                <a:spcPct val="20000"/>
              </a:spcBef>
              <a:buClr>
                <a:srgbClr val="3C628F"/>
              </a:buClr>
              <a:buSzPct val="85000"/>
            </a:pPr>
            <a:r>
              <a:rPr lang="de-AT" spc="60" dirty="0" smtClean="0">
                <a:solidFill>
                  <a:srgbClr val="3C628F"/>
                </a:solidFill>
                <a:latin typeface="Corbel" panose="020B0503020204020204" pitchFamily="34" charset="0"/>
              </a:rPr>
              <a:t>High </a:t>
            </a:r>
            <a:r>
              <a:rPr lang="de-AT" spc="60" dirty="0" smtClean="0">
                <a:solidFill>
                  <a:srgbClr val="3C628F"/>
                </a:solidFill>
                <a:latin typeface="Corbel" panose="020B0503020204020204" pitchFamily="34" charset="0"/>
              </a:rPr>
              <a:t>&amp; Heavy </a:t>
            </a:r>
            <a:r>
              <a:rPr lang="de-AT" spc="60" dirty="0" err="1" smtClean="0">
                <a:solidFill>
                  <a:srgbClr val="3C628F"/>
                </a:solidFill>
                <a:latin typeface="Corbel" panose="020B0503020204020204" pitchFamily="34" charset="0"/>
              </a:rPr>
              <a:t>goods</a:t>
            </a:r>
            <a:endParaRPr lang="de-AT" spc="60" dirty="0">
              <a:solidFill>
                <a:srgbClr val="3C628F"/>
              </a:solidFill>
              <a:latin typeface="Corbel" panose="020B0503020204020204" pitchFamily="34" charset="0"/>
            </a:endParaRPr>
          </a:p>
        </p:txBody>
      </p:sp>
    </p:spTree>
    <p:extLst>
      <p:ext uri="{BB962C8B-B14F-4D97-AF65-F5344CB8AC3E}">
        <p14:creationId xmlns:p14="http://schemas.microsoft.com/office/powerpoint/2010/main" val="1246630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2_Clarity">
  <a:themeElements>
    <a:clrScheme name="Custom 2">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6553</Words>
  <Application>Microsoft Office PowerPoint</Application>
  <PresentationFormat>On-screen Show (4:3)</PresentationFormat>
  <Paragraphs>671</Paragraphs>
  <Slides>37</Slides>
  <Notes>37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Arial</vt:lpstr>
      <vt:lpstr>Calibri</vt:lpstr>
      <vt:lpstr>Corbel</vt:lpstr>
      <vt:lpstr>Courier New</vt:lpstr>
      <vt:lpstr>Symbol</vt:lpstr>
      <vt:lpstr>Times New Roman</vt:lpstr>
      <vt:lpstr>Wingdings</vt:lpstr>
      <vt:lpstr>ヒラギノ角ゴ Pro W3</vt:lpstr>
      <vt:lpstr>Custom Design</vt:lpstr>
      <vt:lpstr>1_Clarity</vt:lpstr>
      <vt:lpstr>2_Clarity</vt:lpstr>
      <vt:lpstr>How to work with this learning material</vt:lpstr>
      <vt:lpstr>Learning objectives and target groups</vt:lpstr>
      <vt:lpstr>LOGISTICS IN THE CONTEXT OF INLAND NAVIGATION-  General Conditions and Charges</vt:lpstr>
      <vt:lpstr>Warm-Up Logistics in the context of inland navigation</vt:lpstr>
      <vt:lpstr>Logistics in the context of inland navigation – General conditions and charges</vt:lpstr>
      <vt:lpstr>Strengths/Weaknesses of Inland Water Vessels Goods Suitable for Shipping</vt:lpstr>
      <vt:lpstr>Goods Suitable for Shipping</vt:lpstr>
      <vt:lpstr>Traditional Markets Goods Suitable for Shipping</vt:lpstr>
      <vt:lpstr>Other Goods Goods Suitable for Shipping</vt:lpstr>
      <vt:lpstr>Excursus: Transport of Hazardous Goods</vt:lpstr>
      <vt:lpstr>Quiz Goods Suitable for Shipping</vt:lpstr>
      <vt:lpstr>Logistics in the context of inland navigation –  General conditions and charges</vt:lpstr>
      <vt:lpstr>Principles of an Inland Navigation Calculation Price formation and transport options</vt:lpstr>
      <vt:lpstr>Inland Navigation Calculation - Standby Costs Price formation and transport options</vt:lpstr>
      <vt:lpstr>Calculation of Transport Costs Price formation and transport options</vt:lpstr>
      <vt:lpstr>Cost Categories Price formation and transport options</vt:lpstr>
      <vt:lpstr>Calculation of Transport Times Price formation and transport options</vt:lpstr>
      <vt:lpstr>PowerPoint Presentation</vt:lpstr>
      <vt:lpstr>Shipping Charges Price formation and transport options</vt:lpstr>
      <vt:lpstr>Fuel Costs and Fuel Consumption Price formation and transport options</vt:lpstr>
      <vt:lpstr>Example for Port Fees Ennshafen to the Port of Vienna</vt:lpstr>
      <vt:lpstr>Digression: Classification of Inland Waterways</vt:lpstr>
      <vt:lpstr>Quiz Price formation and transport options</vt:lpstr>
      <vt:lpstr>Shipping Companies Price formation and transport options</vt:lpstr>
      <vt:lpstr>Transportation Options Price formation and transport options</vt:lpstr>
      <vt:lpstr>Freight Contract Price formation and transport options</vt:lpstr>
      <vt:lpstr>Quiz Price formation and transport options</vt:lpstr>
      <vt:lpstr>Logistics in the context of inland navigation –  General conditions and charges</vt:lpstr>
      <vt:lpstr>Means of Transport and Mode of Transport Multimodal Transport</vt:lpstr>
      <vt:lpstr>Inland Vessels as Part of the Transport Chain Multimodal Transport</vt:lpstr>
      <vt:lpstr>Multimodal Loading Unit Multimodal Transport</vt:lpstr>
      <vt:lpstr>Cargo Handling Multimodal Transport</vt:lpstr>
      <vt:lpstr>Example of a Multimodal Transport Chain Multimodal Transport</vt:lpstr>
      <vt:lpstr>Quiz Multimodal Transport</vt:lpstr>
      <vt:lpstr>ABC-list final exercise</vt:lpstr>
      <vt:lpstr>Sources</vt:lpstr>
      <vt:lpstr>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Haller Alexandra</cp:lastModifiedBy>
  <cp:revision>728</cp:revision>
  <cp:lastPrinted>2013-12-10T06:53:20Z</cp:lastPrinted>
  <dcterms:created xsi:type="dcterms:W3CDTF">2012-09-17T08:31:25Z</dcterms:created>
  <dcterms:modified xsi:type="dcterms:W3CDTF">2020-07-14T08:50:43Z</dcterms:modified>
</cp:coreProperties>
</file>