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704" r:id="rId3"/>
    <p:sldMasterId id="2147483716" r:id="rId4"/>
  </p:sldMasterIdLst>
  <p:notesMasterIdLst>
    <p:notesMasterId r:id="rId41"/>
  </p:notesMasterIdLst>
  <p:handoutMasterIdLst>
    <p:handoutMasterId r:id="rId42"/>
  </p:handoutMasterIdLst>
  <p:sldIdLst>
    <p:sldId id="528" r:id="rId5"/>
    <p:sldId id="522" r:id="rId6"/>
    <p:sldId id="256" r:id="rId7"/>
    <p:sldId id="483" r:id="rId8"/>
    <p:sldId id="394" r:id="rId9"/>
    <p:sldId id="484" r:id="rId10"/>
    <p:sldId id="485" r:id="rId11"/>
    <p:sldId id="486" r:id="rId12"/>
    <p:sldId id="487" r:id="rId13"/>
    <p:sldId id="488" r:id="rId14"/>
    <p:sldId id="526" r:id="rId15"/>
    <p:sldId id="527" r:id="rId16"/>
    <p:sldId id="489" r:id="rId17"/>
    <p:sldId id="515" r:id="rId18"/>
    <p:sldId id="491" r:id="rId19"/>
    <p:sldId id="492" r:id="rId20"/>
    <p:sldId id="493" r:id="rId21"/>
    <p:sldId id="494" r:id="rId22"/>
    <p:sldId id="495" r:id="rId23"/>
    <p:sldId id="496" r:id="rId24"/>
    <p:sldId id="516" r:id="rId25"/>
    <p:sldId id="498" r:id="rId26"/>
    <p:sldId id="499" r:id="rId27"/>
    <p:sldId id="500" r:id="rId28"/>
    <p:sldId id="501" r:id="rId29"/>
    <p:sldId id="502" r:id="rId30"/>
    <p:sldId id="503" r:id="rId31"/>
    <p:sldId id="504" r:id="rId32"/>
    <p:sldId id="517" r:id="rId33"/>
    <p:sldId id="512" r:id="rId34"/>
    <p:sldId id="513" r:id="rId35"/>
    <p:sldId id="514" r:id="rId36"/>
    <p:sldId id="525" r:id="rId37"/>
    <p:sldId id="521" r:id="rId38"/>
    <p:sldId id="523" r:id="rId39"/>
    <p:sldId id="529" r:id="rId40"/>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a Hofbauer" initials="VHO" lastIdx="3" clrIdx="0"/>
  <p:cmAuthor id="1" name="Haller Alexandra" initials="HA" lastIdx="8" clrIdx="1">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8F"/>
    <a:srgbClr val="189BC4"/>
    <a:srgbClr val="A8B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8247" autoAdjust="0"/>
  </p:normalViewPr>
  <p:slideViewPr>
    <p:cSldViewPr showGuides="1">
      <p:cViewPr>
        <p:scale>
          <a:sx n="110" d="100"/>
          <a:sy n="110" d="100"/>
        </p:scale>
        <p:origin x="1626" y="66"/>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notesViewPr>
    <p:cSldViewPr>
      <p:cViewPr varScale="1">
        <p:scale>
          <a:sx n="78" d="100"/>
          <a:sy n="78" d="100"/>
        </p:scale>
        <p:origin x="-3354"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3C628F"/>
                </a:solidFill>
              </a:defRPr>
            </a:pPr>
            <a:r>
              <a:rPr lang="en-US" sz="2000" noProof="0" dirty="0">
                <a:solidFill>
                  <a:srgbClr val="3C628F"/>
                </a:solidFill>
              </a:rPr>
              <a:t>Greenhouse gas emissions by mode of transport in Germany (2018)</a:t>
            </a:r>
            <a:endParaRPr lang="de-DE" sz="2000" noProof="0" dirty="0">
              <a:solidFill>
                <a:srgbClr val="3C628F"/>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F0DB-4935-859E-7F73F1F1DC48}"/>
              </c:ext>
            </c:extLst>
          </c:dPt>
          <c:dPt>
            <c:idx val="1"/>
            <c:bubble3D val="0"/>
            <c:spPr>
              <a:solidFill>
                <a:schemeClr val="tx1"/>
              </a:solidFill>
            </c:spPr>
            <c:extLst>
              <c:ext xmlns:c16="http://schemas.microsoft.com/office/drawing/2014/chart" uri="{C3380CC4-5D6E-409C-BE32-E72D297353CC}">
                <c16:uniqueId val="{00000003-F0DB-4935-859E-7F73F1F1DC48}"/>
              </c:ext>
            </c:extLst>
          </c:dPt>
          <c:dPt>
            <c:idx val="2"/>
            <c:bubble3D val="0"/>
            <c:spPr>
              <a:solidFill>
                <a:schemeClr val="tx1">
                  <a:lumMod val="75000"/>
                  <a:lumOff val="25000"/>
                </a:schemeClr>
              </a:solidFill>
            </c:spPr>
            <c:extLst>
              <c:ext xmlns:c16="http://schemas.microsoft.com/office/drawing/2014/chart" uri="{C3380CC4-5D6E-409C-BE32-E72D297353CC}">
                <c16:uniqueId val="{00000005-F0DB-4935-859E-7F73F1F1DC48}"/>
              </c:ext>
            </c:extLst>
          </c:dPt>
          <c:dPt>
            <c:idx val="3"/>
            <c:bubble3D val="0"/>
            <c:spPr>
              <a:solidFill>
                <a:srgbClr val="92D050"/>
              </a:solidFill>
            </c:spPr>
            <c:extLst>
              <c:ext xmlns:c16="http://schemas.microsoft.com/office/drawing/2014/chart" uri="{C3380CC4-5D6E-409C-BE32-E72D297353CC}">
                <c16:uniqueId val="{00000007-F0DB-4935-859E-7F73F1F1DC48}"/>
              </c:ext>
            </c:extLst>
          </c:dPt>
          <c:dPt>
            <c:idx val="4"/>
            <c:bubble3D val="0"/>
            <c:spPr>
              <a:solidFill>
                <a:schemeClr val="bg1">
                  <a:lumMod val="50000"/>
                </a:schemeClr>
              </a:solidFill>
            </c:spPr>
            <c:extLst>
              <c:ext xmlns:c16="http://schemas.microsoft.com/office/drawing/2014/chart" uri="{C3380CC4-5D6E-409C-BE32-E72D297353CC}">
                <c16:uniqueId val="{00000009-F0DB-4935-859E-7F73F1F1DC48}"/>
              </c:ext>
            </c:extLst>
          </c:dPt>
          <c:dLbls>
            <c:dLbl>
              <c:idx val="0"/>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DB-4935-859E-7F73F1F1DC48}"/>
                </c:ext>
              </c:extLst>
            </c:dLbl>
            <c:dLbl>
              <c:idx val="1"/>
              <c:tx>
                <c:rich>
                  <a:bodyPr/>
                  <a:lstStyle/>
                  <a:p>
                    <a:pPr>
                      <a:defRPr sz="1200">
                        <a:solidFill>
                          <a:schemeClr val="bg1"/>
                        </a:solidFill>
                      </a:defRPr>
                    </a:pPr>
                    <a:r>
                      <a:rPr lang="en-US" dirty="0"/>
                      <a:t>11%</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DB-4935-859E-7F73F1F1DC48}"/>
                </c:ext>
              </c:extLst>
            </c:dLbl>
            <c:dLbl>
              <c:idx val="2"/>
              <c:tx>
                <c:rich>
                  <a:bodyPr/>
                  <a:lstStyle/>
                  <a:p>
                    <a:pPr>
                      <a:defRPr sz="1200">
                        <a:solidFill>
                          <a:schemeClr val="bg1"/>
                        </a:solidFill>
                      </a:defRPr>
                    </a:pPr>
                    <a:r>
                      <a:rPr lang="en-US" dirty="0"/>
                      <a:t>21%</a:t>
                    </a:r>
                  </a:p>
                </c:rich>
              </c:tx>
              <c:spPr>
                <a:no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0DB-4935-859E-7F73F1F1DC48}"/>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truck</c:v>
                </c:pt>
                <c:pt idx="1">
                  <c:v>train</c:v>
                </c:pt>
                <c:pt idx="2">
                  <c:v>inland vessel</c:v>
                </c:pt>
              </c:strCache>
            </c:strRef>
          </c:cat>
          <c:val>
            <c:numRef>
              <c:f>Tabelle1!$B$2:$B$4</c:f>
              <c:numCache>
                <c:formatCode>0%</c:formatCode>
                <c:ptCount val="3"/>
                <c:pt idx="0">
                  <c:v>0.68</c:v>
                </c:pt>
                <c:pt idx="1">
                  <c:v>0.11</c:v>
                </c:pt>
                <c:pt idx="2">
                  <c:v>0.21</c:v>
                </c:pt>
              </c:numCache>
            </c:numRef>
          </c:val>
          <c:extLst>
            <c:ext xmlns:c16="http://schemas.microsoft.com/office/drawing/2014/chart" uri="{C3380CC4-5D6E-409C-BE32-E72D297353CC}">
              <c16:uniqueId val="{0000000A-F0DB-4935-859E-7F73F1F1DC48}"/>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a:solidFill>
                <a:srgbClr val="3C628F"/>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noProof="0" dirty="0">
                <a:solidFill>
                  <a:srgbClr val="3C628F"/>
                </a:solidFill>
              </a:rPr>
              <a:t>greenhouse gas emissions by industry in EU-28 (2018)</a:t>
            </a:r>
            <a:endParaRPr lang="de-DE" sz="2000" noProof="0" dirty="0">
              <a:solidFill>
                <a:srgbClr val="3C628F"/>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1939-4FA0-8C87-C3D97B2FF0BA}"/>
              </c:ext>
            </c:extLst>
          </c:dPt>
          <c:dPt>
            <c:idx val="1"/>
            <c:bubble3D val="0"/>
            <c:spPr>
              <a:solidFill>
                <a:schemeClr val="tx1"/>
              </a:solidFill>
            </c:spPr>
            <c:extLst>
              <c:ext xmlns:c16="http://schemas.microsoft.com/office/drawing/2014/chart" uri="{C3380CC4-5D6E-409C-BE32-E72D297353CC}">
                <c16:uniqueId val="{00000003-1939-4FA0-8C87-C3D97B2FF0BA}"/>
              </c:ext>
            </c:extLst>
          </c:dPt>
          <c:dPt>
            <c:idx val="2"/>
            <c:bubble3D val="0"/>
            <c:spPr>
              <a:solidFill>
                <a:schemeClr val="tx1">
                  <a:lumMod val="75000"/>
                  <a:lumOff val="25000"/>
                </a:schemeClr>
              </a:solidFill>
            </c:spPr>
            <c:extLst>
              <c:ext xmlns:c16="http://schemas.microsoft.com/office/drawing/2014/chart" uri="{C3380CC4-5D6E-409C-BE32-E72D297353CC}">
                <c16:uniqueId val="{00000005-1939-4FA0-8C87-C3D97B2FF0BA}"/>
              </c:ext>
            </c:extLst>
          </c:dPt>
          <c:dPt>
            <c:idx val="3"/>
            <c:bubble3D val="0"/>
            <c:spPr>
              <a:solidFill>
                <a:srgbClr val="92D050"/>
              </a:solidFill>
            </c:spPr>
            <c:extLst>
              <c:ext xmlns:c16="http://schemas.microsoft.com/office/drawing/2014/chart" uri="{C3380CC4-5D6E-409C-BE32-E72D297353CC}">
                <c16:uniqueId val="{00000007-1939-4FA0-8C87-C3D97B2FF0BA}"/>
              </c:ext>
            </c:extLst>
          </c:dPt>
          <c:dPt>
            <c:idx val="4"/>
            <c:bubble3D val="0"/>
            <c:spPr>
              <a:solidFill>
                <a:schemeClr val="bg1">
                  <a:lumMod val="50000"/>
                </a:schemeClr>
              </a:solidFill>
            </c:spPr>
            <c:extLst>
              <c:ext xmlns:c16="http://schemas.microsoft.com/office/drawing/2014/chart" uri="{C3380CC4-5D6E-409C-BE32-E72D297353CC}">
                <c16:uniqueId val="{00000009-1939-4FA0-8C87-C3D97B2FF0BA}"/>
              </c:ext>
            </c:extLst>
          </c:dPt>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39-4FA0-8C87-C3D97B2FF0BA}"/>
                </c:ext>
              </c:extLst>
            </c:dLbl>
            <c:dLbl>
              <c:idx val="1"/>
              <c:tx>
                <c:rich>
                  <a:bodyPr/>
                  <a:lstStyle/>
                  <a:p>
                    <a:pPr>
                      <a:defRPr sz="1200">
                        <a:solidFill>
                          <a:schemeClr val="bg1"/>
                        </a:solidFill>
                      </a:defRPr>
                    </a:pPr>
                    <a:r>
                      <a:rPr lang="en-US" dirty="0"/>
                      <a:t>10%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39-4FA0-8C87-C3D97B2FF0BA}"/>
                </c:ext>
              </c:extLst>
            </c:dLbl>
            <c:dLbl>
              <c:idx val="2"/>
              <c:tx>
                <c:rich>
                  <a:bodyPr/>
                  <a:lstStyle/>
                  <a:p>
                    <a:pPr>
                      <a:defRPr sz="1200">
                        <a:solidFill>
                          <a:schemeClr val="bg1"/>
                        </a:solidFill>
                      </a:defRPr>
                    </a:pPr>
                    <a:r>
                      <a:rPr lang="en-US" dirty="0"/>
                      <a:t>9%</a:t>
                    </a:r>
                  </a:p>
                </c:rich>
              </c:tx>
              <c:spPr>
                <a:no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939-4FA0-8C87-C3D97B2FF0BA}"/>
                </c:ext>
              </c:extLst>
            </c:dLbl>
            <c:dLbl>
              <c:idx val="3"/>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39-4FA0-8C87-C3D97B2FF0BA}"/>
                </c:ext>
              </c:extLst>
            </c:dLbl>
            <c:dLbl>
              <c:idx val="4"/>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939-4FA0-8C87-C3D97B2FF0BA}"/>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waste management</c:v>
                </c:pt>
                <c:pt idx="1">
                  <c:v>agriculture</c:v>
                </c:pt>
                <c:pt idx="2">
                  <c:v>industrial processes and product usage</c:v>
                </c:pt>
                <c:pt idx="3">
                  <c:v>transport (incl. International air traffic)</c:v>
                </c:pt>
                <c:pt idx="4">
                  <c:v>fuel consumption and fuel emissions (without transport)</c:v>
                </c:pt>
              </c:strCache>
            </c:strRef>
          </c:cat>
          <c:val>
            <c:numRef>
              <c:f>Tabelle1!$B$2:$B$6</c:f>
              <c:numCache>
                <c:formatCode>0.0%</c:formatCode>
                <c:ptCount val="5"/>
                <c:pt idx="0">
                  <c:v>0.03</c:v>
                </c:pt>
                <c:pt idx="1">
                  <c:v>0.1</c:v>
                </c:pt>
                <c:pt idx="2">
                  <c:v>0.09</c:v>
                </c:pt>
                <c:pt idx="3">
                  <c:v>0.25</c:v>
                </c:pt>
                <c:pt idx="4">
                  <c:v>0.53</c:v>
                </c:pt>
              </c:numCache>
            </c:numRef>
          </c:val>
          <c:extLst>
            <c:ext xmlns:c16="http://schemas.microsoft.com/office/drawing/2014/chart" uri="{C3380CC4-5D6E-409C-BE32-E72D297353CC}">
              <c16:uniqueId val="{0000000A-1939-4FA0-8C87-C3D97B2FF0BA}"/>
            </c:ext>
          </c:extLst>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050" b="1">
                <a:solidFill>
                  <a:srgbClr val="3C628F"/>
                </a:solidFill>
              </a:defRPr>
            </a:pPr>
            <a:endParaRPr lang="de-DE"/>
          </a:p>
        </c:txPr>
      </c:legendEntry>
      <c:layout>
        <c:manualLayout>
          <c:xMode val="edge"/>
          <c:yMode val="edge"/>
          <c:x val="0.61998110813202501"/>
          <c:y val="0.23969864415593456"/>
          <c:w val="0.3255791742960859"/>
          <c:h val="0.70582044794325949"/>
        </c:manualLayout>
      </c:layout>
      <c:overlay val="0"/>
      <c:txPr>
        <a:bodyPr/>
        <a:lstStyle/>
        <a:p>
          <a:pPr>
            <a:defRPr sz="900">
              <a:solidFill>
                <a:srgbClr val="3C628F"/>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de-DE" sz="1600" dirty="0">
                <a:solidFill>
                  <a:schemeClr val="tx2"/>
                </a:solidFill>
              </a:rPr>
              <a:t>Modal Split EU-27 2014</a:t>
            </a:r>
            <a:br>
              <a:rPr lang="de-DE" sz="1600" dirty="0">
                <a:solidFill>
                  <a:schemeClr val="tx2"/>
                </a:solidFill>
              </a:rPr>
            </a:br>
            <a:r>
              <a:rPr lang="de-DE" sz="1100" b="0" dirty="0">
                <a:solidFill>
                  <a:schemeClr val="tx2"/>
                </a:solidFill>
              </a:rPr>
              <a:t>Inland</a:t>
            </a:r>
            <a:r>
              <a:rPr lang="de-DE" sz="1100" b="0" baseline="0" dirty="0">
                <a:solidFill>
                  <a:schemeClr val="tx2"/>
                </a:solidFill>
              </a:rPr>
              <a:t> transport modes in </a:t>
            </a:r>
            <a:r>
              <a:rPr lang="de-DE" sz="1100" b="0" baseline="0" dirty="0" err="1">
                <a:solidFill>
                  <a:schemeClr val="tx2"/>
                </a:solidFill>
              </a:rPr>
              <a:t>billions</a:t>
            </a:r>
            <a:r>
              <a:rPr lang="de-DE" sz="1100" b="0" baseline="0" dirty="0">
                <a:solidFill>
                  <a:schemeClr val="tx2"/>
                </a:solidFill>
              </a:rPr>
              <a:t> of tonne-kilometers</a:t>
            </a:r>
            <a:endParaRPr lang="de-DE" sz="1100" b="0" dirty="0">
              <a:solidFill>
                <a:schemeClr val="tx2"/>
              </a:solidFill>
            </a:endParaRPr>
          </a:p>
        </c:rich>
      </c:tx>
      <c:layout>
        <c:manualLayout>
          <c:xMode val="edge"/>
          <c:yMode val="edge"/>
          <c:x val="0.15447915672970797"/>
          <c:y val="3.804043559430216E-2"/>
        </c:manualLayout>
      </c:layout>
      <c:overlay val="0"/>
    </c:title>
    <c:autoTitleDeleted val="0"/>
    <c:plotArea>
      <c:layout>
        <c:manualLayout>
          <c:layoutTarget val="inner"/>
          <c:xMode val="edge"/>
          <c:yMode val="edge"/>
          <c:x val="0.15519639329979348"/>
          <c:y val="0.32714421221637097"/>
          <c:w val="0.58625611833671265"/>
          <c:h val="0.5834295045058725"/>
        </c:manualLayout>
      </c:layout>
      <c:pieChart>
        <c:varyColors val="1"/>
        <c:ser>
          <c:idx val="0"/>
          <c:order val="0"/>
          <c:tx>
            <c:strRef>
              <c:f>Sheet1!$B$1</c:f>
              <c:strCache>
                <c:ptCount val="1"/>
                <c:pt idx="0">
                  <c:v>Modal Split EU-27 2011: Binnenverkehrsträger in Millionen tkm</c:v>
                </c:pt>
              </c:strCache>
            </c:strRef>
          </c:tx>
          <c:dPt>
            <c:idx val="2"/>
            <c:bubble3D val="0"/>
            <c:spPr>
              <a:solidFill>
                <a:srgbClr val="92D050"/>
              </a:solidFill>
            </c:spPr>
            <c:extLst>
              <c:ext xmlns:c16="http://schemas.microsoft.com/office/drawing/2014/chart" uri="{C3380CC4-5D6E-409C-BE32-E72D297353CC}">
                <c16:uniqueId val="{00000001-404A-469A-B84E-8D3B9909F6D1}"/>
              </c:ext>
            </c:extLst>
          </c:dPt>
          <c:dLbls>
            <c:dLbl>
              <c:idx val="0"/>
              <c:layout>
                <c:manualLayout>
                  <c:x val="5.1422000414201273E-2"/>
                  <c:y val="-0.13434128234117779"/>
                </c:manualLayout>
              </c:layout>
              <c:tx>
                <c:rich>
                  <a:bodyPr/>
                  <a:lstStyle/>
                  <a:p>
                    <a:r>
                      <a:rPr lang="en-US" sz="1400" dirty="0"/>
                      <a:t>75%</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404A-469A-B84E-8D3B9909F6D1}"/>
                </c:ext>
              </c:extLst>
            </c:dLbl>
            <c:dLbl>
              <c:idx val="1"/>
              <c:layout>
                <c:manualLayout>
                  <c:x val="-2.1609582535335483E-2"/>
                  <c:y val="8.3042542077418804E-2"/>
                </c:manualLayout>
              </c:layout>
              <c:tx>
                <c:rich>
                  <a:bodyPr/>
                  <a:lstStyle/>
                  <a:p>
                    <a:r>
                      <a:rPr lang="en-US" sz="1400" dirty="0"/>
                      <a:t>18%</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04A-469A-B84E-8D3B9909F6D1}"/>
                </c:ext>
              </c:extLst>
            </c:dLbl>
            <c:dLbl>
              <c:idx val="2"/>
              <c:layout>
                <c:manualLayout>
                  <c:x val="2.3949726326261616E-2"/>
                  <c:y val="-2.3888413094666851E-2"/>
                </c:manualLayout>
              </c:layout>
              <c:tx>
                <c:rich>
                  <a:bodyPr/>
                  <a:lstStyle/>
                  <a:p>
                    <a:r>
                      <a:rPr lang="en-US" sz="1400" dirty="0"/>
                      <a:t>7%</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04A-469A-B84E-8D3B9909F6D1}"/>
                </c:ext>
              </c:extLst>
            </c:dLbl>
            <c:spPr>
              <a:noFill/>
              <a:ln>
                <a:noFill/>
              </a:ln>
              <a:effectLst/>
            </c:spPr>
            <c:txPr>
              <a:bodyPr/>
              <a:lstStyle/>
              <a:p>
                <a:pPr>
                  <a:defRPr sz="1400">
                    <a:solidFill>
                      <a:schemeClr val="tx2"/>
                    </a:solidFill>
                  </a:defRPr>
                </a:pPr>
                <a:endParaRPr lang="de-DE"/>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1734</c:v>
                </c:pt>
                <c:pt idx="1">
                  <c:v>420</c:v>
                </c:pt>
                <c:pt idx="2">
                  <c:v>141</c:v>
                </c:pt>
              </c:numCache>
            </c:numRef>
          </c:val>
          <c:extLst>
            <c:ext xmlns:c16="http://schemas.microsoft.com/office/drawing/2014/chart" uri="{C3380CC4-5D6E-409C-BE32-E72D297353CC}">
              <c16:uniqueId val="{00000004-404A-469A-B84E-8D3B9909F6D1}"/>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3C628F"/>
                </a:solidFill>
              </a:defRPr>
            </a:pPr>
            <a:r>
              <a:rPr lang="de-DE" sz="1600" dirty="0">
                <a:solidFill>
                  <a:srgbClr val="3C628F"/>
                </a:solidFill>
              </a:rPr>
              <a:t>Modal Split Austria 2020</a:t>
            </a:r>
            <a:br>
              <a:rPr lang="de-DE" sz="1600" dirty="0">
                <a:solidFill>
                  <a:srgbClr val="3C628F"/>
                </a:solidFill>
              </a:rPr>
            </a:br>
            <a:r>
              <a:rPr lang="de-DE" sz="1100" b="0" dirty="0">
                <a:solidFill>
                  <a:srgbClr val="3C628F"/>
                </a:solidFill>
              </a:rPr>
              <a:t>Inland</a:t>
            </a:r>
            <a:r>
              <a:rPr lang="de-DE" sz="1100" b="0" baseline="0" dirty="0">
                <a:solidFill>
                  <a:srgbClr val="3C628F"/>
                </a:solidFill>
              </a:rPr>
              <a:t> transport modes in </a:t>
            </a:r>
            <a:r>
              <a:rPr lang="de-DE" sz="1100" b="0" baseline="0" dirty="0" err="1">
                <a:solidFill>
                  <a:srgbClr val="3C628F"/>
                </a:solidFill>
              </a:rPr>
              <a:t>billions</a:t>
            </a:r>
            <a:r>
              <a:rPr lang="de-DE" sz="1100" b="0" baseline="0" dirty="0">
                <a:solidFill>
                  <a:srgbClr val="3C628F"/>
                </a:solidFill>
              </a:rPr>
              <a:t> of tonne-kilometers</a:t>
            </a:r>
            <a:endParaRPr lang="de-DE" sz="1100" b="0" dirty="0">
              <a:solidFill>
                <a:srgbClr val="3C628F"/>
              </a:solidFill>
            </a:endParaRPr>
          </a:p>
        </c:rich>
      </c:tx>
      <c:overlay val="0"/>
    </c:title>
    <c:autoTitleDeleted val="0"/>
    <c:plotArea>
      <c:layout>
        <c:manualLayout>
          <c:layoutTarget val="inner"/>
          <c:xMode val="edge"/>
          <c:yMode val="edge"/>
          <c:x val="0.19891496903290187"/>
          <c:y val="0.32257279145433082"/>
          <c:w val="0.56341376081508798"/>
          <c:h val="0.56069742321997285"/>
        </c:manualLayout>
      </c:layout>
      <c:pieChart>
        <c:varyColors val="1"/>
        <c:ser>
          <c:idx val="0"/>
          <c:order val="0"/>
          <c:tx>
            <c:strRef>
              <c:f>Sheet1!$B$1</c:f>
              <c:strCache>
                <c:ptCount val="1"/>
                <c:pt idx="0">
                  <c:v>Modal Split EU-27 2011: Binnenverkehrsträger in Millionen tkm</c:v>
                </c:pt>
              </c:strCache>
            </c:strRef>
          </c:tx>
          <c:dPt>
            <c:idx val="2"/>
            <c:bubble3D val="0"/>
            <c:spPr>
              <a:solidFill>
                <a:srgbClr val="92D050"/>
              </a:solidFill>
            </c:spPr>
            <c:extLst>
              <c:ext xmlns:c16="http://schemas.microsoft.com/office/drawing/2014/chart" uri="{C3380CC4-5D6E-409C-BE32-E72D297353CC}">
                <c16:uniqueId val="{00000001-6E63-40E3-A51E-BBA5A5EC95C6}"/>
              </c:ext>
            </c:extLst>
          </c:dPt>
          <c:dLbls>
            <c:dLbl>
              <c:idx val="0"/>
              <c:layout>
                <c:manualLayout>
                  <c:x val="2.336760897992441E-2"/>
                  <c:y val="3.0851459068536639E-2"/>
                </c:manualLayout>
              </c:layout>
              <c:tx>
                <c:rich>
                  <a:bodyPr/>
                  <a:lstStyle/>
                  <a:p>
                    <a:r>
                      <a:rPr lang="en-US" dirty="0"/>
                      <a:t>68,0%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E63-40E3-A51E-BBA5A5EC95C6}"/>
                </c:ext>
              </c:extLst>
            </c:dLbl>
            <c:dLbl>
              <c:idx val="1"/>
              <c:layout>
                <c:manualLayout>
                  <c:x val="-4.0873924721748785E-2"/>
                  <c:y val="5.7110744648327327E-2"/>
                </c:manualLayout>
              </c:layout>
              <c:tx>
                <c:rich>
                  <a:bodyPr/>
                  <a:lstStyle/>
                  <a:p>
                    <a:r>
                      <a:rPr lang="en-US" dirty="0"/>
                      <a:t>29,7%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E63-40E3-A51E-BBA5A5EC95C6}"/>
                </c:ext>
              </c:extLst>
            </c:dLbl>
            <c:dLbl>
              <c:idx val="2"/>
              <c:layout>
                <c:manualLayout>
                  <c:x val="1.7579810784596455E-2"/>
                  <c:y val="-1.4823773918782939E-2"/>
                </c:manualLayout>
              </c:layout>
              <c:tx>
                <c:rich>
                  <a:bodyPr/>
                  <a:lstStyle/>
                  <a:p>
                    <a:r>
                      <a:rPr lang="en-US" dirty="0"/>
                      <a:t>2,3%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E63-40E3-A51E-BBA5A5EC95C6}"/>
                </c:ext>
              </c:extLst>
            </c:dLbl>
            <c:spPr>
              <a:noFill/>
              <a:ln>
                <a:noFill/>
              </a:ln>
              <a:effectLst/>
            </c:spPr>
            <c:txPr>
              <a:bodyPr/>
              <a:lstStyle/>
              <a:p>
                <a:pPr>
                  <a:defRPr sz="1400">
                    <a:solidFill>
                      <a:schemeClr val="tx2"/>
                    </a:solidFill>
                  </a:defRPr>
                </a:pPr>
                <a:endParaRPr lang="de-DE"/>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54.6</c:v>
                </c:pt>
                <c:pt idx="1">
                  <c:v>40.799999999999997</c:v>
                </c:pt>
                <c:pt idx="2">
                  <c:v>4.5999999999999996</c:v>
                </c:pt>
              </c:numCache>
            </c:numRef>
          </c:val>
          <c:extLst>
            <c:ext xmlns:c16="http://schemas.microsoft.com/office/drawing/2014/chart" uri="{C3380CC4-5D6E-409C-BE32-E72D297353CC}">
              <c16:uniqueId val="{00000004-6E63-40E3-A51E-BBA5A5EC95C6}"/>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3C628F"/>
                </a:solidFill>
              </a:defRPr>
            </a:pPr>
            <a:r>
              <a:rPr lang="de-DE" sz="1600" dirty="0">
                <a:solidFill>
                  <a:srgbClr val="3C628F"/>
                </a:solidFill>
              </a:rPr>
              <a:t>Modal Split in Europe 2020</a:t>
            </a:r>
            <a:br>
              <a:rPr lang="de-DE" sz="1600" dirty="0">
                <a:solidFill>
                  <a:srgbClr val="3C628F"/>
                </a:solidFill>
              </a:rPr>
            </a:br>
            <a:r>
              <a:rPr lang="de-DE" sz="1100" b="0" dirty="0">
                <a:solidFill>
                  <a:srgbClr val="3C628F"/>
                </a:solidFill>
              </a:rPr>
              <a:t>Inland</a:t>
            </a:r>
            <a:r>
              <a:rPr lang="de-DE" sz="1100" b="0" baseline="0" dirty="0">
                <a:solidFill>
                  <a:srgbClr val="3C628F"/>
                </a:solidFill>
              </a:rPr>
              <a:t> transport modes in </a:t>
            </a:r>
            <a:r>
              <a:rPr lang="de-DE" sz="1100" b="0" baseline="0" dirty="0" err="1">
                <a:solidFill>
                  <a:srgbClr val="3C628F"/>
                </a:solidFill>
              </a:rPr>
              <a:t>billions</a:t>
            </a:r>
            <a:r>
              <a:rPr lang="de-DE" sz="1100" b="0" baseline="0" dirty="0">
                <a:solidFill>
                  <a:srgbClr val="3C628F"/>
                </a:solidFill>
              </a:rPr>
              <a:t> of tonne-kilometers</a:t>
            </a:r>
            <a:endParaRPr lang="de-DE" sz="1100" b="0" dirty="0">
              <a:solidFill>
                <a:srgbClr val="3C628F"/>
              </a:solidFill>
            </a:endParaRPr>
          </a:p>
        </c:rich>
      </c:tx>
      <c:overlay val="0"/>
    </c:title>
    <c:autoTitleDeleted val="0"/>
    <c:plotArea>
      <c:layout>
        <c:manualLayout>
          <c:layoutTarget val="inner"/>
          <c:xMode val="edge"/>
          <c:yMode val="edge"/>
          <c:x val="0.19891496903290187"/>
          <c:y val="0.32257279145433082"/>
          <c:w val="0.56341376081508798"/>
          <c:h val="0.56069742321997285"/>
        </c:manualLayout>
      </c:layout>
      <c:pieChart>
        <c:varyColors val="1"/>
        <c:ser>
          <c:idx val="0"/>
          <c:order val="0"/>
          <c:tx>
            <c:strRef>
              <c:f>Sheet1!$B$1</c:f>
              <c:strCache>
                <c:ptCount val="1"/>
                <c:pt idx="0">
                  <c:v>Modal Split EU-27 2011: Binnenverkehrsträger in Millionen tkm</c:v>
                </c:pt>
              </c:strCache>
            </c:strRef>
          </c:tx>
          <c:explosion val="1"/>
          <c:dPt>
            <c:idx val="2"/>
            <c:bubble3D val="0"/>
            <c:spPr>
              <a:solidFill>
                <a:srgbClr val="92D050"/>
              </a:solidFill>
            </c:spPr>
            <c:extLst>
              <c:ext xmlns:c16="http://schemas.microsoft.com/office/drawing/2014/chart" uri="{C3380CC4-5D6E-409C-BE32-E72D297353CC}">
                <c16:uniqueId val="{00000001-64AB-4895-B492-CEE80517468F}"/>
              </c:ext>
            </c:extLst>
          </c:dPt>
          <c:dLbls>
            <c:dLbl>
              <c:idx val="0"/>
              <c:layout>
                <c:manualLayout>
                  <c:x val="2.336760897992441E-2"/>
                  <c:y val="3.0851459068536639E-2"/>
                </c:manualLayout>
              </c:layout>
              <c:tx>
                <c:rich>
                  <a:bodyPr/>
                  <a:lstStyle/>
                  <a:p>
                    <a:r>
                      <a:rPr lang="en-US" dirty="0"/>
                      <a:t>77,4%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4AB-4895-B492-CEE80517468F}"/>
                </c:ext>
              </c:extLst>
            </c:dLbl>
            <c:dLbl>
              <c:idx val="1"/>
              <c:layout>
                <c:manualLayout>
                  <c:x val="-4.0873924721748785E-2"/>
                  <c:y val="5.7110744648327327E-2"/>
                </c:manualLayout>
              </c:layout>
              <c:tx>
                <c:rich>
                  <a:bodyPr/>
                  <a:lstStyle/>
                  <a:p>
                    <a:r>
                      <a:rPr lang="en-US" dirty="0"/>
                      <a:t>16,8%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4AB-4895-B492-CEE80517468F}"/>
                </c:ext>
              </c:extLst>
            </c:dLbl>
            <c:dLbl>
              <c:idx val="2"/>
              <c:layout>
                <c:manualLayout>
                  <c:x val="1.7579810784596455E-2"/>
                  <c:y val="-1.4823773918782939E-2"/>
                </c:manualLayout>
              </c:layout>
              <c:tx>
                <c:rich>
                  <a:bodyPr/>
                  <a:lstStyle/>
                  <a:p>
                    <a:r>
                      <a:rPr lang="en-US" dirty="0"/>
                      <a:t>5,8%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4AB-4895-B492-CEE80517468F}"/>
                </c:ext>
              </c:extLst>
            </c:dLbl>
            <c:spPr>
              <a:noFill/>
              <a:ln>
                <a:noFill/>
              </a:ln>
              <a:effectLst/>
            </c:spPr>
            <c:txPr>
              <a:bodyPr/>
              <a:lstStyle/>
              <a:p>
                <a:pPr>
                  <a:defRPr sz="1400">
                    <a:solidFill>
                      <a:schemeClr val="tx2"/>
                    </a:solidFill>
                  </a:defRPr>
                </a:pPr>
                <a:endParaRPr lang="de-DE"/>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54.6</c:v>
                </c:pt>
                <c:pt idx="1">
                  <c:v>40.799999999999997</c:v>
                </c:pt>
                <c:pt idx="2">
                  <c:v>4.5999999999999996</c:v>
                </c:pt>
              </c:numCache>
            </c:numRef>
          </c:val>
          <c:extLst>
            <c:ext xmlns:c16="http://schemas.microsoft.com/office/drawing/2014/chart" uri="{C3380CC4-5D6E-409C-BE32-E72D297353CC}">
              <c16:uniqueId val="{00000004-64AB-4895-B492-CEE80517468F}"/>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ata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Sustainable modes of transport</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en-US" sz="2400" noProof="0" dirty="0">
              <a:solidFill>
                <a:srgbClr val="3C628F"/>
              </a:solidFill>
              <a:latin typeface="Corbel" panose="020B0503020204020204" pitchFamily="34" charset="0"/>
            </a:rPr>
            <a:t>Liquefied gas - LNG</a:t>
          </a:r>
          <a:endParaRPr lang="en-US" sz="2400" noProof="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Comparison of transport modes</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en-US" sz="2400" noProof="0" dirty="0">
              <a:solidFill>
                <a:schemeClr val="accent1"/>
              </a:solidFill>
              <a:latin typeface="Corbel" panose="020B0503020204020204" pitchFamily="34" charset="0"/>
            </a:rPr>
            <a:t>Transport and environment</a:t>
          </a:r>
          <a:endParaRPr lang="en-US" sz="2400" noProof="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en-GB" sz="2200" noProof="0" dirty="0">
              <a:latin typeface="Corbel" panose="020B0503020204020204" pitchFamily="34" charset="0"/>
            </a:rPr>
            <a:t>Low transport costs</a:t>
          </a:r>
        </a:p>
        <a:p>
          <a:r>
            <a:rPr lang="en-GB" sz="2200" noProof="0" dirty="0">
              <a:latin typeface="Corbel" panose="020B0503020204020204" pitchFamily="34" charset="0"/>
            </a:rPr>
            <a:t>Mass efficiency</a:t>
          </a:r>
        </a:p>
        <a:p>
          <a:r>
            <a:rPr lang="en-GB" sz="2200" noProof="0" dirty="0">
              <a:latin typeface="Corbel" panose="020B0503020204020204" pitchFamily="34" charset="0"/>
            </a:rPr>
            <a:t>Environmental friendliness</a:t>
          </a:r>
        </a:p>
        <a:p>
          <a:r>
            <a:rPr lang="en-GB" sz="2200" noProof="0" dirty="0">
              <a:latin typeface="Corbel" panose="020B0503020204020204" pitchFamily="34" charset="0"/>
            </a:rPr>
            <a:t>Security</a:t>
          </a:r>
        </a:p>
        <a:p>
          <a:r>
            <a:rPr lang="en-GB" sz="2200" noProof="0" dirty="0">
              <a:latin typeface="Corbel" panose="020B0503020204020204" pitchFamily="34" charset="0"/>
            </a:rPr>
            <a:t>Transport frequency - 24 h ready for use </a:t>
          </a:r>
        </a:p>
        <a:p>
          <a:r>
            <a:rPr lang="en-GB" sz="2200" noProof="0" dirty="0">
              <a:latin typeface="Corbel" panose="020B0503020204020204" pitchFamily="34" charset="0"/>
            </a:rPr>
            <a:t>Low infrastructure costs</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en-GB" sz="2200" noProof="0" dirty="0">
              <a:latin typeface="Corbel" panose="020B0503020204020204" pitchFamily="34" charset="0"/>
            </a:rPr>
            <a:t>Dependence on fairway conditions</a:t>
          </a:r>
        </a:p>
        <a:p>
          <a:r>
            <a:rPr lang="en-GB" sz="2200" noProof="0" dirty="0">
              <a:latin typeface="Corbel" panose="020B0503020204020204" pitchFamily="34" charset="0"/>
            </a:rPr>
            <a:t>Low transport speed</a:t>
          </a:r>
        </a:p>
        <a:p>
          <a:r>
            <a:rPr lang="en-GB" sz="2200" noProof="0" dirty="0">
              <a:latin typeface="Corbel" panose="020B0503020204020204" pitchFamily="34" charset="0"/>
            </a:rPr>
            <a:t>Low network density - pre/end -haulage necessary </a:t>
          </a:r>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pt>
    <dgm:pt modelId="{35D22335-C9BA-4DA5-AA47-515C45813889}" type="pres">
      <dgm:prSet presAssocID="{8449697C-FC95-4421-B101-89BE582803B8}" presName="Background" presStyleLbl="bgImgPlace1" presStyleIdx="0" presStyleCnt="1" custLinFactNeighborX="396" custLinFactNeighborY="641"/>
      <dgm:spPr/>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pt>
    <dgm:pt modelId="{0280E279-A1B9-477C-8BD5-810C6E71925E}" type="pres">
      <dgm:prSet presAssocID="{8449697C-FC95-4421-B101-89BE582803B8}" presName="Plus" presStyleLbl="alignNode1" presStyleIdx="0" presStyleCnt="2" custScaleX="41916" custScaleY="39497"/>
      <dgm:spPr/>
    </dgm:pt>
    <dgm:pt modelId="{AB93A9C8-FEF8-4AEE-ACA3-581756AE0CAC}" type="pres">
      <dgm:prSet presAssocID="{8449697C-FC95-4421-B101-89BE582803B8}" presName="Minus" presStyleLbl="alignNode1" presStyleIdx="1" presStyleCnt="2" custFlipVert="1" custScaleX="49600" custScaleY="47629"/>
      <dgm:spPr/>
    </dgm:pt>
    <dgm:pt modelId="{7E3B3D97-7B5D-47D2-A4D9-0E98B28C9933}" type="pres">
      <dgm:prSet presAssocID="{8449697C-FC95-4421-B101-89BE582803B8}" presName="Divider" presStyleLbl="parChTrans1D1" presStyleIdx="0" presStyleCnt="1"/>
      <dgm:spPr/>
    </dgm:pt>
  </dgm:ptLst>
  <dgm:cxnLst>
    <dgm:cxn modelId="{08AE8F04-4135-47C5-B3F6-345B513C5487}" srcId="{8449697C-FC95-4421-B101-89BE582803B8}" destId="{A4B8B6D7-1F2F-472F-80BF-F55E51EF34B4}" srcOrd="1" destOrd="0" parTransId="{D26CE15A-C4AB-46BF-83FC-18015F603810}" sibTransId="{D8EEB9E0-4EC2-4FFE-A284-8C8CAEC3B6B8}"/>
    <dgm:cxn modelId="{C9AFA861-03FC-4CE5-ABC2-26222658C490}" srcId="{8449697C-FC95-4421-B101-89BE582803B8}" destId="{E381F880-9DC3-4DBC-85DA-5FA398B99430}" srcOrd="0" destOrd="0" parTransId="{CB24BB2A-1E0D-4C7D-87DD-5C96EA53F076}" sibTransId="{C0E2D5B9-4D9E-4EE9-9FC4-506E624843B4}"/>
    <dgm:cxn modelId="{6B431144-5E31-4226-8315-C73F9B07EBB9}" type="presOf" srcId="{8449697C-FC95-4421-B101-89BE582803B8}" destId="{92884008-2A39-4319-866C-248EBFA87014}" srcOrd="0" destOrd="0" presId="urn:microsoft.com/office/officeart/2009/3/layout/PlusandMinus"/>
    <dgm:cxn modelId="{D04DB878-16FE-40E1-B80E-9E662CF913DD}" type="presOf" srcId="{E381F880-9DC3-4DBC-85DA-5FA398B99430}" destId="{E2559051-6E0A-4117-A0CE-2E7DEA7EA08B}" srcOrd="0" destOrd="0" presId="urn:microsoft.com/office/officeart/2009/3/layout/PlusandMinus"/>
    <dgm:cxn modelId="{C880A9A6-6F1E-4A4F-9E1F-ECC7F8CAAD14}" type="presOf" srcId="{A4B8B6D7-1F2F-472F-80BF-F55E51EF34B4}" destId="{58AF2CD3-BEB7-4C62-BCF0-31F388F74B93}" srcOrd="0" destOrd="0" presId="urn:microsoft.com/office/officeart/2009/3/layout/PlusandMinus"/>
    <dgm:cxn modelId="{69FADC6B-FB58-4AF7-BAAB-FBCB699A91F9}" type="presParOf" srcId="{92884008-2A39-4319-866C-248EBFA87014}" destId="{35D22335-C9BA-4DA5-AA47-515C45813889}" srcOrd="0" destOrd="0" presId="urn:microsoft.com/office/officeart/2009/3/layout/PlusandMinus"/>
    <dgm:cxn modelId="{836F327F-76D5-421D-9F6A-D73526C6FC40}" type="presParOf" srcId="{92884008-2A39-4319-866C-248EBFA87014}" destId="{E2559051-6E0A-4117-A0CE-2E7DEA7EA08B}" srcOrd="1" destOrd="0" presId="urn:microsoft.com/office/officeart/2009/3/layout/PlusandMinus"/>
    <dgm:cxn modelId="{8F626E61-9867-47E1-BFA7-E352AA3D9B04}" type="presParOf" srcId="{92884008-2A39-4319-866C-248EBFA87014}" destId="{58AF2CD3-BEB7-4C62-BCF0-31F388F74B93}" srcOrd="2" destOrd="0" presId="urn:microsoft.com/office/officeart/2009/3/layout/PlusandMinus"/>
    <dgm:cxn modelId="{3B7B9FB0-6E88-4FFF-B038-F056D492A64C}" type="presParOf" srcId="{92884008-2A39-4319-866C-248EBFA87014}" destId="{0280E279-A1B9-477C-8BD5-810C6E71925E}" srcOrd="3" destOrd="0" presId="urn:microsoft.com/office/officeart/2009/3/layout/PlusandMinus"/>
    <dgm:cxn modelId="{B543DF58-2619-42FA-81C2-73CB9CA24927}" type="presParOf" srcId="{92884008-2A39-4319-866C-248EBFA87014}" destId="{AB93A9C8-FEF8-4AEE-ACA3-581756AE0CAC}" srcOrd="4" destOrd="0" presId="urn:microsoft.com/office/officeart/2009/3/layout/PlusandMinus"/>
    <dgm:cxn modelId="{9224D719-C078-4700-B147-3C458FA1B94B}"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err="1">
              <a:solidFill>
                <a:schemeClr val="accent1"/>
              </a:solidFill>
              <a:latin typeface="Corbel" panose="020B0503020204020204" pitchFamily="34" charset="0"/>
            </a:rPr>
            <a:t>Sustainable</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transport</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modes</a:t>
          </a:r>
          <a:endParaRPr lang="de-DE" sz="2400" dirty="0">
            <a:solidFill>
              <a:schemeClr val="accent1"/>
            </a:solidFill>
            <a:latin typeface="Corbel" panose="020B0503020204020204" pitchFamily="34" charset="0"/>
          </a:endParaRP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err="1">
              <a:solidFill>
                <a:srgbClr val="3C628F"/>
              </a:solidFill>
              <a:latin typeface="Corbel" panose="020B0503020204020204" pitchFamily="34" charset="0"/>
            </a:rPr>
            <a:t>Liquefied</a:t>
          </a:r>
          <a:r>
            <a:rPr lang="de-DE" sz="2400" dirty="0">
              <a:solidFill>
                <a:srgbClr val="3C628F"/>
              </a:solidFill>
              <a:latin typeface="Corbel" panose="020B0503020204020204" pitchFamily="34" charset="0"/>
            </a:rPr>
            <a:t> 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err="1">
              <a:solidFill>
                <a:schemeClr val="accent1"/>
              </a:solidFill>
              <a:latin typeface="Corbel" panose="020B0503020204020204" pitchFamily="34" charset="0"/>
            </a:rPr>
            <a:t>Comparison</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of</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transport</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modes</a:t>
          </a:r>
          <a:endParaRPr lang="de-DE" sz="240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Transport </a:t>
          </a:r>
          <a:r>
            <a:rPr lang="de-DE" sz="2400" dirty="0" err="1">
              <a:solidFill>
                <a:schemeClr val="accent1"/>
              </a:solidFill>
              <a:latin typeface="Corbel" panose="020B0503020204020204" pitchFamily="34" charset="0"/>
            </a:rPr>
            <a:t>and</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environment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a:ln>
          <a:noFill/>
        </a:ln>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no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3"/>
          <a:stretch>
            <a:fillRect/>
          </a:stretch>
        </a:blipFill>
        <a:ln w="28575">
          <a:no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blipFill rotWithShape="0">
          <a:blip xmlns:r="http://schemas.openxmlformats.org/officeDocument/2006/relationships" r:embed="rId4"/>
          <a:stretch>
            <a:fillRect/>
          </a:stretch>
        </a:blip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48CCB6-B478-4843-8499-F112EB02F547}" type="doc">
      <dgm:prSet loTypeId="urn:microsoft.com/office/officeart/2005/8/layout/chevron1" loCatId="process" qsTypeId="urn:microsoft.com/office/officeart/2005/8/quickstyle/simple1" qsCatId="simple" csTypeId="urn:microsoft.com/office/officeart/2005/8/colors/accent1_2" csCatId="accent1" phldr="1"/>
      <dgm:spPr/>
    </dgm:pt>
    <dgm:pt modelId="{E21F7D6A-C2BE-4CA3-BA23-1AF04BC7E854}">
      <dgm:prSet phldrT="[Text]"/>
      <dgm:spPr>
        <a:solidFill>
          <a:schemeClr val="accent5">
            <a:lumMod val="50000"/>
          </a:schemeClr>
        </a:solidFill>
      </dgm:spPr>
      <dgm:t>
        <a:bodyPr/>
        <a:lstStyle/>
        <a:p>
          <a:r>
            <a:rPr lang="de-DE" noProof="0" dirty="0" err="1">
              <a:latin typeface="Corbel" panose="020B0503020204020204" pitchFamily="34" charset="0"/>
            </a:rPr>
            <a:t>Extraction</a:t>
          </a:r>
          <a:r>
            <a:rPr lang="de-DE" noProof="0" dirty="0">
              <a:latin typeface="Corbel" panose="020B0503020204020204" pitchFamily="34" charset="0"/>
            </a:rPr>
            <a:t> &amp; </a:t>
          </a:r>
          <a:r>
            <a:rPr lang="de-DE" noProof="0" dirty="0" err="1">
              <a:latin typeface="Corbel" panose="020B0503020204020204" pitchFamily="34" charset="0"/>
            </a:rPr>
            <a:t>Production</a:t>
          </a:r>
          <a:endParaRPr lang="de-DE" noProof="0" dirty="0">
            <a:latin typeface="Corbel" panose="020B0503020204020204" pitchFamily="34" charset="0"/>
          </a:endParaRPr>
        </a:p>
      </dgm:t>
    </dgm:pt>
    <dgm:pt modelId="{BBBE367D-D5D7-4A32-A032-11134CECA252}" type="parTrans" cxnId="{A12EEE18-D10D-4BAC-BCF9-390606CF49A4}">
      <dgm:prSet/>
      <dgm:spPr/>
      <dgm:t>
        <a:bodyPr/>
        <a:lstStyle/>
        <a:p>
          <a:endParaRPr lang="en-US"/>
        </a:p>
      </dgm:t>
    </dgm:pt>
    <dgm:pt modelId="{1E7BECCC-C498-40B8-AB0C-EC3C09E1A261}" type="sibTrans" cxnId="{A12EEE18-D10D-4BAC-BCF9-390606CF49A4}">
      <dgm:prSet/>
      <dgm:spPr/>
      <dgm:t>
        <a:bodyPr/>
        <a:lstStyle/>
        <a:p>
          <a:endParaRPr lang="en-US"/>
        </a:p>
      </dgm:t>
    </dgm:pt>
    <dgm:pt modelId="{A8978019-AB4F-4325-A5E7-5693F929EF8D}">
      <dgm:prSet phldrT="[Text]"/>
      <dgm:spPr>
        <a:solidFill>
          <a:schemeClr val="accent5">
            <a:lumMod val="50000"/>
          </a:schemeClr>
        </a:solidFill>
      </dgm:spPr>
      <dgm:t>
        <a:bodyPr/>
        <a:lstStyle/>
        <a:p>
          <a:r>
            <a:rPr lang="de-DE" noProof="0" dirty="0">
              <a:latin typeface="Corbel" panose="020B0503020204020204" pitchFamily="34" charset="0"/>
            </a:rPr>
            <a:t>Transport</a:t>
          </a:r>
        </a:p>
      </dgm:t>
    </dgm:pt>
    <dgm:pt modelId="{2CFB6089-1572-4F77-80BF-696E146A3E71}" type="parTrans" cxnId="{4AE0E1AF-6FF9-477C-9CDA-51CCD546B3E6}">
      <dgm:prSet/>
      <dgm:spPr/>
      <dgm:t>
        <a:bodyPr/>
        <a:lstStyle/>
        <a:p>
          <a:endParaRPr lang="en-US"/>
        </a:p>
      </dgm:t>
    </dgm:pt>
    <dgm:pt modelId="{93D302CE-9E9C-4515-9EF7-AC846CB916FB}" type="sibTrans" cxnId="{4AE0E1AF-6FF9-477C-9CDA-51CCD546B3E6}">
      <dgm:prSet/>
      <dgm:spPr/>
      <dgm:t>
        <a:bodyPr/>
        <a:lstStyle/>
        <a:p>
          <a:endParaRPr lang="en-US"/>
        </a:p>
      </dgm:t>
    </dgm:pt>
    <dgm:pt modelId="{632A8BE5-8977-4F9F-A9C1-7D2C2811CE2E}">
      <dgm:prSet phldrT="[Text]"/>
      <dgm:spPr>
        <a:solidFill>
          <a:schemeClr val="accent5">
            <a:lumMod val="50000"/>
          </a:schemeClr>
        </a:solidFill>
      </dgm:spPr>
      <dgm:t>
        <a:bodyPr/>
        <a:lstStyle/>
        <a:p>
          <a:r>
            <a:rPr lang="de-DE" noProof="0" dirty="0">
              <a:latin typeface="Corbel" panose="020B0503020204020204" pitchFamily="34" charset="0"/>
            </a:rPr>
            <a:t>Storage &amp; </a:t>
          </a:r>
          <a:r>
            <a:rPr lang="de-DE" noProof="0" dirty="0" err="1">
              <a:latin typeface="Corbel" panose="020B0503020204020204" pitchFamily="34" charset="0"/>
            </a:rPr>
            <a:t>Reevaporation</a:t>
          </a:r>
          <a:endParaRPr lang="de-DE" noProof="0" dirty="0">
            <a:latin typeface="Corbel" panose="020B0503020204020204" pitchFamily="34" charset="0"/>
          </a:endParaRPr>
        </a:p>
      </dgm:t>
    </dgm:pt>
    <dgm:pt modelId="{53DC9DE8-24D6-49A5-9C74-2F3080D4EA73}" type="parTrans" cxnId="{44BF4FF1-CB20-4AE6-93A1-C9616DA552A0}">
      <dgm:prSet/>
      <dgm:spPr/>
      <dgm:t>
        <a:bodyPr/>
        <a:lstStyle/>
        <a:p>
          <a:endParaRPr lang="en-US"/>
        </a:p>
      </dgm:t>
    </dgm:pt>
    <dgm:pt modelId="{EED8470A-DDB9-4722-AA57-E3A3772D018C}" type="sibTrans" cxnId="{44BF4FF1-CB20-4AE6-93A1-C9616DA552A0}">
      <dgm:prSet/>
      <dgm:spPr/>
      <dgm:t>
        <a:bodyPr/>
        <a:lstStyle/>
        <a:p>
          <a:endParaRPr lang="en-US"/>
        </a:p>
      </dgm:t>
    </dgm:pt>
    <dgm:pt modelId="{09427269-E619-4D66-A391-ADAEC2BF5187}">
      <dgm:prSet phldrT="[Text]"/>
      <dgm:spPr>
        <a:solidFill>
          <a:schemeClr val="accent5">
            <a:lumMod val="50000"/>
          </a:schemeClr>
        </a:solidFill>
      </dgm:spPr>
      <dgm:t>
        <a:bodyPr/>
        <a:lstStyle/>
        <a:p>
          <a:r>
            <a:rPr lang="de-DE" noProof="0" dirty="0" err="1">
              <a:latin typeface="Corbel" panose="020B0503020204020204" pitchFamily="34" charset="0"/>
            </a:rPr>
            <a:t>Liquefaction</a:t>
          </a:r>
          <a:endParaRPr lang="de-DE" noProof="0" dirty="0">
            <a:latin typeface="Corbel" panose="020B0503020204020204" pitchFamily="34" charset="0"/>
          </a:endParaRPr>
        </a:p>
      </dgm:t>
    </dgm:pt>
    <dgm:pt modelId="{E3E55F73-5BFC-4D23-B0AD-CD74D38930BE}" type="parTrans" cxnId="{E877A278-7021-450A-ADF4-33806A3FC042}">
      <dgm:prSet/>
      <dgm:spPr/>
      <dgm:t>
        <a:bodyPr/>
        <a:lstStyle/>
        <a:p>
          <a:endParaRPr lang="en-US"/>
        </a:p>
      </dgm:t>
    </dgm:pt>
    <dgm:pt modelId="{3C98C1A4-A8E1-478E-B853-4889F1482C99}" type="sibTrans" cxnId="{E877A278-7021-450A-ADF4-33806A3FC042}">
      <dgm:prSet/>
      <dgm:spPr/>
      <dgm:t>
        <a:bodyPr/>
        <a:lstStyle/>
        <a:p>
          <a:endParaRPr lang="en-US"/>
        </a:p>
      </dgm:t>
    </dgm:pt>
    <dgm:pt modelId="{B834BDEF-CBFA-42C0-882A-523F51BD2372}">
      <dgm:prSet phldrT="[Text]"/>
      <dgm:spPr>
        <a:solidFill>
          <a:schemeClr val="accent5">
            <a:lumMod val="50000"/>
          </a:schemeClr>
        </a:solidFill>
      </dgm:spPr>
      <dgm:t>
        <a:bodyPr/>
        <a:lstStyle/>
        <a:p>
          <a:r>
            <a:rPr lang="de-DE" noProof="0" dirty="0">
              <a:latin typeface="Corbel" panose="020B0503020204020204" pitchFamily="34" charset="0"/>
            </a:rPr>
            <a:t>End </a:t>
          </a:r>
          <a:r>
            <a:rPr lang="de-DE" noProof="0" dirty="0" err="1">
              <a:latin typeface="Corbel" panose="020B0503020204020204" pitchFamily="34" charset="0"/>
            </a:rPr>
            <a:t>consumer</a:t>
          </a:r>
          <a:endParaRPr lang="de-DE" noProof="0" dirty="0">
            <a:latin typeface="Corbel" panose="020B0503020204020204" pitchFamily="34" charset="0"/>
          </a:endParaRPr>
        </a:p>
      </dgm:t>
    </dgm:pt>
    <dgm:pt modelId="{BA375C2D-803E-44EE-8FE0-8685ABF4B652}" type="parTrans" cxnId="{974B40B3-038A-404A-B4CF-BDEFC907FCFD}">
      <dgm:prSet/>
      <dgm:spPr/>
      <dgm:t>
        <a:bodyPr/>
        <a:lstStyle/>
        <a:p>
          <a:endParaRPr lang="en-US"/>
        </a:p>
      </dgm:t>
    </dgm:pt>
    <dgm:pt modelId="{FE69EDC5-2348-471E-AEB4-4ECD1E45E3BD}" type="sibTrans" cxnId="{974B40B3-038A-404A-B4CF-BDEFC907FCFD}">
      <dgm:prSet/>
      <dgm:spPr/>
      <dgm:t>
        <a:bodyPr/>
        <a:lstStyle/>
        <a:p>
          <a:endParaRPr lang="en-US"/>
        </a:p>
      </dgm:t>
    </dgm:pt>
    <dgm:pt modelId="{6108A032-BF17-4F79-8B89-AFF8C8F365BB}" type="pres">
      <dgm:prSet presAssocID="{4148CCB6-B478-4843-8499-F112EB02F547}" presName="Name0" presStyleCnt="0">
        <dgm:presLayoutVars>
          <dgm:dir/>
          <dgm:animLvl val="lvl"/>
          <dgm:resizeHandles val="exact"/>
        </dgm:presLayoutVars>
      </dgm:prSet>
      <dgm:spPr/>
    </dgm:pt>
    <dgm:pt modelId="{354F9135-6FF4-45BE-B17D-96E483AB800B}" type="pres">
      <dgm:prSet presAssocID="{E21F7D6A-C2BE-4CA3-BA23-1AF04BC7E854}" presName="parTxOnly" presStyleLbl="node1" presStyleIdx="0" presStyleCnt="5">
        <dgm:presLayoutVars>
          <dgm:chMax val="0"/>
          <dgm:chPref val="0"/>
          <dgm:bulletEnabled val="1"/>
        </dgm:presLayoutVars>
      </dgm:prSet>
      <dgm:spPr/>
    </dgm:pt>
    <dgm:pt modelId="{D2D20474-406B-40AA-ACBA-6B8562405C3A}" type="pres">
      <dgm:prSet presAssocID="{1E7BECCC-C498-40B8-AB0C-EC3C09E1A261}" presName="parTxOnlySpace" presStyleCnt="0"/>
      <dgm:spPr/>
    </dgm:pt>
    <dgm:pt modelId="{9427095A-6691-40B6-A172-8B9265E3369E}" type="pres">
      <dgm:prSet presAssocID="{09427269-E619-4D66-A391-ADAEC2BF5187}" presName="parTxOnly" presStyleLbl="node1" presStyleIdx="1" presStyleCnt="5">
        <dgm:presLayoutVars>
          <dgm:chMax val="0"/>
          <dgm:chPref val="0"/>
          <dgm:bulletEnabled val="1"/>
        </dgm:presLayoutVars>
      </dgm:prSet>
      <dgm:spPr/>
    </dgm:pt>
    <dgm:pt modelId="{DD69E2EF-674A-4D1C-95F8-161EE6B3284F}" type="pres">
      <dgm:prSet presAssocID="{3C98C1A4-A8E1-478E-B853-4889F1482C99}" presName="parTxOnlySpace" presStyleCnt="0"/>
      <dgm:spPr/>
    </dgm:pt>
    <dgm:pt modelId="{B05E6BA3-9DCC-4B77-AF7D-767E27F42CCC}" type="pres">
      <dgm:prSet presAssocID="{A8978019-AB4F-4325-A5E7-5693F929EF8D}" presName="parTxOnly" presStyleLbl="node1" presStyleIdx="2" presStyleCnt="5">
        <dgm:presLayoutVars>
          <dgm:chMax val="0"/>
          <dgm:chPref val="0"/>
          <dgm:bulletEnabled val="1"/>
        </dgm:presLayoutVars>
      </dgm:prSet>
      <dgm:spPr/>
    </dgm:pt>
    <dgm:pt modelId="{2A210908-BBB3-4E34-8578-297F71A8B367}" type="pres">
      <dgm:prSet presAssocID="{93D302CE-9E9C-4515-9EF7-AC846CB916FB}" presName="parTxOnlySpace" presStyleCnt="0"/>
      <dgm:spPr/>
    </dgm:pt>
    <dgm:pt modelId="{46DA2BBB-9A50-4CB3-8E2C-0B8EE50F8E35}" type="pres">
      <dgm:prSet presAssocID="{632A8BE5-8977-4F9F-A9C1-7D2C2811CE2E}" presName="parTxOnly" presStyleLbl="node1" presStyleIdx="3" presStyleCnt="5">
        <dgm:presLayoutVars>
          <dgm:chMax val="0"/>
          <dgm:chPref val="0"/>
          <dgm:bulletEnabled val="1"/>
        </dgm:presLayoutVars>
      </dgm:prSet>
      <dgm:spPr/>
    </dgm:pt>
    <dgm:pt modelId="{D2066153-8776-4772-AD6A-8A7FCB4006EA}" type="pres">
      <dgm:prSet presAssocID="{EED8470A-DDB9-4722-AA57-E3A3772D018C}" presName="parTxOnlySpace" presStyleCnt="0"/>
      <dgm:spPr/>
    </dgm:pt>
    <dgm:pt modelId="{C382C5D7-7C7B-4A3A-8DD4-00568E703BF8}" type="pres">
      <dgm:prSet presAssocID="{B834BDEF-CBFA-42C0-882A-523F51BD2372}" presName="parTxOnly" presStyleLbl="node1" presStyleIdx="4" presStyleCnt="5">
        <dgm:presLayoutVars>
          <dgm:chMax val="0"/>
          <dgm:chPref val="0"/>
          <dgm:bulletEnabled val="1"/>
        </dgm:presLayoutVars>
      </dgm:prSet>
      <dgm:spPr/>
    </dgm:pt>
  </dgm:ptLst>
  <dgm:cxnLst>
    <dgm:cxn modelId="{AA299B06-6BB8-4E0A-97AF-1B7CFA2EEC08}" type="presOf" srcId="{4148CCB6-B478-4843-8499-F112EB02F547}" destId="{6108A032-BF17-4F79-8B89-AFF8C8F365BB}" srcOrd="0" destOrd="0" presId="urn:microsoft.com/office/officeart/2005/8/layout/chevron1"/>
    <dgm:cxn modelId="{A6ECC607-15A9-4FC7-AE1D-76AB179C7542}" type="presOf" srcId="{E21F7D6A-C2BE-4CA3-BA23-1AF04BC7E854}" destId="{354F9135-6FF4-45BE-B17D-96E483AB800B}" srcOrd="0" destOrd="0" presId="urn:microsoft.com/office/officeart/2005/8/layout/chevron1"/>
    <dgm:cxn modelId="{A12EEE18-D10D-4BAC-BCF9-390606CF49A4}" srcId="{4148CCB6-B478-4843-8499-F112EB02F547}" destId="{E21F7D6A-C2BE-4CA3-BA23-1AF04BC7E854}" srcOrd="0" destOrd="0" parTransId="{BBBE367D-D5D7-4A32-A032-11134CECA252}" sibTransId="{1E7BECCC-C498-40B8-AB0C-EC3C09E1A261}"/>
    <dgm:cxn modelId="{330E352B-ED7E-43DC-9475-49194C2245C3}" type="presOf" srcId="{B834BDEF-CBFA-42C0-882A-523F51BD2372}" destId="{C382C5D7-7C7B-4A3A-8DD4-00568E703BF8}" srcOrd="0" destOrd="0" presId="urn:microsoft.com/office/officeart/2005/8/layout/chevron1"/>
    <dgm:cxn modelId="{E877A278-7021-450A-ADF4-33806A3FC042}" srcId="{4148CCB6-B478-4843-8499-F112EB02F547}" destId="{09427269-E619-4D66-A391-ADAEC2BF5187}" srcOrd="1" destOrd="0" parTransId="{E3E55F73-5BFC-4D23-B0AD-CD74D38930BE}" sibTransId="{3C98C1A4-A8E1-478E-B853-4889F1482C99}"/>
    <dgm:cxn modelId="{4AE0E1AF-6FF9-477C-9CDA-51CCD546B3E6}" srcId="{4148CCB6-B478-4843-8499-F112EB02F547}" destId="{A8978019-AB4F-4325-A5E7-5693F929EF8D}" srcOrd="2" destOrd="0" parTransId="{2CFB6089-1572-4F77-80BF-696E146A3E71}" sibTransId="{93D302CE-9E9C-4515-9EF7-AC846CB916FB}"/>
    <dgm:cxn modelId="{93CF24B1-2E26-476B-BF71-3438BA9483C6}" type="presOf" srcId="{09427269-E619-4D66-A391-ADAEC2BF5187}" destId="{9427095A-6691-40B6-A172-8B9265E3369E}" srcOrd="0" destOrd="0" presId="urn:microsoft.com/office/officeart/2005/8/layout/chevron1"/>
    <dgm:cxn modelId="{974B40B3-038A-404A-B4CF-BDEFC907FCFD}" srcId="{4148CCB6-B478-4843-8499-F112EB02F547}" destId="{B834BDEF-CBFA-42C0-882A-523F51BD2372}" srcOrd="4" destOrd="0" parTransId="{BA375C2D-803E-44EE-8FE0-8685ABF4B652}" sibTransId="{FE69EDC5-2348-471E-AEB4-4ECD1E45E3BD}"/>
    <dgm:cxn modelId="{069670C3-74B5-4A3D-8985-E8F83994C8D3}" type="presOf" srcId="{A8978019-AB4F-4325-A5E7-5693F929EF8D}" destId="{B05E6BA3-9DCC-4B77-AF7D-767E27F42CCC}" srcOrd="0" destOrd="0" presId="urn:microsoft.com/office/officeart/2005/8/layout/chevron1"/>
    <dgm:cxn modelId="{AA8ED2C5-6F4D-41CB-9F82-A4AEC5D8D74D}" type="presOf" srcId="{632A8BE5-8977-4F9F-A9C1-7D2C2811CE2E}" destId="{46DA2BBB-9A50-4CB3-8E2C-0B8EE50F8E35}" srcOrd="0" destOrd="0" presId="urn:microsoft.com/office/officeart/2005/8/layout/chevron1"/>
    <dgm:cxn modelId="{44BF4FF1-CB20-4AE6-93A1-C9616DA552A0}" srcId="{4148CCB6-B478-4843-8499-F112EB02F547}" destId="{632A8BE5-8977-4F9F-A9C1-7D2C2811CE2E}" srcOrd="3" destOrd="0" parTransId="{53DC9DE8-24D6-49A5-9C74-2F3080D4EA73}" sibTransId="{EED8470A-DDB9-4722-AA57-E3A3772D018C}"/>
    <dgm:cxn modelId="{119E2BDB-3518-49C5-9498-44609860C0A8}" type="presParOf" srcId="{6108A032-BF17-4F79-8B89-AFF8C8F365BB}" destId="{354F9135-6FF4-45BE-B17D-96E483AB800B}" srcOrd="0" destOrd="0" presId="urn:microsoft.com/office/officeart/2005/8/layout/chevron1"/>
    <dgm:cxn modelId="{363039C3-FFAA-470E-9C1D-5E3DEB5DF8FC}" type="presParOf" srcId="{6108A032-BF17-4F79-8B89-AFF8C8F365BB}" destId="{D2D20474-406B-40AA-ACBA-6B8562405C3A}" srcOrd="1" destOrd="0" presId="urn:microsoft.com/office/officeart/2005/8/layout/chevron1"/>
    <dgm:cxn modelId="{01C1A7D3-DC82-4154-BE7C-E19559CB505E}" type="presParOf" srcId="{6108A032-BF17-4F79-8B89-AFF8C8F365BB}" destId="{9427095A-6691-40B6-A172-8B9265E3369E}" srcOrd="2" destOrd="0" presId="urn:microsoft.com/office/officeart/2005/8/layout/chevron1"/>
    <dgm:cxn modelId="{BFC9123E-8E59-4D86-BB8B-2D181A60081B}" type="presParOf" srcId="{6108A032-BF17-4F79-8B89-AFF8C8F365BB}" destId="{DD69E2EF-674A-4D1C-95F8-161EE6B3284F}" srcOrd="3" destOrd="0" presId="urn:microsoft.com/office/officeart/2005/8/layout/chevron1"/>
    <dgm:cxn modelId="{BCF61D77-08CB-4303-B60A-07BF411EE12E}" type="presParOf" srcId="{6108A032-BF17-4F79-8B89-AFF8C8F365BB}" destId="{B05E6BA3-9DCC-4B77-AF7D-767E27F42CCC}" srcOrd="4" destOrd="0" presId="urn:microsoft.com/office/officeart/2005/8/layout/chevron1"/>
    <dgm:cxn modelId="{9FAE8DD6-92AD-4B32-9EE2-86E1FFE90EA4}" type="presParOf" srcId="{6108A032-BF17-4F79-8B89-AFF8C8F365BB}" destId="{2A210908-BBB3-4E34-8578-297F71A8B367}" srcOrd="5" destOrd="0" presId="urn:microsoft.com/office/officeart/2005/8/layout/chevron1"/>
    <dgm:cxn modelId="{9F755A34-214B-48BF-BD7A-3858A776A17E}" type="presParOf" srcId="{6108A032-BF17-4F79-8B89-AFF8C8F365BB}" destId="{46DA2BBB-9A50-4CB3-8E2C-0B8EE50F8E35}" srcOrd="6" destOrd="0" presId="urn:microsoft.com/office/officeart/2005/8/layout/chevron1"/>
    <dgm:cxn modelId="{40DA6F4C-159F-42E4-A4B4-BE0421B7F244}" type="presParOf" srcId="{6108A032-BF17-4F79-8B89-AFF8C8F365BB}" destId="{D2066153-8776-4772-AD6A-8A7FCB4006EA}" srcOrd="7" destOrd="0" presId="urn:microsoft.com/office/officeart/2005/8/layout/chevron1"/>
    <dgm:cxn modelId="{307445F0-9782-4692-B752-109E8D2AB0F5}" type="presParOf" srcId="{6108A032-BF17-4F79-8B89-AFF8C8F365BB}" destId="{C382C5D7-7C7B-4A3A-8DD4-00568E703BF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94FFC-1CA4-4891-A30F-816238AFE51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407118D3-8D8D-444F-AE37-C32EAA508E0B}">
      <dgm:prSet phldrT="[Text]" custT="1"/>
      <dgm:spPr/>
      <dgm:t>
        <a:bodyPr/>
        <a:lstStyle/>
        <a:p>
          <a:r>
            <a:rPr lang="de-DE" sz="1800" kern="1200" spc="60" noProof="0" dirty="0" err="1">
              <a:solidFill>
                <a:srgbClr val="3C628F"/>
              </a:solidFill>
              <a:latin typeface="Corbel" panose="020B0503020204020204" pitchFamily="34" charset="0"/>
              <a:ea typeface="+mn-ea"/>
              <a:cs typeface="+mn-cs"/>
            </a:rPr>
            <a:t>Oil</a:t>
          </a:r>
          <a:r>
            <a:rPr lang="de-DE" sz="1800" kern="1200" spc="60" noProof="0" dirty="0">
              <a:solidFill>
                <a:srgbClr val="3C628F"/>
              </a:solidFill>
              <a:latin typeface="Corbel" panose="020B0503020204020204" pitchFamily="34" charset="0"/>
              <a:ea typeface="+mn-ea"/>
              <a:cs typeface="+mn-cs"/>
            </a:rPr>
            <a:t> </a:t>
          </a:r>
          <a:r>
            <a:rPr lang="de-DE" sz="1800" kern="1200" spc="60" noProof="0" dirty="0" err="1">
              <a:solidFill>
                <a:srgbClr val="3C628F"/>
              </a:solidFill>
              <a:latin typeface="Corbel" panose="020B0503020204020204" pitchFamily="34" charset="0"/>
              <a:ea typeface="+mn-ea"/>
              <a:cs typeface="+mn-cs"/>
            </a:rPr>
            <a:t>dependence</a:t>
          </a:r>
          <a:endParaRPr lang="de-DE" sz="1800" kern="1200" spc="60" noProof="0" dirty="0">
            <a:solidFill>
              <a:srgbClr val="3C628F"/>
            </a:solidFill>
            <a:latin typeface="Corbel" panose="020B0503020204020204" pitchFamily="34" charset="0"/>
            <a:ea typeface="+mn-ea"/>
            <a:cs typeface="+mn-cs"/>
          </a:endParaRPr>
        </a:p>
      </dgm:t>
    </dgm:pt>
    <dgm:pt modelId="{61DFFB39-4BC5-42D4-9EC3-851BBD02315A}" type="parTrans" cxnId="{8817AD66-E30C-4F9E-8021-17BAB0349085}">
      <dgm:prSet/>
      <dgm:spPr/>
      <dgm:t>
        <a:bodyPr/>
        <a:lstStyle/>
        <a:p>
          <a:endParaRPr lang="de-DE"/>
        </a:p>
      </dgm:t>
    </dgm:pt>
    <dgm:pt modelId="{6A37AC85-D90C-4324-9CE6-E713CE3BED8F}" type="sibTrans" cxnId="{8817AD66-E30C-4F9E-8021-17BAB0349085}">
      <dgm:prSet/>
      <dgm:spPr/>
      <dgm:t>
        <a:bodyPr/>
        <a:lstStyle/>
        <a:p>
          <a:endParaRPr lang="de-DE"/>
        </a:p>
      </dgm:t>
    </dgm:pt>
    <dgm:pt modelId="{1F35F7DD-A4F8-427E-A11A-EACCB7C12C0F}">
      <dgm:prSet phldrT="[Text]" custT="1"/>
      <dgm:spPr/>
      <dgm:t>
        <a:bodyPr/>
        <a:lstStyle/>
        <a:p>
          <a:pPr algn="ctr"/>
          <a:r>
            <a:rPr lang="de-DE" sz="1800" kern="1200" spc="60" noProof="0" dirty="0" err="1">
              <a:solidFill>
                <a:srgbClr val="3C628F"/>
              </a:solidFill>
              <a:latin typeface="Corbel" panose="020B0503020204020204" pitchFamily="34" charset="0"/>
              <a:ea typeface="+mn-ea"/>
              <a:cs typeface="+mn-cs"/>
            </a:rPr>
            <a:t>Increasing</a:t>
          </a:r>
          <a:r>
            <a:rPr lang="de-DE" sz="1800" kern="1200" spc="60" noProof="0" dirty="0">
              <a:solidFill>
                <a:srgbClr val="3C628F"/>
              </a:solidFill>
              <a:latin typeface="Corbel" panose="020B0503020204020204" pitchFamily="34" charset="0"/>
              <a:ea typeface="+mn-ea"/>
              <a:cs typeface="+mn-cs"/>
            </a:rPr>
            <a:t> </a:t>
          </a:r>
          <a:br>
            <a:rPr lang="de-DE" sz="1800" kern="1200" spc="60" noProof="0" dirty="0">
              <a:solidFill>
                <a:srgbClr val="3C628F"/>
              </a:solidFill>
              <a:latin typeface="Corbel" panose="020B0503020204020204" pitchFamily="34" charset="0"/>
              <a:ea typeface="+mn-ea"/>
              <a:cs typeface="+mn-cs"/>
            </a:rPr>
          </a:br>
          <a:r>
            <a:rPr lang="de-DE" sz="1800" kern="1200" spc="60" noProof="0" dirty="0" err="1">
              <a:solidFill>
                <a:srgbClr val="3C628F"/>
              </a:solidFill>
              <a:latin typeface="Corbel" panose="020B0503020204020204" pitchFamily="34" charset="0"/>
              <a:ea typeface="+mn-ea"/>
              <a:cs typeface="+mn-cs"/>
            </a:rPr>
            <a:t>transport</a:t>
          </a:r>
          <a:r>
            <a:rPr lang="de-DE" sz="1800" kern="1200" spc="60" noProof="0" dirty="0">
              <a:solidFill>
                <a:srgbClr val="3C628F"/>
              </a:solidFill>
              <a:latin typeface="Corbel" panose="020B0503020204020204" pitchFamily="34" charset="0"/>
              <a:ea typeface="+mn-ea"/>
              <a:cs typeface="+mn-cs"/>
            </a:rPr>
            <a:t> </a:t>
          </a:r>
          <a:r>
            <a:rPr lang="de-DE" sz="1800" kern="1200" spc="60" noProof="0" dirty="0" err="1">
              <a:solidFill>
                <a:srgbClr val="3C628F"/>
              </a:solidFill>
              <a:latin typeface="Corbel" panose="020B0503020204020204" pitchFamily="34" charset="0"/>
              <a:ea typeface="+mn-ea"/>
              <a:cs typeface="+mn-cs"/>
            </a:rPr>
            <a:t>volume</a:t>
          </a:r>
          <a:endParaRPr lang="de-DE" sz="1800" kern="1200" spc="60" noProof="0" dirty="0">
            <a:solidFill>
              <a:srgbClr val="3C628F"/>
            </a:solidFill>
            <a:latin typeface="Corbel" panose="020B0503020204020204" pitchFamily="34" charset="0"/>
            <a:ea typeface="+mn-ea"/>
            <a:cs typeface="+mn-cs"/>
          </a:endParaRPr>
        </a:p>
      </dgm:t>
    </dgm:pt>
    <dgm:pt modelId="{C06E3E4F-F02E-46B8-9A70-FC36BBF95354}" type="parTrans" cxnId="{39016A41-774D-4217-83F2-119ECA29192B}">
      <dgm:prSet/>
      <dgm:spPr/>
      <dgm:t>
        <a:bodyPr/>
        <a:lstStyle/>
        <a:p>
          <a:endParaRPr lang="de-DE"/>
        </a:p>
      </dgm:t>
    </dgm:pt>
    <dgm:pt modelId="{C2AD38AB-32CA-44FA-BC8F-F5336389414E}" type="sibTrans" cxnId="{39016A41-774D-4217-83F2-119ECA29192B}">
      <dgm:prSet/>
      <dgm:spPr/>
      <dgm:t>
        <a:bodyPr/>
        <a:lstStyle/>
        <a:p>
          <a:endParaRPr lang="de-DE"/>
        </a:p>
      </dgm:t>
    </dgm:pt>
    <dgm:pt modelId="{7DADDCB7-0224-4458-84C1-F74839C37B5F}">
      <dgm:prSet phldrT="[Text]" custT="1"/>
      <dgm:spPr/>
      <dgm:t>
        <a:bodyPr/>
        <a:lstStyle/>
        <a:p>
          <a:pPr algn="ctr"/>
          <a:r>
            <a:rPr lang="de-DE" sz="1800" kern="1200" spc="60" noProof="0" dirty="0" err="1">
              <a:solidFill>
                <a:srgbClr val="3C628F"/>
              </a:solidFill>
              <a:latin typeface="Corbel" panose="020B0503020204020204" pitchFamily="34" charset="0"/>
              <a:ea typeface="+mn-ea"/>
              <a:cs typeface="+mn-cs"/>
            </a:rPr>
            <a:t>Greenhouse</a:t>
          </a:r>
          <a:r>
            <a:rPr lang="de-DE" sz="1800" kern="1200" spc="60" noProof="0" dirty="0">
              <a:solidFill>
                <a:srgbClr val="3C628F"/>
              </a:solidFill>
              <a:latin typeface="Corbel" panose="020B0503020204020204" pitchFamily="34" charset="0"/>
              <a:ea typeface="+mn-ea"/>
              <a:cs typeface="+mn-cs"/>
            </a:rPr>
            <a:t> Gases </a:t>
          </a:r>
          <a:endParaRPr lang="de-DE" sz="2000" kern="1200" noProof="0" dirty="0">
            <a:solidFill>
              <a:srgbClr val="3C628F"/>
            </a:solidFill>
            <a:latin typeface="Corbel" panose="020B0503020204020204" pitchFamily="34" charset="0"/>
          </a:endParaRPr>
        </a:p>
      </dgm:t>
    </dgm:pt>
    <dgm:pt modelId="{C0994B7C-CD1E-4327-BFF5-17B7411D553D}" type="parTrans" cxnId="{34AF251B-DC0C-45C8-90B3-46692B7959B5}">
      <dgm:prSet/>
      <dgm:spPr/>
      <dgm:t>
        <a:bodyPr/>
        <a:lstStyle/>
        <a:p>
          <a:endParaRPr lang="de-DE"/>
        </a:p>
      </dgm:t>
    </dgm:pt>
    <dgm:pt modelId="{0F298EA1-D0BF-4330-ADF9-A2FAA38FE665}" type="sibTrans" cxnId="{34AF251B-DC0C-45C8-90B3-46692B7959B5}">
      <dgm:prSet/>
      <dgm:spPr/>
      <dgm:t>
        <a:bodyPr/>
        <a:lstStyle/>
        <a:p>
          <a:endParaRPr lang="de-DE"/>
        </a:p>
      </dgm:t>
    </dgm:pt>
    <dgm:pt modelId="{C8A812BA-4A41-466A-9B76-6E0961F43B1B}">
      <dgm:prSet phldrT="[Text]" custT="1"/>
      <dgm:spPr/>
      <dgm:t>
        <a:bodyPr/>
        <a:lstStyle/>
        <a:p>
          <a:r>
            <a:rPr lang="de-DE" sz="1800" kern="1200" spc="60" noProof="0" dirty="0" err="1">
              <a:solidFill>
                <a:srgbClr val="3C628F"/>
              </a:solidFill>
              <a:latin typeface="Corbel" panose="020B0503020204020204" pitchFamily="34" charset="0"/>
              <a:ea typeface="+mn-ea"/>
              <a:cs typeface="+mn-cs"/>
            </a:rPr>
            <a:t>Multimodality</a:t>
          </a:r>
          <a:r>
            <a:rPr lang="de-DE" sz="1800" kern="1200" spc="60" noProof="0" dirty="0">
              <a:solidFill>
                <a:srgbClr val="3C628F"/>
              </a:solidFill>
              <a:latin typeface="Corbel" panose="020B0503020204020204" pitchFamily="34" charset="0"/>
              <a:ea typeface="+mn-ea"/>
              <a:cs typeface="+mn-cs"/>
            </a:rPr>
            <a:t>*/</a:t>
          </a:r>
          <a:br>
            <a:rPr lang="de-DE" sz="1800" kern="1200" spc="60" noProof="0" dirty="0">
              <a:solidFill>
                <a:srgbClr val="3C628F"/>
              </a:solidFill>
              <a:latin typeface="Corbel" panose="020B0503020204020204" pitchFamily="34" charset="0"/>
              <a:ea typeface="+mn-ea"/>
              <a:cs typeface="+mn-cs"/>
            </a:rPr>
          </a:br>
          <a:r>
            <a:rPr lang="de-DE" sz="1800" kern="1200" spc="60" noProof="0" dirty="0">
              <a:solidFill>
                <a:srgbClr val="3C628F"/>
              </a:solidFill>
              <a:latin typeface="Corbel" panose="020B0503020204020204" pitchFamily="34" charset="0"/>
              <a:ea typeface="+mn-ea"/>
              <a:cs typeface="+mn-cs"/>
            </a:rPr>
            <a:t>modal </a:t>
          </a:r>
          <a:r>
            <a:rPr lang="de-DE" sz="1800" kern="1200" spc="60" noProof="0" dirty="0" err="1">
              <a:solidFill>
                <a:srgbClr val="3C628F"/>
              </a:solidFill>
              <a:latin typeface="Corbel" panose="020B0503020204020204" pitchFamily="34" charset="0"/>
              <a:ea typeface="+mn-ea"/>
              <a:cs typeface="+mn-cs"/>
            </a:rPr>
            <a:t>shift</a:t>
          </a:r>
          <a:endParaRPr lang="de-DE" sz="1800" kern="1200" spc="60" noProof="0" dirty="0">
            <a:solidFill>
              <a:srgbClr val="3C628F"/>
            </a:solidFill>
            <a:latin typeface="Corbel" panose="020B0503020204020204" pitchFamily="34" charset="0"/>
            <a:ea typeface="+mn-ea"/>
            <a:cs typeface="+mn-cs"/>
          </a:endParaRPr>
        </a:p>
      </dgm:t>
    </dgm:pt>
    <dgm:pt modelId="{24826255-18F9-44F7-93BB-AD467ADB029A}" type="parTrans" cxnId="{B1D73279-1A0D-4EC0-B5CE-8117ECC2CF84}">
      <dgm:prSet/>
      <dgm:spPr/>
      <dgm:t>
        <a:bodyPr/>
        <a:lstStyle/>
        <a:p>
          <a:endParaRPr lang="de-DE"/>
        </a:p>
      </dgm:t>
    </dgm:pt>
    <dgm:pt modelId="{1D69694E-3030-4006-9B42-23CE24E72A0B}" type="sibTrans" cxnId="{B1D73279-1A0D-4EC0-B5CE-8117ECC2CF84}">
      <dgm:prSet/>
      <dgm:spPr/>
      <dgm:t>
        <a:bodyPr/>
        <a:lstStyle/>
        <a:p>
          <a:endParaRPr lang="de-DE"/>
        </a:p>
      </dgm:t>
    </dgm:pt>
    <dgm:pt modelId="{31359412-4F3F-480A-83A6-FBAF48EA61E5}" type="pres">
      <dgm:prSet presAssocID="{58694FFC-1CA4-4891-A30F-816238AFE515}" presName="arrowDiagram" presStyleCnt="0">
        <dgm:presLayoutVars>
          <dgm:chMax val="5"/>
          <dgm:dir/>
          <dgm:resizeHandles val="exact"/>
        </dgm:presLayoutVars>
      </dgm:prSet>
      <dgm:spPr/>
    </dgm:pt>
    <dgm:pt modelId="{92F5A32E-0858-4EB5-8B17-91C64ED40DCA}" type="pres">
      <dgm:prSet presAssocID="{58694FFC-1CA4-4891-A30F-816238AFE515}" presName="arrow" presStyleLbl="bgShp" presStyleIdx="0" presStyleCnt="1" custScaleX="61076" custScaleY="78357" custLinFactNeighborX="-12207" custLinFactNeighborY="-748"/>
      <dgm:spPr>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dgm:spPr>
    </dgm:pt>
    <dgm:pt modelId="{06DBBE7E-E270-482C-ABC4-C9CAE7A69350}" type="pres">
      <dgm:prSet presAssocID="{58694FFC-1CA4-4891-A30F-816238AFE515}" presName="arrowDiagram4" presStyleCnt="0"/>
      <dgm:spPr/>
    </dgm:pt>
    <dgm:pt modelId="{555C1699-3656-477D-B96A-DACE23EE97A5}" type="pres">
      <dgm:prSet presAssocID="{407118D3-8D8D-444F-AE37-C32EAA508E0B}" presName="bullet4a" presStyleLbl="node1" presStyleIdx="0" presStyleCnt="4" custLinFactX="37299" custLinFactY="-93360" custLinFactNeighborX="100000" custLinFactNeighborY="-100000"/>
      <dgm:spPr>
        <a:solidFill>
          <a:srgbClr val="92D050"/>
        </a:solidFill>
      </dgm:spPr>
    </dgm:pt>
    <dgm:pt modelId="{F2245D28-D491-4923-9F88-012A50307A2A}" type="pres">
      <dgm:prSet presAssocID="{407118D3-8D8D-444F-AE37-C32EAA508E0B}" presName="textBox4a" presStyleLbl="revTx" presStyleIdx="0" presStyleCnt="4" custScaleX="217925" custLinFactNeighborX="22034" custLinFactNeighborY="-17663">
        <dgm:presLayoutVars>
          <dgm:bulletEnabled val="1"/>
        </dgm:presLayoutVars>
      </dgm:prSet>
      <dgm:spPr/>
    </dgm:pt>
    <dgm:pt modelId="{413F5E0C-DCE2-4271-AA97-30E53B328F4B}" type="pres">
      <dgm:prSet presAssocID="{1F35F7DD-A4F8-427E-A11A-EACCB7C12C0F}" presName="bullet4b" presStyleLbl="node1" presStyleIdx="1" presStyleCnt="4" custLinFactNeighborX="-74821" custLinFactNeighborY="-30393"/>
      <dgm:spPr>
        <a:solidFill>
          <a:srgbClr val="92D050"/>
        </a:solidFill>
      </dgm:spPr>
    </dgm:pt>
    <dgm:pt modelId="{997B86E1-E57A-4305-AF83-4F673E544AB9}" type="pres">
      <dgm:prSet presAssocID="{1F35F7DD-A4F8-427E-A11A-EACCB7C12C0F}" presName="textBox4b" presStyleLbl="revTx" presStyleIdx="1" presStyleCnt="4" custScaleX="145975" custLinFactNeighborX="-52547" custLinFactNeighborY="1621">
        <dgm:presLayoutVars>
          <dgm:bulletEnabled val="1"/>
        </dgm:presLayoutVars>
      </dgm:prSet>
      <dgm:spPr/>
    </dgm:pt>
    <dgm:pt modelId="{868A50B4-E6E0-4F0E-9F31-267493AB309A}" type="pres">
      <dgm:prSet presAssocID="{7DADDCB7-0224-4458-84C1-F74839C37B5F}" presName="bullet4c" presStyleLbl="node1" presStyleIdx="2" presStyleCnt="4" custLinFactX="-99105" custLinFactNeighborX="-100000" custLinFactNeighborY="1419"/>
      <dgm:spPr>
        <a:solidFill>
          <a:srgbClr val="92D050"/>
        </a:solidFill>
      </dgm:spPr>
    </dgm:pt>
    <dgm:pt modelId="{48E960B7-5D8A-4F3D-9DE7-C76A59EAAA2C}" type="pres">
      <dgm:prSet presAssocID="{7DADDCB7-0224-4458-84C1-F74839C37B5F}" presName="textBox4c" presStyleLbl="revTx" presStyleIdx="2" presStyleCnt="4" custScaleX="129338" custLinFactNeighborX="-74753" custLinFactNeighborY="8755">
        <dgm:presLayoutVars>
          <dgm:bulletEnabled val="1"/>
        </dgm:presLayoutVars>
      </dgm:prSet>
      <dgm:spPr/>
    </dgm:pt>
    <dgm:pt modelId="{E3C270F2-C95C-4927-B5C0-7056CC993D52}" type="pres">
      <dgm:prSet presAssocID="{C8A812BA-4A41-466A-9B76-6E0961F43B1B}" presName="bullet4d" presStyleLbl="node1" presStyleIdx="3" presStyleCnt="4" custLinFactX="-100000" custLinFactNeighborX="-151541" custLinFactNeighborY="22798"/>
      <dgm:spPr>
        <a:solidFill>
          <a:srgbClr val="92D050"/>
        </a:solidFill>
      </dgm:spPr>
    </dgm:pt>
    <dgm:pt modelId="{E0FD1F71-6484-4367-9AA8-DD1F7A865A95}" type="pres">
      <dgm:prSet presAssocID="{C8A812BA-4A41-466A-9B76-6E0961F43B1B}" presName="textBox4d" presStyleLbl="revTx" presStyleIdx="3" presStyleCnt="4" custScaleX="137511" custLinFactNeighborX="-83248" custLinFactNeighborY="8032">
        <dgm:presLayoutVars>
          <dgm:bulletEnabled val="1"/>
        </dgm:presLayoutVars>
      </dgm:prSet>
      <dgm:spPr/>
    </dgm:pt>
  </dgm:ptLst>
  <dgm:cxnLst>
    <dgm:cxn modelId="{34AF251B-DC0C-45C8-90B3-46692B7959B5}" srcId="{58694FFC-1CA4-4891-A30F-816238AFE515}" destId="{7DADDCB7-0224-4458-84C1-F74839C37B5F}" srcOrd="2" destOrd="0" parTransId="{C0994B7C-CD1E-4327-BFF5-17B7411D553D}" sibTransId="{0F298EA1-D0BF-4330-ADF9-A2FAA38FE665}"/>
    <dgm:cxn modelId="{88A79C40-078F-4EEB-9A6D-CDC4F20CC42F}" type="presOf" srcId="{407118D3-8D8D-444F-AE37-C32EAA508E0B}" destId="{F2245D28-D491-4923-9F88-012A50307A2A}" srcOrd="0" destOrd="0" presId="urn:microsoft.com/office/officeart/2005/8/layout/arrow2"/>
    <dgm:cxn modelId="{39016A41-774D-4217-83F2-119ECA29192B}" srcId="{58694FFC-1CA4-4891-A30F-816238AFE515}" destId="{1F35F7DD-A4F8-427E-A11A-EACCB7C12C0F}" srcOrd="1" destOrd="0" parTransId="{C06E3E4F-F02E-46B8-9A70-FC36BBF95354}" sibTransId="{C2AD38AB-32CA-44FA-BC8F-F5336389414E}"/>
    <dgm:cxn modelId="{8817AD66-E30C-4F9E-8021-17BAB0349085}" srcId="{58694FFC-1CA4-4891-A30F-816238AFE515}" destId="{407118D3-8D8D-444F-AE37-C32EAA508E0B}" srcOrd="0" destOrd="0" parTransId="{61DFFB39-4BC5-42D4-9EC3-851BBD02315A}" sibTransId="{6A37AC85-D90C-4324-9CE6-E713CE3BED8F}"/>
    <dgm:cxn modelId="{A7372148-28B2-4F09-BC12-B25EE7C5BC6C}" type="presOf" srcId="{7DADDCB7-0224-4458-84C1-F74839C37B5F}" destId="{48E960B7-5D8A-4F3D-9DE7-C76A59EAAA2C}" srcOrd="0" destOrd="0" presId="urn:microsoft.com/office/officeart/2005/8/layout/arrow2"/>
    <dgm:cxn modelId="{D7D5CA6E-1A34-4E90-BF0F-C59831257F03}" type="presOf" srcId="{C8A812BA-4A41-466A-9B76-6E0961F43B1B}" destId="{E0FD1F71-6484-4367-9AA8-DD1F7A865A95}" srcOrd="0" destOrd="0" presId="urn:microsoft.com/office/officeart/2005/8/layout/arrow2"/>
    <dgm:cxn modelId="{9B7FAB53-3A5F-41B6-A01F-8AB4BDCBABF1}" type="presOf" srcId="{58694FFC-1CA4-4891-A30F-816238AFE515}" destId="{31359412-4F3F-480A-83A6-FBAF48EA61E5}" srcOrd="0" destOrd="0" presId="urn:microsoft.com/office/officeart/2005/8/layout/arrow2"/>
    <dgm:cxn modelId="{B1D73279-1A0D-4EC0-B5CE-8117ECC2CF84}" srcId="{58694FFC-1CA4-4891-A30F-816238AFE515}" destId="{C8A812BA-4A41-466A-9B76-6E0961F43B1B}" srcOrd="3" destOrd="0" parTransId="{24826255-18F9-44F7-93BB-AD467ADB029A}" sibTransId="{1D69694E-3030-4006-9B42-23CE24E72A0B}"/>
    <dgm:cxn modelId="{CCEDC0EC-17F7-4D0D-9154-8BB5C0577BF1}" type="presOf" srcId="{1F35F7DD-A4F8-427E-A11A-EACCB7C12C0F}" destId="{997B86E1-E57A-4305-AF83-4F673E544AB9}" srcOrd="0" destOrd="0" presId="urn:microsoft.com/office/officeart/2005/8/layout/arrow2"/>
    <dgm:cxn modelId="{BC2E870D-FCBE-45A5-A328-2C436EE69B47}" type="presParOf" srcId="{31359412-4F3F-480A-83A6-FBAF48EA61E5}" destId="{92F5A32E-0858-4EB5-8B17-91C64ED40DCA}" srcOrd="0" destOrd="0" presId="urn:microsoft.com/office/officeart/2005/8/layout/arrow2"/>
    <dgm:cxn modelId="{87914540-E502-4C92-BB95-FD704D84389D}" type="presParOf" srcId="{31359412-4F3F-480A-83A6-FBAF48EA61E5}" destId="{06DBBE7E-E270-482C-ABC4-C9CAE7A69350}" srcOrd="1" destOrd="0" presId="urn:microsoft.com/office/officeart/2005/8/layout/arrow2"/>
    <dgm:cxn modelId="{7A2FB466-9FE8-438B-BE7F-6BD437E4E0FE}" type="presParOf" srcId="{06DBBE7E-E270-482C-ABC4-C9CAE7A69350}" destId="{555C1699-3656-477D-B96A-DACE23EE97A5}" srcOrd="0" destOrd="0" presId="urn:microsoft.com/office/officeart/2005/8/layout/arrow2"/>
    <dgm:cxn modelId="{042775A7-A0B9-4472-92DB-337362465C74}" type="presParOf" srcId="{06DBBE7E-E270-482C-ABC4-C9CAE7A69350}" destId="{F2245D28-D491-4923-9F88-012A50307A2A}" srcOrd="1" destOrd="0" presId="urn:microsoft.com/office/officeart/2005/8/layout/arrow2"/>
    <dgm:cxn modelId="{0EDD92BC-FE64-47BC-9E11-89A399A3ABC4}" type="presParOf" srcId="{06DBBE7E-E270-482C-ABC4-C9CAE7A69350}" destId="{413F5E0C-DCE2-4271-AA97-30E53B328F4B}" srcOrd="2" destOrd="0" presId="urn:microsoft.com/office/officeart/2005/8/layout/arrow2"/>
    <dgm:cxn modelId="{7826FD27-69B9-4A0B-8304-144D112EAA8F}" type="presParOf" srcId="{06DBBE7E-E270-482C-ABC4-C9CAE7A69350}" destId="{997B86E1-E57A-4305-AF83-4F673E544AB9}" srcOrd="3" destOrd="0" presId="urn:microsoft.com/office/officeart/2005/8/layout/arrow2"/>
    <dgm:cxn modelId="{B102F259-64B7-43A0-877F-98BC9676BD53}" type="presParOf" srcId="{06DBBE7E-E270-482C-ABC4-C9CAE7A69350}" destId="{868A50B4-E6E0-4F0E-9F31-267493AB309A}" srcOrd="4" destOrd="0" presId="urn:microsoft.com/office/officeart/2005/8/layout/arrow2"/>
    <dgm:cxn modelId="{6998E46E-FA91-4B3A-B3DD-A6EB1C8310FE}" type="presParOf" srcId="{06DBBE7E-E270-482C-ABC4-C9CAE7A69350}" destId="{48E960B7-5D8A-4F3D-9DE7-C76A59EAAA2C}" srcOrd="5" destOrd="0" presId="urn:microsoft.com/office/officeart/2005/8/layout/arrow2"/>
    <dgm:cxn modelId="{7F769214-F5C1-42AF-A1A5-F57B3E97453B}" type="presParOf" srcId="{06DBBE7E-E270-482C-ABC4-C9CAE7A69350}" destId="{E3C270F2-C95C-4927-B5C0-7056CC993D52}" srcOrd="6" destOrd="0" presId="urn:microsoft.com/office/officeart/2005/8/layout/arrow2"/>
    <dgm:cxn modelId="{9BCAC133-7F2C-4C9C-AEEB-B23DEE067856}" type="presParOf" srcId="{06DBBE7E-E270-482C-ABC4-C9CAE7A69350}" destId="{E0FD1F71-6484-4367-9AA8-DD1F7A865A9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1CAE8-1AD9-4E7F-9E37-7FBD9123635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165B6537-0969-43C8-8299-241E68FC56E9}">
      <dgm:prSet phldrT="[Text]" custT="1"/>
      <dgm:spPr>
        <a:solidFill>
          <a:srgbClr val="92D050"/>
        </a:solidFill>
      </dgm:spPr>
      <dgm:t>
        <a:bodyPr/>
        <a:lstStyle/>
        <a:p>
          <a:r>
            <a:rPr lang="de-DE" sz="1400" b="1" noProof="0" dirty="0" err="1">
              <a:latin typeface="Corbel" panose="020B0503020204020204" pitchFamily="34" charset="0"/>
            </a:rPr>
            <a:t>Sustainable</a:t>
          </a:r>
          <a:br>
            <a:rPr lang="de-DE" sz="1400" b="1" noProof="0" dirty="0">
              <a:latin typeface="Corbel" panose="020B0503020204020204" pitchFamily="34" charset="0"/>
            </a:rPr>
          </a:br>
          <a:r>
            <a:rPr lang="de-DE" sz="1400" b="1" noProof="0" dirty="0" err="1">
              <a:latin typeface="Corbel" panose="020B0503020204020204" pitchFamily="34" charset="0"/>
            </a:rPr>
            <a:t>production</a:t>
          </a:r>
          <a:endParaRPr lang="de-DE" sz="1400" b="1" noProof="0" dirty="0">
            <a:latin typeface="Corbel" panose="020B0503020204020204" pitchFamily="34" charset="0"/>
          </a:endParaRPr>
        </a:p>
      </dgm:t>
    </dgm:pt>
    <dgm:pt modelId="{EE96C7FC-E2D9-4E8D-9095-A4EFC7FE40B6}" type="parTrans" cxnId="{9C016AA5-1FBE-441B-AFD1-68831EAAA4DF}">
      <dgm:prSet/>
      <dgm:spPr/>
      <dgm:t>
        <a:bodyPr/>
        <a:lstStyle/>
        <a:p>
          <a:endParaRPr lang="en-US"/>
        </a:p>
      </dgm:t>
    </dgm:pt>
    <dgm:pt modelId="{C8BC5AB2-FA03-4A62-BE84-5C59F83D73EE}" type="sibTrans" cxnId="{9C016AA5-1FBE-441B-AFD1-68831EAAA4DF}">
      <dgm:prSet/>
      <dgm:spPr/>
      <dgm:t>
        <a:bodyPr/>
        <a:lstStyle/>
        <a:p>
          <a:endParaRPr lang="en-US"/>
        </a:p>
      </dgm:t>
    </dgm:pt>
    <dgm:pt modelId="{60AED794-4CF5-4D71-AB33-DD30A50936D7}">
      <dgm:prSet phldrT="[Text]" custT="1"/>
      <dgm:spPr>
        <a:solidFill>
          <a:srgbClr val="92D050"/>
        </a:solidFill>
      </dgm:spPr>
      <dgm:t>
        <a:bodyPr/>
        <a:lstStyle/>
        <a:p>
          <a:r>
            <a:rPr lang="de-DE" sz="1400" b="1" noProof="0" dirty="0" err="1">
              <a:latin typeface="Corbel" panose="020B0503020204020204" pitchFamily="34" charset="0"/>
            </a:rPr>
            <a:t>Sustainable</a:t>
          </a:r>
          <a:r>
            <a:rPr lang="de-DE" sz="1400" b="1" noProof="0" dirty="0">
              <a:latin typeface="Corbel" panose="020B0503020204020204" pitchFamily="34" charset="0"/>
            </a:rPr>
            <a:t> </a:t>
          </a:r>
          <a:r>
            <a:rPr lang="de-DE" sz="1400" b="1" noProof="0" dirty="0" err="1">
              <a:latin typeface="Corbel" panose="020B0503020204020204" pitchFamily="34" charset="0"/>
            </a:rPr>
            <a:t>products</a:t>
          </a:r>
          <a:endParaRPr lang="de-DE" sz="1400" b="1" noProof="0" dirty="0">
            <a:latin typeface="Corbel" panose="020B0503020204020204" pitchFamily="34" charset="0"/>
          </a:endParaRPr>
        </a:p>
      </dgm:t>
    </dgm:pt>
    <dgm:pt modelId="{4EDF6F8A-8B82-483B-A561-68ACFADFFF3A}" type="parTrans" cxnId="{4B918BEC-4A22-45E4-9634-A31BC0AA3DB1}">
      <dgm:prSet/>
      <dgm:spPr/>
      <dgm:t>
        <a:bodyPr/>
        <a:lstStyle/>
        <a:p>
          <a:endParaRPr lang="en-US"/>
        </a:p>
      </dgm:t>
    </dgm:pt>
    <dgm:pt modelId="{39D4ECCB-5050-46AF-9833-B50D8D6DD5B6}" type="sibTrans" cxnId="{4B918BEC-4A22-45E4-9634-A31BC0AA3DB1}">
      <dgm:prSet/>
      <dgm:spPr/>
      <dgm:t>
        <a:bodyPr/>
        <a:lstStyle/>
        <a:p>
          <a:endParaRPr lang="en-US"/>
        </a:p>
      </dgm:t>
    </dgm:pt>
    <dgm:pt modelId="{07DBE5F9-2350-4905-89AF-2863D728FA5C}">
      <dgm:prSet phldrT="[Text]" custT="1"/>
      <dgm:spPr>
        <a:solidFill>
          <a:srgbClr val="92D050"/>
        </a:solidFill>
      </dgm:spPr>
      <dgm:t>
        <a:bodyPr/>
        <a:lstStyle/>
        <a:p>
          <a:r>
            <a:rPr lang="de-DE" sz="1400" b="1" noProof="0" dirty="0" err="1">
              <a:latin typeface="Corbel" panose="020B0503020204020204" pitchFamily="34" charset="0"/>
            </a:rPr>
            <a:t>Sustainable</a:t>
          </a:r>
          <a:br>
            <a:rPr lang="de-DE" sz="1400" b="1" noProof="0" dirty="0">
              <a:latin typeface="Corbel" panose="020B0503020204020204" pitchFamily="34" charset="0"/>
            </a:rPr>
          </a:br>
          <a:r>
            <a:rPr lang="de-DE" sz="1400" b="1" noProof="0" dirty="0" err="1">
              <a:latin typeface="Corbel" panose="020B0503020204020204" pitchFamily="34" charset="0"/>
            </a:rPr>
            <a:t>transport</a:t>
          </a:r>
          <a:endParaRPr lang="de-DE" sz="1400" b="1" noProof="0" dirty="0">
            <a:latin typeface="Corbel" panose="020B0503020204020204" pitchFamily="34" charset="0"/>
          </a:endParaRPr>
        </a:p>
        <a:p>
          <a:r>
            <a:rPr lang="de-DE" sz="1400" b="1" noProof="0" dirty="0">
              <a:latin typeface="Corbel" panose="020B0503020204020204" pitchFamily="34" charset="0"/>
            </a:rPr>
            <a:t>(</a:t>
          </a:r>
          <a:r>
            <a:rPr lang="de-DE" sz="1400" b="1" noProof="0" dirty="0" err="1">
              <a:latin typeface="Corbel" panose="020B0503020204020204" pitchFamily="34" charset="0"/>
            </a:rPr>
            <a:t>green</a:t>
          </a:r>
          <a:r>
            <a:rPr lang="de-DE" sz="1400" b="1" noProof="0" dirty="0">
              <a:latin typeface="Corbel" panose="020B0503020204020204" pitchFamily="34" charset="0"/>
            </a:rPr>
            <a:t> </a:t>
          </a:r>
          <a:r>
            <a:rPr lang="de-DE" sz="1400" b="1" noProof="0" dirty="0" err="1">
              <a:latin typeface="Corbel" panose="020B0503020204020204" pitchFamily="34" charset="0"/>
            </a:rPr>
            <a:t>logistics</a:t>
          </a:r>
          <a:r>
            <a:rPr lang="de-DE" sz="1400" b="1" noProof="0" dirty="0">
              <a:latin typeface="Corbel" panose="020B0503020204020204" pitchFamily="34" charset="0"/>
            </a:rPr>
            <a:t>)</a:t>
          </a:r>
        </a:p>
      </dgm:t>
    </dgm:pt>
    <dgm:pt modelId="{85718264-6EF0-4A08-A271-111A19DC0711}" type="parTrans" cxnId="{68BDC279-8B9A-4F2D-AE34-BC5CBF110182}">
      <dgm:prSet/>
      <dgm:spPr/>
      <dgm:t>
        <a:bodyPr/>
        <a:lstStyle/>
        <a:p>
          <a:endParaRPr lang="en-US"/>
        </a:p>
      </dgm:t>
    </dgm:pt>
    <dgm:pt modelId="{FD79CDD3-3557-4605-954C-E82BB716FD29}" type="sibTrans" cxnId="{68BDC279-8B9A-4F2D-AE34-BC5CBF110182}">
      <dgm:prSet/>
      <dgm:spPr/>
      <dgm:t>
        <a:bodyPr/>
        <a:lstStyle/>
        <a:p>
          <a:endParaRPr lang="en-US"/>
        </a:p>
      </dgm:t>
    </dgm:pt>
    <dgm:pt modelId="{9BE76C02-62CE-4579-8119-5BA099BAECF1}" type="pres">
      <dgm:prSet presAssocID="{68C1CAE8-1AD9-4E7F-9E37-7FBD91236351}" presName="CompostProcess" presStyleCnt="0">
        <dgm:presLayoutVars>
          <dgm:dir/>
          <dgm:resizeHandles val="exact"/>
        </dgm:presLayoutVars>
      </dgm:prSet>
      <dgm:spPr/>
    </dgm:pt>
    <dgm:pt modelId="{5F081F87-AC41-4D8D-A6C8-7B32A7C66667}" type="pres">
      <dgm:prSet presAssocID="{68C1CAE8-1AD9-4E7F-9E37-7FBD91236351}" presName="arrow" presStyleLbl="bgShp" presStyleIdx="0" presStyleCnt="1" custLinFactNeighborX="-485" custLinFactNeighborY="8859"/>
      <dgm:spPr>
        <a:solidFill>
          <a:srgbClr val="92D050">
            <a:alpha val="26000"/>
          </a:srgbClr>
        </a:solidFill>
      </dgm:spPr>
    </dgm:pt>
    <dgm:pt modelId="{EA9DA972-BC55-4D57-8AB8-E8A5C4C7B0CE}" type="pres">
      <dgm:prSet presAssocID="{68C1CAE8-1AD9-4E7F-9E37-7FBD91236351}" presName="linearProcess" presStyleCnt="0"/>
      <dgm:spPr/>
    </dgm:pt>
    <dgm:pt modelId="{B9E9AC92-DC8E-4D48-B721-44CD7531717C}" type="pres">
      <dgm:prSet presAssocID="{165B6537-0969-43C8-8299-241E68FC56E9}" presName="textNode" presStyleLbl="node1" presStyleIdx="0" presStyleCnt="3" custScaleY="113636">
        <dgm:presLayoutVars>
          <dgm:bulletEnabled val="1"/>
        </dgm:presLayoutVars>
      </dgm:prSet>
      <dgm:spPr/>
    </dgm:pt>
    <dgm:pt modelId="{365A3334-7422-4BF9-9695-6847588AE83F}" type="pres">
      <dgm:prSet presAssocID="{C8BC5AB2-FA03-4A62-BE84-5C59F83D73EE}" presName="sibTrans" presStyleCnt="0"/>
      <dgm:spPr/>
    </dgm:pt>
    <dgm:pt modelId="{C2AEEEEC-22ED-454D-8CC6-DEFC2CAEC3EB}" type="pres">
      <dgm:prSet presAssocID="{60AED794-4CF5-4D71-AB33-DD30A50936D7}" presName="textNode" presStyleLbl="node1" presStyleIdx="1" presStyleCnt="3" custScaleY="113636">
        <dgm:presLayoutVars>
          <dgm:bulletEnabled val="1"/>
        </dgm:presLayoutVars>
      </dgm:prSet>
      <dgm:spPr/>
    </dgm:pt>
    <dgm:pt modelId="{224B2A21-2DDC-4168-9C93-09D6EA18BFB1}" type="pres">
      <dgm:prSet presAssocID="{39D4ECCB-5050-46AF-9833-B50D8D6DD5B6}" presName="sibTrans" presStyleCnt="0"/>
      <dgm:spPr/>
    </dgm:pt>
    <dgm:pt modelId="{91BCE930-AD29-4C5F-BA3B-34F445325D00}" type="pres">
      <dgm:prSet presAssocID="{07DBE5F9-2350-4905-89AF-2863D728FA5C}" presName="textNode" presStyleLbl="node1" presStyleIdx="2" presStyleCnt="3" custScaleY="113636">
        <dgm:presLayoutVars>
          <dgm:bulletEnabled val="1"/>
        </dgm:presLayoutVars>
      </dgm:prSet>
      <dgm:spPr/>
    </dgm:pt>
  </dgm:ptLst>
  <dgm:cxnLst>
    <dgm:cxn modelId="{68BDC279-8B9A-4F2D-AE34-BC5CBF110182}" srcId="{68C1CAE8-1AD9-4E7F-9E37-7FBD91236351}" destId="{07DBE5F9-2350-4905-89AF-2863D728FA5C}" srcOrd="2" destOrd="0" parTransId="{85718264-6EF0-4A08-A271-111A19DC0711}" sibTransId="{FD79CDD3-3557-4605-954C-E82BB716FD29}"/>
    <dgm:cxn modelId="{60B8209F-BF51-451A-9B5E-48134224C375}" type="presOf" srcId="{165B6537-0969-43C8-8299-241E68FC56E9}" destId="{B9E9AC92-DC8E-4D48-B721-44CD7531717C}" srcOrd="0" destOrd="0" presId="urn:microsoft.com/office/officeart/2005/8/layout/hProcess9"/>
    <dgm:cxn modelId="{9C016AA5-1FBE-441B-AFD1-68831EAAA4DF}" srcId="{68C1CAE8-1AD9-4E7F-9E37-7FBD91236351}" destId="{165B6537-0969-43C8-8299-241E68FC56E9}" srcOrd="0" destOrd="0" parTransId="{EE96C7FC-E2D9-4E8D-9095-A4EFC7FE40B6}" sibTransId="{C8BC5AB2-FA03-4A62-BE84-5C59F83D73EE}"/>
    <dgm:cxn modelId="{0C57B0C1-1DA5-4E35-BDD4-008B5867D741}" type="presOf" srcId="{07DBE5F9-2350-4905-89AF-2863D728FA5C}" destId="{91BCE930-AD29-4C5F-BA3B-34F445325D00}" srcOrd="0" destOrd="0" presId="urn:microsoft.com/office/officeart/2005/8/layout/hProcess9"/>
    <dgm:cxn modelId="{4B918BEC-4A22-45E4-9634-A31BC0AA3DB1}" srcId="{68C1CAE8-1AD9-4E7F-9E37-7FBD91236351}" destId="{60AED794-4CF5-4D71-AB33-DD30A50936D7}" srcOrd="1" destOrd="0" parTransId="{4EDF6F8A-8B82-483B-A561-68ACFADFFF3A}" sibTransId="{39D4ECCB-5050-46AF-9833-B50D8D6DD5B6}"/>
    <dgm:cxn modelId="{6F2429F1-88EA-4729-A7FD-5E1D5DAECC7B}" type="presOf" srcId="{68C1CAE8-1AD9-4E7F-9E37-7FBD91236351}" destId="{9BE76C02-62CE-4579-8119-5BA099BAECF1}" srcOrd="0" destOrd="0" presId="urn:microsoft.com/office/officeart/2005/8/layout/hProcess9"/>
    <dgm:cxn modelId="{D0EC70FC-31D9-44FB-B7C7-F44AD7C8BD60}" type="presOf" srcId="{60AED794-4CF5-4D71-AB33-DD30A50936D7}" destId="{C2AEEEEC-22ED-454D-8CC6-DEFC2CAEC3EB}" srcOrd="0" destOrd="0" presId="urn:microsoft.com/office/officeart/2005/8/layout/hProcess9"/>
    <dgm:cxn modelId="{C1415AFA-006B-4ECE-9A87-FA621CA44B64}" type="presParOf" srcId="{9BE76C02-62CE-4579-8119-5BA099BAECF1}" destId="{5F081F87-AC41-4D8D-A6C8-7B32A7C66667}" srcOrd="0" destOrd="0" presId="urn:microsoft.com/office/officeart/2005/8/layout/hProcess9"/>
    <dgm:cxn modelId="{1D7401A1-D82E-4F6D-B317-2FE3039B062E}" type="presParOf" srcId="{9BE76C02-62CE-4579-8119-5BA099BAECF1}" destId="{EA9DA972-BC55-4D57-8AB8-E8A5C4C7B0CE}" srcOrd="1" destOrd="0" presId="urn:microsoft.com/office/officeart/2005/8/layout/hProcess9"/>
    <dgm:cxn modelId="{9CBAFD98-22E3-427E-8304-061D16C97501}" type="presParOf" srcId="{EA9DA972-BC55-4D57-8AB8-E8A5C4C7B0CE}" destId="{B9E9AC92-DC8E-4D48-B721-44CD7531717C}" srcOrd="0" destOrd="0" presId="urn:microsoft.com/office/officeart/2005/8/layout/hProcess9"/>
    <dgm:cxn modelId="{7A02A391-CED3-452B-8F6B-F90AEC799147}" type="presParOf" srcId="{EA9DA972-BC55-4D57-8AB8-E8A5C4C7B0CE}" destId="{365A3334-7422-4BF9-9695-6847588AE83F}" srcOrd="1" destOrd="0" presId="urn:microsoft.com/office/officeart/2005/8/layout/hProcess9"/>
    <dgm:cxn modelId="{7D8C2820-0F02-471E-BE06-F8E8E0ED4B10}" type="presParOf" srcId="{EA9DA972-BC55-4D57-8AB8-E8A5C4C7B0CE}" destId="{C2AEEEEC-22ED-454D-8CC6-DEFC2CAEC3EB}" srcOrd="2" destOrd="0" presId="urn:microsoft.com/office/officeart/2005/8/layout/hProcess9"/>
    <dgm:cxn modelId="{23AC6035-A184-43D5-A5F6-7BCFD1A0218A}" type="presParOf" srcId="{EA9DA972-BC55-4D57-8AB8-E8A5C4C7B0CE}" destId="{224B2A21-2DDC-4168-9C93-09D6EA18BFB1}" srcOrd="3" destOrd="0" presId="urn:microsoft.com/office/officeart/2005/8/layout/hProcess9"/>
    <dgm:cxn modelId="{095E90E3-C8B9-4328-A729-0AF49580E944}" type="presParOf" srcId="{EA9DA972-BC55-4D57-8AB8-E8A5C4C7B0CE}" destId="{91BCE930-AD29-4C5F-BA3B-34F445325D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en-US" noProof="0" dirty="0">
              <a:latin typeface="Corbel" panose="020B0503020204020204" pitchFamily="34" charset="0"/>
            </a:rPr>
            <a:t>Green</a:t>
          </a:r>
          <a:r>
            <a:rPr lang="de-DE" dirty="0">
              <a:latin typeface="Corbel" panose="020B0503020204020204" pitchFamily="34" charset="0"/>
            </a:rPr>
            <a:t> </a:t>
          </a:r>
          <a:r>
            <a:rPr lang="en-US" noProof="0" dirty="0">
              <a:latin typeface="Corbel" panose="020B0503020204020204" pitchFamily="34" charset="0"/>
            </a:rPr>
            <a:t>logistics</a:t>
          </a: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dirty="0" err="1">
              <a:latin typeface="Corbel" panose="020B0503020204020204" pitchFamily="34" charset="0"/>
            </a:rPr>
            <a:t>economic</a:t>
          </a:r>
          <a:endParaRPr lang="de-DE" noProof="0" dirty="0">
            <a:latin typeface="Corbel" panose="020B0503020204020204" pitchFamily="34" charset="0"/>
          </a:endParaRP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dirty="0" err="1">
              <a:latin typeface="Corbel" panose="020B0503020204020204" pitchFamily="34" charset="0"/>
            </a:rPr>
            <a:t>ecological</a:t>
          </a:r>
          <a:endParaRPr lang="de-DE" noProof="0" dirty="0">
            <a:latin typeface="Corbel" panose="020B0503020204020204" pitchFamily="34" charset="0"/>
          </a:endParaRP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dirty="0" err="1">
              <a:latin typeface="Corbel" panose="020B0503020204020204" pitchFamily="34" charset="0"/>
            </a:rPr>
            <a:t>social</a:t>
          </a:r>
          <a:endParaRPr lang="de-DE" noProof="0" dirty="0">
            <a:latin typeface="Corbel" panose="020B0503020204020204" pitchFamily="34" charset="0"/>
          </a:endParaRP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dirty="0"/>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err="1">
              <a:solidFill>
                <a:schemeClr val="accent1"/>
              </a:solidFill>
              <a:latin typeface="Corbel" panose="020B0503020204020204" pitchFamily="34" charset="0"/>
            </a:rPr>
            <a:t>Sustainable</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modes</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of</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transport</a:t>
          </a:r>
          <a:endParaRPr lang="de-DE" sz="2400" dirty="0">
            <a:solidFill>
              <a:schemeClr val="accent1"/>
            </a:solidFill>
            <a:latin typeface="Corbel" panose="020B0503020204020204" pitchFamily="34" charset="0"/>
          </a:endParaRP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err="1">
              <a:solidFill>
                <a:srgbClr val="3C628F"/>
              </a:solidFill>
              <a:latin typeface="Corbel" panose="020B0503020204020204" pitchFamily="34" charset="0"/>
            </a:rPr>
            <a:t>Liquefied</a:t>
          </a:r>
          <a:r>
            <a:rPr lang="de-DE" sz="2400" dirty="0">
              <a:solidFill>
                <a:srgbClr val="3C628F"/>
              </a:solidFill>
              <a:latin typeface="Corbel" panose="020B0503020204020204" pitchFamily="34" charset="0"/>
            </a:rPr>
            <a:t> 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err="1">
              <a:solidFill>
                <a:schemeClr val="accent1"/>
              </a:solidFill>
              <a:latin typeface="Corbel" panose="020B0503020204020204" pitchFamily="34" charset="0"/>
            </a:rPr>
            <a:t>Comparison</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of</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transport</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modes</a:t>
          </a:r>
          <a:endParaRPr lang="de-DE" sz="240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Transport </a:t>
          </a:r>
          <a:r>
            <a:rPr lang="de-DE" sz="2400" dirty="0" err="1">
              <a:solidFill>
                <a:schemeClr val="accent1"/>
              </a:solidFill>
              <a:latin typeface="Corbel" panose="020B0503020204020204" pitchFamily="34" charset="0"/>
            </a:rPr>
            <a:t>and</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environment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1E80F-3ABE-40CA-B68A-880374FC7FB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F0F94773-97E3-4F8D-ADF1-3302CD5F8FDF}">
      <dgm:prSet phldrT="[Text]" custT="1"/>
      <dgm:spPr/>
      <dgm:t>
        <a:bodyPr/>
        <a:lstStyle/>
        <a:p>
          <a:r>
            <a:rPr lang="de-DE" sz="1800" b="1" dirty="0" err="1">
              <a:latin typeface="Corbel" panose="020B0503020204020204" pitchFamily="34" charset="0"/>
            </a:rPr>
            <a:t>Ecological</a:t>
          </a:r>
          <a:r>
            <a:rPr lang="de-DE" sz="1800" b="1" dirty="0">
              <a:latin typeface="Corbel" panose="020B0503020204020204" pitchFamily="34" charset="0"/>
            </a:rPr>
            <a:t> </a:t>
          </a:r>
          <a:br>
            <a:rPr lang="de-DE" sz="1800" b="1" dirty="0">
              <a:latin typeface="Corbel" panose="020B0503020204020204" pitchFamily="34" charset="0"/>
            </a:rPr>
          </a:br>
          <a:r>
            <a:rPr lang="de-DE" sz="1800" b="1" dirty="0" err="1">
              <a:latin typeface="Corbel" panose="020B0503020204020204" pitchFamily="34" charset="0"/>
            </a:rPr>
            <a:t>fields</a:t>
          </a:r>
          <a:r>
            <a:rPr lang="de-DE" sz="1800" b="1" dirty="0">
              <a:latin typeface="Corbel" panose="020B0503020204020204" pitchFamily="34" charset="0"/>
            </a:rPr>
            <a:t> </a:t>
          </a:r>
          <a:r>
            <a:rPr lang="de-DE" sz="1800" b="1" dirty="0" err="1">
              <a:latin typeface="Corbel" panose="020B0503020204020204" pitchFamily="34" charset="0"/>
            </a:rPr>
            <a:t>of</a:t>
          </a:r>
          <a:r>
            <a:rPr lang="de-DE" sz="1800" b="1" dirty="0">
              <a:latin typeface="Corbel" panose="020B0503020204020204" pitchFamily="34" charset="0"/>
            </a:rPr>
            <a:t> </a:t>
          </a:r>
          <a:r>
            <a:rPr lang="de-DE" sz="1800" b="1" dirty="0" err="1">
              <a:latin typeface="Corbel" panose="020B0503020204020204" pitchFamily="34" charset="0"/>
            </a:rPr>
            <a:t>influence</a:t>
          </a:r>
          <a:endParaRPr lang="en-GB" sz="1800" b="1" dirty="0">
            <a:latin typeface="Corbel" panose="020B0503020204020204" pitchFamily="34" charset="0"/>
          </a:endParaRPr>
        </a:p>
      </dgm:t>
    </dgm:pt>
    <dgm:pt modelId="{7257BB73-5372-42B7-8468-E7AC2C057100}" type="parTrans" cxnId="{07617FC9-6D73-41D4-9581-3454C90B6410}">
      <dgm:prSet/>
      <dgm:spPr/>
      <dgm:t>
        <a:bodyPr/>
        <a:lstStyle/>
        <a:p>
          <a:endParaRPr lang="en-GB"/>
        </a:p>
      </dgm:t>
    </dgm:pt>
    <dgm:pt modelId="{1142441F-EDBA-4FE6-8625-DAC73E2EE41B}" type="sibTrans" cxnId="{07617FC9-6D73-41D4-9581-3454C90B6410}">
      <dgm:prSet/>
      <dgm:spPr/>
      <dgm:t>
        <a:bodyPr/>
        <a:lstStyle/>
        <a:p>
          <a:endParaRPr lang="en-GB"/>
        </a:p>
      </dgm:t>
    </dgm:pt>
    <dgm:pt modelId="{85C0BF07-5775-4573-BAC2-F7435F2618FA}">
      <dgm:prSet phldrT="[Text]" custT="1"/>
      <dgm:spPr/>
      <dgm:t>
        <a:bodyPr/>
        <a:lstStyle/>
        <a:p>
          <a:r>
            <a:rPr lang="de-DE" sz="1600" dirty="0" err="1">
              <a:latin typeface="Corbel" panose="020B0503020204020204" pitchFamily="34" charset="0"/>
            </a:rPr>
            <a:t>Emissions</a:t>
          </a:r>
          <a:endParaRPr lang="en-GB" sz="1600" dirty="0">
            <a:latin typeface="Corbel" panose="020B0503020204020204" pitchFamily="34" charset="0"/>
          </a:endParaRPr>
        </a:p>
      </dgm:t>
    </dgm:pt>
    <dgm:pt modelId="{FB51A797-4ECB-4419-BC90-6AEE5A2D78FC}" type="parTrans" cxnId="{C76A51B5-8F7D-43A1-BD10-7E3EAD55B4F1}">
      <dgm:prSet/>
      <dgm:spPr/>
      <dgm:t>
        <a:bodyPr/>
        <a:lstStyle/>
        <a:p>
          <a:endParaRPr lang="en-GB"/>
        </a:p>
      </dgm:t>
    </dgm:pt>
    <dgm:pt modelId="{C4A60226-75B8-4FDC-9C97-B93A303ED353}" type="sibTrans" cxnId="{C76A51B5-8F7D-43A1-BD10-7E3EAD55B4F1}">
      <dgm:prSet/>
      <dgm:spPr/>
      <dgm:t>
        <a:bodyPr/>
        <a:lstStyle/>
        <a:p>
          <a:endParaRPr lang="en-GB"/>
        </a:p>
      </dgm:t>
    </dgm:pt>
    <dgm:pt modelId="{DC297CEE-BA71-4A96-AF64-3357941D4CCA}">
      <dgm:prSet phldrT="[Text]" custT="1"/>
      <dgm:spPr/>
      <dgm:t>
        <a:bodyPr/>
        <a:lstStyle/>
        <a:p>
          <a:r>
            <a:rPr lang="de-DE" sz="1800" b="1" dirty="0" err="1">
              <a:latin typeface="Corbel" panose="020B0503020204020204" pitchFamily="34" charset="0"/>
            </a:rPr>
            <a:t>Social</a:t>
          </a:r>
          <a:br>
            <a:rPr lang="de-DE" sz="1800" b="1" dirty="0">
              <a:latin typeface="Corbel" panose="020B0503020204020204" pitchFamily="34" charset="0"/>
            </a:rPr>
          </a:br>
          <a:r>
            <a:rPr lang="de-DE" sz="1800" b="1" dirty="0" err="1">
              <a:latin typeface="Corbel" panose="020B0503020204020204" pitchFamily="34" charset="0"/>
            </a:rPr>
            <a:t>fields</a:t>
          </a:r>
          <a:r>
            <a:rPr lang="de-DE" sz="1800" b="1" dirty="0">
              <a:latin typeface="Corbel" panose="020B0503020204020204" pitchFamily="34" charset="0"/>
            </a:rPr>
            <a:t> </a:t>
          </a:r>
          <a:r>
            <a:rPr lang="de-DE" sz="1800" b="1" dirty="0" err="1">
              <a:latin typeface="Corbel" panose="020B0503020204020204" pitchFamily="34" charset="0"/>
            </a:rPr>
            <a:t>of</a:t>
          </a:r>
          <a:r>
            <a:rPr lang="de-DE" sz="1800" b="1" dirty="0">
              <a:latin typeface="Corbel" panose="020B0503020204020204" pitchFamily="34" charset="0"/>
            </a:rPr>
            <a:t> </a:t>
          </a:r>
          <a:r>
            <a:rPr lang="de-DE" sz="1800" b="1" dirty="0" err="1">
              <a:latin typeface="Corbel" panose="020B0503020204020204" pitchFamily="34" charset="0"/>
            </a:rPr>
            <a:t>influence</a:t>
          </a:r>
          <a:endParaRPr lang="en-GB" sz="1800" b="1" dirty="0">
            <a:latin typeface="Corbel" panose="020B0503020204020204" pitchFamily="34" charset="0"/>
          </a:endParaRPr>
        </a:p>
      </dgm:t>
    </dgm:pt>
    <dgm:pt modelId="{0DD5593E-1B28-43A1-AB9B-AD7856450FB9}" type="parTrans" cxnId="{F8246C0F-FA0D-4941-A3B1-D9D2F90A7F1A}">
      <dgm:prSet/>
      <dgm:spPr/>
      <dgm:t>
        <a:bodyPr/>
        <a:lstStyle/>
        <a:p>
          <a:endParaRPr lang="en-GB"/>
        </a:p>
      </dgm:t>
    </dgm:pt>
    <dgm:pt modelId="{211F6F4F-264D-486F-B3CA-E80CB8D1CC52}" type="sibTrans" cxnId="{F8246C0F-FA0D-4941-A3B1-D9D2F90A7F1A}">
      <dgm:prSet/>
      <dgm:spPr/>
      <dgm:t>
        <a:bodyPr/>
        <a:lstStyle/>
        <a:p>
          <a:endParaRPr lang="en-GB"/>
        </a:p>
      </dgm:t>
    </dgm:pt>
    <dgm:pt modelId="{68A9C847-F2C9-4ADD-A68C-F1A5B7161450}">
      <dgm:prSet phldrT="[Text]" custT="1"/>
      <dgm:spPr/>
      <dgm:t>
        <a:bodyPr/>
        <a:lstStyle/>
        <a:p>
          <a:r>
            <a:rPr lang="de-DE" sz="1600">
              <a:latin typeface="Corbel" panose="020B0503020204020204" pitchFamily="34" charset="0"/>
            </a:rPr>
            <a:t>Traffic Safety</a:t>
          </a:r>
          <a:endParaRPr lang="en-GB" sz="1600" dirty="0">
            <a:latin typeface="Corbel" panose="020B0503020204020204" pitchFamily="34" charset="0"/>
          </a:endParaRPr>
        </a:p>
      </dgm:t>
    </dgm:pt>
    <dgm:pt modelId="{CFE21AB7-C1B9-4654-85D0-F7FB7A1F8719}" type="parTrans" cxnId="{45652A33-4391-481F-A702-4894BE158654}">
      <dgm:prSet/>
      <dgm:spPr/>
      <dgm:t>
        <a:bodyPr/>
        <a:lstStyle/>
        <a:p>
          <a:endParaRPr lang="en-GB"/>
        </a:p>
      </dgm:t>
    </dgm:pt>
    <dgm:pt modelId="{B9A19765-2706-406E-9326-1B5894CCC012}" type="sibTrans" cxnId="{45652A33-4391-481F-A702-4894BE158654}">
      <dgm:prSet/>
      <dgm:spPr/>
      <dgm:t>
        <a:bodyPr/>
        <a:lstStyle/>
        <a:p>
          <a:endParaRPr lang="en-GB"/>
        </a:p>
      </dgm:t>
    </dgm:pt>
    <dgm:pt modelId="{048105B3-3DAF-4397-A9D4-973E13AF2D00}">
      <dgm:prSet phldrT="[Text]" custT="1"/>
      <dgm:spPr/>
      <dgm:t>
        <a:bodyPr/>
        <a:lstStyle/>
        <a:p>
          <a:r>
            <a:rPr lang="de-DE" sz="1800" b="1" dirty="0" err="1">
              <a:latin typeface="Corbel" panose="020B0503020204020204" pitchFamily="34" charset="0"/>
            </a:rPr>
            <a:t>Economic</a:t>
          </a:r>
          <a:r>
            <a:rPr lang="de-DE" sz="1800" b="1" dirty="0">
              <a:latin typeface="Corbel" panose="020B0503020204020204" pitchFamily="34" charset="0"/>
            </a:rPr>
            <a:t> </a:t>
          </a:r>
          <a:r>
            <a:rPr lang="de-DE" sz="1800" b="1" dirty="0" err="1">
              <a:latin typeface="Corbel" panose="020B0503020204020204" pitchFamily="34" charset="0"/>
            </a:rPr>
            <a:t>fields</a:t>
          </a:r>
          <a:r>
            <a:rPr lang="de-DE" sz="1800" b="1" dirty="0">
              <a:latin typeface="Corbel" panose="020B0503020204020204" pitchFamily="34" charset="0"/>
            </a:rPr>
            <a:t> </a:t>
          </a:r>
          <a:r>
            <a:rPr lang="de-DE" sz="1800" b="1" dirty="0" err="1">
              <a:latin typeface="Corbel" panose="020B0503020204020204" pitchFamily="34" charset="0"/>
            </a:rPr>
            <a:t>of</a:t>
          </a:r>
          <a:r>
            <a:rPr lang="de-DE" sz="1800" b="1" dirty="0">
              <a:latin typeface="Corbel" panose="020B0503020204020204" pitchFamily="34" charset="0"/>
            </a:rPr>
            <a:t> </a:t>
          </a:r>
          <a:r>
            <a:rPr lang="de-DE" sz="1800" b="1" dirty="0" err="1">
              <a:latin typeface="Corbel" panose="020B0503020204020204" pitchFamily="34" charset="0"/>
            </a:rPr>
            <a:t>influence</a:t>
          </a:r>
          <a:endParaRPr lang="en-GB" sz="1800" b="1" dirty="0">
            <a:latin typeface="Corbel" panose="020B0503020204020204" pitchFamily="34" charset="0"/>
          </a:endParaRPr>
        </a:p>
      </dgm:t>
    </dgm:pt>
    <dgm:pt modelId="{99D60AD8-D545-4A0F-B1B3-006C4F782E7E}" type="parTrans" cxnId="{6A48E212-F3EF-4B93-A107-B4998FDCCBC5}">
      <dgm:prSet/>
      <dgm:spPr/>
      <dgm:t>
        <a:bodyPr/>
        <a:lstStyle/>
        <a:p>
          <a:endParaRPr lang="en-GB"/>
        </a:p>
      </dgm:t>
    </dgm:pt>
    <dgm:pt modelId="{4FC09E75-DED9-4AD0-B5AA-B54C35DC28E3}" type="sibTrans" cxnId="{6A48E212-F3EF-4B93-A107-B4998FDCCBC5}">
      <dgm:prSet/>
      <dgm:spPr/>
      <dgm:t>
        <a:bodyPr/>
        <a:lstStyle/>
        <a:p>
          <a:endParaRPr lang="en-GB"/>
        </a:p>
      </dgm:t>
    </dgm:pt>
    <dgm:pt modelId="{1D9E5413-4D70-4829-9886-7BF257321726}">
      <dgm:prSet phldrT="[Text]" custT="1"/>
      <dgm:spPr/>
      <dgm:t>
        <a:bodyPr/>
        <a:lstStyle/>
        <a:p>
          <a:r>
            <a:rPr lang="de-DE" sz="1600" dirty="0">
              <a:latin typeface="Corbel" panose="020B0503020204020204" pitchFamily="34" charset="0"/>
            </a:rPr>
            <a:t>Transport costs</a:t>
          </a:r>
          <a:endParaRPr lang="en-GB" sz="1600" dirty="0">
            <a:latin typeface="Corbel" panose="020B0503020204020204" pitchFamily="34" charset="0"/>
          </a:endParaRPr>
        </a:p>
      </dgm:t>
    </dgm:pt>
    <dgm:pt modelId="{94B1D4C7-5894-4BF4-9C76-C144A74F1D2A}" type="parTrans" cxnId="{9E4A10DB-2E72-45C3-8391-6A63287E7542}">
      <dgm:prSet/>
      <dgm:spPr/>
      <dgm:t>
        <a:bodyPr/>
        <a:lstStyle/>
        <a:p>
          <a:endParaRPr lang="en-GB"/>
        </a:p>
      </dgm:t>
    </dgm:pt>
    <dgm:pt modelId="{08BF83A7-B16B-480C-A8F7-781577A69972}" type="sibTrans" cxnId="{9E4A10DB-2E72-45C3-8391-6A63287E7542}">
      <dgm:prSet/>
      <dgm:spPr/>
      <dgm:t>
        <a:bodyPr/>
        <a:lstStyle/>
        <a:p>
          <a:endParaRPr lang="en-GB"/>
        </a:p>
      </dgm:t>
    </dgm:pt>
    <dgm:pt modelId="{83CC7DF8-2333-454D-BBE4-09443F0395A8}">
      <dgm:prSet phldrT="[Text]" custT="1"/>
      <dgm:spPr/>
      <dgm:t>
        <a:bodyPr/>
        <a:lstStyle/>
        <a:p>
          <a:r>
            <a:rPr lang="en-GB" sz="1600" dirty="0">
              <a:latin typeface="Corbel" panose="020B0503020204020204" pitchFamily="34" charset="0"/>
            </a:rPr>
            <a:t>External costs</a:t>
          </a:r>
        </a:p>
      </dgm:t>
    </dgm:pt>
    <dgm:pt modelId="{9D4D0F83-6D07-442C-A9F2-E4C51CA66606}" type="parTrans" cxnId="{445E4503-FB8A-4595-B726-1D62E6643912}">
      <dgm:prSet/>
      <dgm:spPr/>
    </dgm:pt>
    <dgm:pt modelId="{25B67CE0-41D4-4C2B-B324-6C4DD3FA0AE5}" type="sibTrans" cxnId="{445E4503-FB8A-4595-B726-1D62E6643912}">
      <dgm:prSet/>
      <dgm:spPr/>
    </dgm:pt>
    <dgm:pt modelId="{87E68D9E-D8E2-4C78-9571-14FC1EF78DBC}">
      <dgm:prSet custT="1"/>
      <dgm:spPr/>
      <dgm:t>
        <a:bodyPr/>
        <a:lstStyle/>
        <a:p>
          <a:r>
            <a:rPr lang="de-DE" sz="1600" dirty="0">
              <a:latin typeface="Corbel" panose="020B0503020204020204" pitchFamily="34" charset="0"/>
            </a:rPr>
            <a:t>Working conditions</a:t>
          </a:r>
        </a:p>
      </dgm:t>
    </dgm:pt>
    <dgm:pt modelId="{3835F061-BFA6-49DD-944D-486179728A52}" type="parTrans" cxnId="{E1FCEE49-A34F-4CE5-B9B3-2004EA395192}">
      <dgm:prSet/>
      <dgm:spPr/>
      <dgm:t>
        <a:bodyPr/>
        <a:lstStyle/>
        <a:p>
          <a:endParaRPr lang="de-DE"/>
        </a:p>
      </dgm:t>
    </dgm:pt>
    <dgm:pt modelId="{89B209BC-B2A0-4AC1-A6D1-08A6579547C2}" type="sibTrans" cxnId="{E1FCEE49-A34F-4CE5-B9B3-2004EA395192}">
      <dgm:prSet/>
      <dgm:spPr/>
      <dgm:t>
        <a:bodyPr/>
        <a:lstStyle/>
        <a:p>
          <a:endParaRPr lang="de-DE"/>
        </a:p>
      </dgm:t>
    </dgm:pt>
    <dgm:pt modelId="{871F6B20-BBAE-4207-B2AD-721FA0D2717F}">
      <dgm:prSet custT="1"/>
      <dgm:spPr/>
      <dgm:t>
        <a:bodyPr/>
        <a:lstStyle/>
        <a:p>
          <a:r>
            <a:rPr lang="de-DE" sz="1600" dirty="0">
              <a:latin typeface="Corbel" panose="020B0503020204020204" pitchFamily="34" charset="0"/>
            </a:rPr>
            <a:t>Land </a:t>
          </a:r>
          <a:r>
            <a:rPr lang="de-DE" sz="1600" dirty="0" err="1">
              <a:latin typeface="Corbel" panose="020B0503020204020204" pitchFamily="34" charset="0"/>
            </a:rPr>
            <a:t>consumption</a:t>
          </a:r>
          <a:r>
            <a:rPr lang="de-DE" sz="1600" dirty="0">
              <a:latin typeface="Corbel" panose="020B0503020204020204" pitchFamily="34" charset="0"/>
            </a:rPr>
            <a:t> – </a:t>
          </a:r>
          <a:r>
            <a:rPr lang="de-DE" sz="1600" dirty="0" err="1">
              <a:latin typeface="Corbel" panose="020B0503020204020204" pitchFamily="34" charset="0"/>
            </a:rPr>
            <a:t>infrastructure</a:t>
          </a:r>
          <a:r>
            <a:rPr lang="de-DE" sz="1600" dirty="0">
              <a:latin typeface="Corbel" panose="020B0503020204020204" pitchFamily="34" charset="0"/>
            </a:rPr>
            <a:t> costs</a:t>
          </a:r>
        </a:p>
      </dgm:t>
    </dgm:pt>
    <dgm:pt modelId="{24FA39B0-9AD6-42E1-89F1-1E51455A281D}" type="parTrans" cxnId="{3F520F94-F73A-4BC0-A9EC-C9F9DDE9F4F6}">
      <dgm:prSet/>
      <dgm:spPr/>
      <dgm:t>
        <a:bodyPr/>
        <a:lstStyle/>
        <a:p>
          <a:endParaRPr lang="de-DE"/>
        </a:p>
      </dgm:t>
    </dgm:pt>
    <dgm:pt modelId="{C4520A3E-57AB-4FE4-BFBB-8D96F97E8D04}" type="sibTrans" cxnId="{3F520F94-F73A-4BC0-A9EC-C9F9DDE9F4F6}">
      <dgm:prSet/>
      <dgm:spPr/>
      <dgm:t>
        <a:bodyPr/>
        <a:lstStyle/>
        <a:p>
          <a:endParaRPr lang="de-DE"/>
        </a:p>
      </dgm:t>
    </dgm:pt>
    <dgm:pt modelId="{0E65D5F4-847F-49EF-ACE0-5C24B6F656AD}">
      <dgm:prSet custT="1"/>
      <dgm:spPr/>
      <dgm:t>
        <a:bodyPr/>
        <a:lstStyle/>
        <a:p>
          <a:r>
            <a:rPr lang="de-DE" sz="1600" dirty="0">
              <a:latin typeface="Corbel" panose="020B0503020204020204" pitchFamily="34" charset="0"/>
            </a:rPr>
            <a:t>Noise</a:t>
          </a:r>
        </a:p>
      </dgm:t>
    </dgm:pt>
    <dgm:pt modelId="{FFD5936B-18BC-43DD-A885-E81B38C07E65}" type="parTrans" cxnId="{9C328350-4135-49D6-8D62-D11719D673D3}">
      <dgm:prSet/>
      <dgm:spPr/>
      <dgm:t>
        <a:bodyPr/>
        <a:lstStyle/>
        <a:p>
          <a:endParaRPr lang="de-DE"/>
        </a:p>
      </dgm:t>
    </dgm:pt>
    <dgm:pt modelId="{4587B766-AEDE-4DC3-918A-D9402A63F271}" type="sibTrans" cxnId="{9C328350-4135-49D6-8D62-D11719D673D3}">
      <dgm:prSet/>
      <dgm:spPr/>
      <dgm:t>
        <a:bodyPr/>
        <a:lstStyle/>
        <a:p>
          <a:endParaRPr lang="de-DE"/>
        </a:p>
      </dgm:t>
    </dgm:pt>
    <dgm:pt modelId="{6D9BE440-1115-401A-846E-A8596FE83E62}">
      <dgm:prSet custT="1"/>
      <dgm:spPr/>
      <dgm:t>
        <a:bodyPr/>
        <a:lstStyle/>
        <a:p>
          <a:r>
            <a:rPr lang="de-DE" sz="1600" dirty="0">
              <a:latin typeface="Corbel" panose="020B0503020204020204" pitchFamily="34" charset="0"/>
            </a:rPr>
            <a:t>Specific energy consumption</a:t>
          </a:r>
        </a:p>
      </dgm:t>
    </dgm:pt>
    <dgm:pt modelId="{3576341D-084F-40B7-88E2-73F8E9BE084F}" type="parTrans" cxnId="{D99F4C5E-9CF4-4E27-B070-52EF4AB34968}">
      <dgm:prSet/>
      <dgm:spPr/>
      <dgm:t>
        <a:bodyPr/>
        <a:lstStyle/>
        <a:p>
          <a:endParaRPr lang="de-DE"/>
        </a:p>
      </dgm:t>
    </dgm:pt>
    <dgm:pt modelId="{7B1F29D2-B474-44BC-9AAC-2DA20C25790B}" type="sibTrans" cxnId="{D99F4C5E-9CF4-4E27-B070-52EF4AB34968}">
      <dgm:prSet/>
      <dgm:spPr/>
      <dgm:t>
        <a:bodyPr/>
        <a:lstStyle/>
        <a:p>
          <a:endParaRPr lang="de-DE"/>
        </a:p>
      </dgm:t>
    </dgm:pt>
    <dgm:pt modelId="{460757B7-2A54-45F1-A572-485401948750}">
      <dgm:prSet custT="1"/>
      <dgm:spPr/>
      <dgm:t>
        <a:bodyPr/>
        <a:lstStyle/>
        <a:p>
          <a:endParaRPr lang="de-DE" sz="1600" dirty="0">
            <a:latin typeface="Corbel" panose="020B0503020204020204" pitchFamily="34" charset="0"/>
          </a:endParaRPr>
        </a:p>
      </dgm:t>
    </dgm:pt>
    <dgm:pt modelId="{5063074C-4188-4410-B43E-3A0A455B8B59}" type="parTrans" cxnId="{CFE6DC8D-8CD4-456C-BD2E-38C67BBD1781}">
      <dgm:prSet/>
      <dgm:spPr/>
      <dgm:t>
        <a:bodyPr/>
        <a:lstStyle/>
        <a:p>
          <a:endParaRPr lang="de-DE"/>
        </a:p>
      </dgm:t>
    </dgm:pt>
    <dgm:pt modelId="{04D21022-F3EB-4B84-8F47-E3C0ED2F5B61}" type="sibTrans" cxnId="{CFE6DC8D-8CD4-456C-BD2E-38C67BBD1781}">
      <dgm:prSet/>
      <dgm:spPr/>
      <dgm:t>
        <a:bodyPr/>
        <a:lstStyle/>
        <a:p>
          <a:endParaRPr lang="de-DE"/>
        </a:p>
      </dgm:t>
    </dgm:pt>
    <dgm:pt modelId="{D11894A1-13C2-43FC-9ADE-AA697C9E940E}" type="pres">
      <dgm:prSet presAssocID="{9451E80F-3ABE-40CA-B68A-880374FC7FB0}" presName="Name0" presStyleCnt="0">
        <dgm:presLayoutVars>
          <dgm:dir/>
          <dgm:animLvl val="lvl"/>
          <dgm:resizeHandles val="exact"/>
        </dgm:presLayoutVars>
      </dgm:prSet>
      <dgm:spPr/>
    </dgm:pt>
    <dgm:pt modelId="{C4FAA787-CDB0-4325-8E3A-E52BCC8DEF3D}" type="pres">
      <dgm:prSet presAssocID="{F0F94773-97E3-4F8D-ADF1-3302CD5F8FDF}" presName="composite" presStyleCnt="0"/>
      <dgm:spPr/>
    </dgm:pt>
    <dgm:pt modelId="{82DBC454-D54C-4D68-8C46-0D2FD48A96E5}" type="pres">
      <dgm:prSet presAssocID="{F0F94773-97E3-4F8D-ADF1-3302CD5F8FDF}" presName="parTx" presStyleLbl="alignNode1" presStyleIdx="0" presStyleCnt="3">
        <dgm:presLayoutVars>
          <dgm:chMax val="0"/>
          <dgm:chPref val="0"/>
          <dgm:bulletEnabled val="1"/>
        </dgm:presLayoutVars>
      </dgm:prSet>
      <dgm:spPr/>
    </dgm:pt>
    <dgm:pt modelId="{678CC1B9-A0AD-466A-87C4-4A8EDC1D0BBB}" type="pres">
      <dgm:prSet presAssocID="{F0F94773-97E3-4F8D-ADF1-3302CD5F8FDF}" presName="desTx" presStyleLbl="alignAccFollowNode1" presStyleIdx="0" presStyleCnt="3" custScaleY="100000">
        <dgm:presLayoutVars>
          <dgm:bulletEnabled val="1"/>
        </dgm:presLayoutVars>
      </dgm:prSet>
      <dgm:spPr/>
    </dgm:pt>
    <dgm:pt modelId="{19B8E26A-5676-449C-88CE-0FDA98383109}" type="pres">
      <dgm:prSet presAssocID="{1142441F-EDBA-4FE6-8625-DAC73E2EE41B}" presName="space" presStyleCnt="0"/>
      <dgm:spPr/>
    </dgm:pt>
    <dgm:pt modelId="{E28E04FA-F578-444D-9AEE-EEBF7F0767B3}" type="pres">
      <dgm:prSet presAssocID="{DC297CEE-BA71-4A96-AF64-3357941D4CCA}" presName="composite" presStyleCnt="0"/>
      <dgm:spPr/>
    </dgm:pt>
    <dgm:pt modelId="{F7A2A06A-C4D6-45B4-824D-FAC01FF8F9C0}" type="pres">
      <dgm:prSet presAssocID="{DC297CEE-BA71-4A96-AF64-3357941D4CCA}" presName="parTx" presStyleLbl="alignNode1" presStyleIdx="1" presStyleCnt="3">
        <dgm:presLayoutVars>
          <dgm:chMax val="0"/>
          <dgm:chPref val="0"/>
          <dgm:bulletEnabled val="1"/>
        </dgm:presLayoutVars>
      </dgm:prSet>
      <dgm:spPr/>
    </dgm:pt>
    <dgm:pt modelId="{939E57F4-3C79-4BBF-A523-844DB4326EF1}" type="pres">
      <dgm:prSet presAssocID="{DC297CEE-BA71-4A96-AF64-3357941D4CCA}" presName="desTx" presStyleLbl="alignAccFollowNode1" presStyleIdx="1" presStyleCnt="3" custScaleY="100000">
        <dgm:presLayoutVars>
          <dgm:bulletEnabled val="1"/>
        </dgm:presLayoutVars>
      </dgm:prSet>
      <dgm:spPr/>
    </dgm:pt>
    <dgm:pt modelId="{C982A58F-FE55-4769-942B-FD54DBDFA753}" type="pres">
      <dgm:prSet presAssocID="{211F6F4F-264D-486F-B3CA-E80CB8D1CC52}" presName="space" presStyleCnt="0"/>
      <dgm:spPr/>
    </dgm:pt>
    <dgm:pt modelId="{7E4BD6E9-F516-44AE-BE3A-AD8B1FB85C84}" type="pres">
      <dgm:prSet presAssocID="{048105B3-3DAF-4397-A9D4-973E13AF2D00}" presName="composite" presStyleCnt="0"/>
      <dgm:spPr/>
    </dgm:pt>
    <dgm:pt modelId="{61DEB308-7311-4110-99F7-67C2F240E5ED}" type="pres">
      <dgm:prSet presAssocID="{048105B3-3DAF-4397-A9D4-973E13AF2D00}" presName="parTx" presStyleLbl="alignNode1" presStyleIdx="2" presStyleCnt="3">
        <dgm:presLayoutVars>
          <dgm:chMax val="0"/>
          <dgm:chPref val="0"/>
          <dgm:bulletEnabled val="1"/>
        </dgm:presLayoutVars>
      </dgm:prSet>
      <dgm:spPr/>
    </dgm:pt>
    <dgm:pt modelId="{55E3FE89-6C25-4CF7-A435-622A90414E6A}" type="pres">
      <dgm:prSet presAssocID="{048105B3-3DAF-4397-A9D4-973E13AF2D00}" presName="desTx" presStyleLbl="alignAccFollowNode1" presStyleIdx="2" presStyleCnt="3" custScaleY="100000">
        <dgm:presLayoutVars>
          <dgm:bulletEnabled val="1"/>
        </dgm:presLayoutVars>
      </dgm:prSet>
      <dgm:spPr/>
    </dgm:pt>
  </dgm:ptLst>
  <dgm:cxnLst>
    <dgm:cxn modelId="{445E4503-FB8A-4595-B726-1D62E6643912}" srcId="{048105B3-3DAF-4397-A9D4-973E13AF2D00}" destId="{83CC7DF8-2333-454D-BBE4-09443F0395A8}" srcOrd="1" destOrd="0" parTransId="{9D4D0F83-6D07-442C-A9F2-E4C51CA66606}" sibTransId="{25B67CE0-41D4-4C2B-B324-6C4DD3FA0AE5}"/>
    <dgm:cxn modelId="{F8246C0F-FA0D-4941-A3B1-D9D2F90A7F1A}" srcId="{9451E80F-3ABE-40CA-B68A-880374FC7FB0}" destId="{DC297CEE-BA71-4A96-AF64-3357941D4CCA}" srcOrd="1" destOrd="0" parTransId="{0DD5593E-1B28-43A1-AB9B-AD7856450FB9}" sibTransId="{211F6F4F-264D-486F-B3CA-E80CB8D1CC52}"/>
    <dgm:cxn modelId="{6A48E212-F3EF-4B93-A107-B4998FDCCBC5}" srcId="{9451E80F-3ABE-40CA-B68A-880374FC7FB0}" destId="{048105B3-3DAF-4397-A9D4-973E13AF2D00}" srcOrd="2" destOrd="0" parTransId="{99D60AD8-D545-4A0F-B1B3-006C4F782E7E}" sibTransId="{4FC09E75-DED9-4AD0-B5AA-B54C35DC28E3}"/>
    <dgm:cxn modelId="{F942971F-1585-4D32-921C-4BCF775894D9}" type="presOf" srcId="{85C0BF07-5775-4573-BAC2-F7435F2618FA}" destId="{678CC1B9-A0AD-466A-87C4-4A8EDC1D0BBB}" srcOrd="0" destOrd="0" presId="urn:microsoft.com/office/officeart/2005/8/layout/hList1"/>
    <dgm:cxn modelId="{435DD12F-A46A-4873-A3B0-D2A946193B49}" type="presOf" srcId="{87E68D9E-D8E2-4C78-9571-14FC1EF78DBC}" destId="{939E57F4-3C79-4BBF-A523-844DB4326EF1}" srcOrd="0" destOrd="1" presId="urn:microsoft.com/office/officeart/2005/8/layout/hList1"/>
    <dgm:cxn modelId="{45652A33-4391-481F-A702-4894BE158654}" srcId="{DC297CEE-BA71-4A96-AF64-3357941D4CCA}" destId="{68A9C847-F2C9-4ADD-A68C-F1A5B7161450}" srcOrd="0" destOrd="0" parTransId="{CFE21AB7-C1B9-4654-85D0-F7FB7A1F8719}" sibTransId="{B9A19765-2706-406E-9326-1B5894CCC012}"/>
    <dgm:cxn modelId="{D99F4C5E-9CF4-4E27-B070-52EF4AB34968}" srcId="{F0F94773-97E3-4F8D-ADF1-3302CD5F8FDF}" destId="{6D9BE440-1115-401A-846E-A8596FE83E62}" srcOrd="3" destOrd="0" parTransId="{3576341D-084F-40B7-88E2-73F8E9BE084F}" sibTransId="{7B1F29D2-B474-44BC-9AAC-2DA20C25790B}"/>
    <dgm:cxn modelId="{E1FCEE49-A34F-4CE5-B9B3-2004EA395192}" srcId="{DC297CEE-BA71-4A96-AF64-3357941D4CCA}" destId="{87E68D9E-D8E2-4C78-9571-14FC1EF78DBC}" srcOrd="1" destOrd="0" parTransId="{3835F061-BFA6-49DD-944D-486179728A52}" sibTransId="{89B209BC-B2A0-4AC1-A6D1-08A6579547C2}"/>
    <dgm:cxn modelId="{9C328350-4135-49D6-8D62-D11719D673D3}" srcId="{F0F94773-97E3-4F8D-ADF1-3302CD5F8FDF}" destId="{0E65D5F4-847F-49EF-ACE0-5C24B6F656AD}" srcOrd="2" destOrd="0" parTransId="{FFD5936B-18BC-43DD-A885-E81B38C07E65}" sibTransId="{4587B766-AEDE-4DC3-918A-D9402A63F271}"/>
    <dgm:cxn modelId="{899B825A-637B-4CAF-95F9-7FBBC5230BEB}" type="presOf" srcId="{048105B3-3DAF-4397-A9D4-973E13AF2D00}" destId="{61DEB308-7311-4110-99F7-67C2F240E5ED}" srcOrd="0" destOrd="0" presId="urn:microsoft.com/office/officeart/2005/8/layout/hList1"/>
    <dgm:cxn modelId="{5949FA5A-BF3E-48A0-92CF-999F438BE60E}" type="presOf" srcId="{0E65D5F4-847F-49EF-ACE0-5C24B6F656AD}" destId="{678CC1B9-A0AD-466A-87C4-4A8EDC1D0BBB}" srcOrd="0" destOrd="2" presId="urn:microsoft.com/office/officeart/2005/8/layout/hList1"/>
    <dgm:cxn modelId="{CFE6DC8D-8CD4-456C-BD2E-38C67BBD1781}" srcId="{F0F94773-97E3-4F8D-ADF1-3302CD5F8FDF}" destId="{460757B7-2A54-45F1-A572-485401948750}" srcOrd="4" destOrd="0" parTransId="{5063074C-4188-4410-B43E-3A0A455B8B59}" sibTransId="{04D21022-F3EB-4B84-8F47-E3C0ED2F5B61}"/>
    <dgm:cxn modelId="{A4E66A8E-21B1-445B-9F93-A7E5AE181B5A}" type="presOf" srcId="{460757B7-2A54-45F1-A572-485401948750}" destId="{678CC1B9-A0AD-466A-87C4-4A8EDC1D0BBB}" srcOrd="0" destOrd="4" presId="urn:microsoft.com/office/officeart/2005/8/layout/hList1"/>
    <dgm:cxn modelId="{46D53393-B00B-4ACA-A53D-6A64FE35C623}" type="presOf" srcId="{9451E80F-3ABE-40CA-B68A-880374FC7FB0}" destId="{D11894A1-13C2-43FC-9ADE-AA697C9E940E}" srcOrd="0" destOrd="0" presId="urn:microsoft.com/office/officeart/2005/8/layout/hList1"/>
    <dgm:cxn modelId="{3F520F94-F73A-4BC0-A9EC-C9F9DDE9F4F6}" srcId="{F0F94773-97E3-4F8D-ADF1-3302CD5F8FDF}" destId="{871F6B20-BBAE-4207-B2AD-721FA0D2717F}" srcOrd="1" destOrd="0" parTransId="{24FA39B0-9AD6-42E1-89F1-1E51455A281D}" sibTransId="{C4520A3E-57AB-4FE4-BFBB-8D96F97E8D04}"/>
    <dgm:cxn modelId="{B04D1A98-AB64-4936-A60A-399453143753}" type="presOf" srcId="{6D9BE440-1115-401A-846E-A8596FE83E62}" destId="{678CC1B9-A0AD-466A-87C4-4A8EDC1D0BBB}" srcOrd="0" destOrd="3" presId="urn:microsoft.com/office/officeart/2005/8/layout/hList1"/>
    <dgm:cxn modelId="{A6339899-6641-4BD4-A539-C3CBC2A13A3B}" type="presOf" srcId="{DC297CEE-BA71-4A96-AF64-3357941D4CCA}" destId="{F7A2A06A-C4D6-45B4-824D-FAC01FF8F9C0}" srcOrd="0" destOrd="0" presId="urn:microsoft.com/office/officeart/2005/8/layout/hList1"/>
    <dgm:cxn modelId="{8F743EA0-A2FF-40C9-9D6A-182B3C9C18D5}" type="presOf" srcId="{871F6B20-BBAE-4207-B2AD-721FA0D2717F}" destId="{678CC1B9-A0AD-466A-87C4-4A8EDC1D0BBB}" srcOrd="0" destOrd="1" presId="urn:microsoft.com/office/officeart/2005/8/layout/hList1"/>
    <dgm:cxn modelId="{C76A51B5-8F7D-43A1-BD10-7E3EAD55B4F1}" srcId="{F0F94773-97E3-4F8D-ADF1-3302CD5F8FDF}" destId="{85C0BF07-5775-4573-BAC2-F7435F2618FA}" srcOrd="0" destOrd="0" parTransId="{FB51A797-4ECB-4419-BC90-6AEE5A2D78FC}" sibTransId="{C4A60226-75B8-4FDC-9C97-B93A303ED353}"/>
    <dgm:cxn modelId="{07617FC9-6D73-41D4-9581-3454C90B6410}" srcId="{9451E80F-3ABE-40CA-B68A-880374FC7FB0}" destId="{F0F94773-97E3-4F8D-ADF1-3302CD5F8FDF}" srcOrd="0" destOrd="0" parTransId="{7257BB73-5372-42B7-8468-E7AC2C057100}" sibTransId="{1142441F-EDBA-4FE6-8625-DAC73E2EE41B}"/>
    <dgm:cxn modelId="{859F19D0-22DE-4C93-AF38-36BEB5F738B4}" type="presOf" srcId="{83CC7DF8-2333-454D-BBE4-09443F0395A8}" destId="{55E3FE89-6C25-4CF7-A435-622A90414E6A}" srcOrd="0" destOrd="1" presId="urn:microsoft.com/office/officeart/2005/8/layout/hList1"/>
    <dgm:cxn modelId="{7FF7A9D2-9DCF-4522-A0DC-9E471F4B56B9}" type="presOf" srcId="{1D9E5413-4D70-4829-9886-7BF257321726}" destId="{55E3FE89-6C25-4CF7-A435-622A90414E6A}" srcOrd="0" destOrd="0" presId="urn:microsoft.com/office/officeart/2005/8/layout/hList1"/>
    <dgm:cxn modelId="{9E4A10DB-2E72-45C3-8391-6A63287E7542}" srcId="{048105B3-3DAF-4397-A9D4-973E13AF2D00}" destId="{1D9E5413-4D70-4829-9886-7BF257321726}" srcOrd="0" destOrd="0" parTransId="{94B1D4C7-5894-4BF4-9C76-C144A74F1D2A}" sibTransId="{08BF83A7-B16B-480C-A8F7-781577A69972}"/>
    <dgm:cxn modelId="{83DCF9EF-360F-4A5D-8CDE-098ADAAD97A7}" type="presOf" srcId="{68A9C847-F2C9-4ADD-A68C-F1A5B7161450}" destId="{939E57F4-3C79-4BBF-A523-844DB4326EF1}" srcOrd="0" destOrd="0" presId="urn:microsoft.com/office/officeart/2005/8/layout/hList1"/>
    <dgm:cxn modelId="{044BBBF6-8CBA-4442-B72E-087ACD52DAB5}" type="presOf" srcId="{F0F94773-97E3-4F8D-ADF1-3302CD5F8FDF}" destId="{82DBC454-D54C-4D68-8C46-0D2FD48A96E5}" srcOrd="0" destOrd="0" presId="urn:microsoft.com/office/officeart/2005/8/layout/hList1"/>
    <dgm:cxn modelId="{CD778C83-8B90-4EF6-8623-5F1E06CEB706}" type="presParOf" srcId="{D11894A1-13C2-43FC-9ADE-AA697C9E940E}" destId="{C4FAA787-CDB0-4325-8E3A-E52BCC8DEF3D}" srcOrd="0" destOrd="0" presId="urn:microsoft.com/office/officeart/2005/8/layout/hList1"/>
    <dgm:cxn modelId="{8952D995-361C-423F-A621-3F71C32D8589}" type="presParOf" srcId="{C4FAA787-CDB0-4325-8E3A-E52BCC8DEF3D}" destId="{82DBC454-D54C-4D68-8C46-0D2FD48A96E5}" srcOrd="0" destOrd="0" presId="urn:microsoft.com/office/officeart/2005/8/layout/hList1"/>
    <dgm:cxn modelId="{C305FB79-6490-4ECC-A058-E73DC1690102}" type="presParOf" srcId="{C4FAA787-CDB0-4325-8E3A-E52BCC8DEF3D}" destId="{678CC1B9-A0AD-466A-87C4-4A8EDC1D0BBB}" srcOrd="1" destOrd="0" presId="urn:microsoft.com/office/officeart/2005/8/layout/hList1"/>
    <dgm:cxn modelId="{B35CB116-9C0C-45D8-8CFA-3C99F0C30A99}" type="presParOf" srcId="{D11894A1-13C2-43FC-9ADE-AA697C9E940E}" destId="{19B8E26A-5676-449C-88CE-0FDA98383109}" srcOrd="1" destOrd="0" presId="urn:microsoft.com/office/officeart/2005/8/layout/hList1"/>
    <dgm:cxn modelId="{1A71308D-A5A4-4DFE-B956-3A20B6A6602E}" type="presParOf" srcId="{D11894A1-13C2-43FC-9ADE-AA697C9E940E}" destId="{E28E04FA-F578-444D-9AEE-EEBF7F0767B3}" srcOrd="2" destOrd="0" presId="urn:microsoft.com/office/officeart/2005/8/layout/hList1"/>
    <dgm:cxn modelId="{ED79C003-97B4-4CD0-B481-A36156CE821A}" type="presParOf" srcId="{E28E04FA-F578-444D-9AEE-EEBF7F0767B3}" destId="{F7A2A06A-C4D6-45B4-824D-FAC01FF8F9C0}" srcOrd="0" destOrd="0" presId="urn:microsoft.com/office/officeart/2005/8/layout/hList1"/>
    <dgm:cxn modelId="{3A84DBED-0D4D-4EFA-9784-161A6950179D}" type="presParOf" srcId="{E28E04FA-F578-444D-9AEE-EEBF7F0767B3}" destId="{939E57F4-3C79-4BBF-A523-844DB4326EF1}" srcOrd="1" destOrd="0" presId="urn:microsoft.com/office/officeart/2005/8/layout/hList1"/>
    <dgm:cxn modelId="{05E2543B-1607-4CE6-B0F3-671EA8E5C11C}" type="presParOf" srcId="{D11894A1-13C2-43FC-9ADE-AA697C9E940E}" destId="{C982A58F-FE55-4769-942B-FD54DBDFA753}" srcOrd="3" destOrd="0" presId="urn:microsoft.com/office/officeart/2005/8/layout/hList1"/>
    <dgm:cxn modelId="{F1B63CFA-5739-4E3D-A9B6-932961D6626F}" type="presParOf" srcId="{D11894A1-13C2-43FC-9ADE-AA697C9E940E}" destId="{7E4BD6E9-F516-44AE-BE3A-AD8B1FB85C84}" srcOrd="4" destOrd="0" presId="urn:microsoft.com/office/officeart/2005/8/layout/hList1"/>
    <dgm:cxn modelId="{852E2EC4-79B6-43F5-843A-169C5D9F91CB}" type="presParOf" srcId="{7E4BD6E9-F516-44AE-BE3A-AD8B1FB85C84}" destId="{61DEB308-7311-4110-99F7-67C2F240E5ED}" srcOrd="0" destOrd="0" presId="urn:microsoft.com/office/officeart/2005/8/layout/hList1"/>
    <dgm:cxn modelId="{89FAA998-7199-441E-B4CF-DE6C0E09BA10}" type="presParOf" srcId="{7E4BD6E9-F516-44AE-BE3A-AD8B1FB85C84}" destId="{55E3FE89-6C25-4CF7-A435-622A90414E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err="1">
              <a:solidFill>
                <a:schemeClr val="accent1"/>
              </a:solidFill>
              <a:latin typeface="Corbel" panose="020B0503020204020204" pitchFamily="34" charset="0"/>
            </a:rPr>
            <a:t>Sustainable</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transport</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modes</a:t>
          </a:r>
          <a:endParaRPr lang="de-DE" sz="2400" dirty="0">
            <a:solidFill>
              <a:schemeClr val="accent1"/>
            </a:solidFill>
            <a:latin typeface="Corbel" panose="020B0503020204020204" pitchFamily="34" charset="0"/>
          </a:endParaRP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err="1">
              <a:solidFill>
                <a:srgbClr val="3C628F"/>
              </a:solidFill>
              <a:latin typeface="Corbel" panose="020B0503020204020204" pitchFamily="34" charset="0"/>
            </a:rPr>
            <a:t>Liquefied</a:t>
          </a:r>
          <a:r>
            <a:rPr lang="de-DE" sz="2400" dirty="0">
              <a:solidFill>
                <a:srgbClr val="3C628F"/>
              </a:solidFill>
              <a:latin typeface="Corbel" panose="020B0503020204020204" pitchFamily="34" charset="0"/>
            </a:rPr>
            <a:t> gas - LNG</a:t>
          </a:r>
          <a:endParaRPr lang="de-DE" sz="2400" dirty="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err="1">
              <a:solidFill>
                <a:schemeClr val="accent1"/>
              </a:solidFill>
              <a:latin typeface="Corbel" panose="020B0503020204020204" pitchFamily="34" charset="0"/>
            </a:rPr>
            <a:t>Comparison</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of</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transport</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modes</a:t>
          </a:r>
          <a:endParaRPr lang="de-DE" sz="2400" dirty="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a:solidFill>
                <a:schemeClr val="accent1"/>
              </a:solidFill>
              <a:latin typeface="Corbel" panose="020B0503020204020204" pitchFamily="34" charset="0"/>
            </a:rPr>
            <a:t>Transport </a:t>
          </a:r>
          <a:r>
            <a:rPr lang="de-DE" sz="2400" dirty="0" err="1">
              <a:solidFill>
                <a:schemeClr val="accent1"/>
              </a:solidFill>
              <a:latin typeface="Corbel" panose="020B0503020204020204" pitchFamily="34" charset="0"/>
            </a:rPr>
            <a:t>and</a:t>
          </a:r>
          <a:r>
            <a:rPr lang="de-DE" sz="2400" dirty="0">
              <a:solidFill>
                <a:schemeClr val="accent1"/>
              </a:solidFill>
              <a:latin typeface="Corbel" panose="020B0503020204020204" pitchFamily="34" charset="0"/>
            </a:rPr>
            <a:t> </a:t>
          </a:r>
          <a:r>
            <a:rPr lang="de-DE" sz="2400" dirty="0" err="1">
              <a:solidFill>
                <a:schemeClr val="accent1"/>
              </a:solidFill>
              <a:latin typeface="Corbel" panose="020B0503020204020204" pitchFamily="34" charset="0"/>
            </a:rPr>
            <a:t>environment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45C237B3-44F0-4E4E-8317-37D1542DECEB}" type="pres">
      <dgm:prSet presAssocID="{693C98F0-4947-49B8-8293-D130C6CEBECD}" presName="text_1" presStyleLbl="node1" presStyleIdx="0" presStyleCnt="4">
        <dgm:presLayoutVars>
          <dgm:bulletEnabled val="1"/>
        </dgm:presLayoutVars>
      </dgm:prSet>
      <dgm:spPr/>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pt>
    <dgm:pt modelId="{3E179D2F-11E4-4D27-A49E-5E0EA304FC54}" type="pres">
      <dgm:prSet presAssocID="{F2941672-F5FC-4F5F-8FF3-57791CAF8C56}" presName="text_2" presStyleLbl="node1" presStyleIdx="1" presStyleCnt="4">
        <dgm:presLayoutVars>
          <dgm:bulletEnabled val="1"/>
        </dgm:presLayoutVars>
      </dgm:prSet>
      <dgm:spPr/>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1"/>
          <a:stretch>
            <a:fillRect/>
          </a:stretch>
        </a:blipFill>
        <a:ln w="28575">
          <a:solidFill>
            <a:schemeClr val="accent1"/>
          </a:solidFill>
        </a:ln>
      </dgm:spPr>
    </dgm:pt>
    <dgm:pt modelId="{366A46DD-ACA0-4863-86D5-A3DD22B782AC}" type="pres">
      <dgm:prSet presAssocID="{F24300EC-4372-4D89-B437-9F81F6228517}" presName="text_3" presStyleLbl="node1" presStyleIdx="2" presStyleCnt="4">
        <dgm:presLayoutVars>
          <dgm:bulletEnabled val="1"/>
        </dgm:presLayoutVars>
      </dgm:prSet>
      <dgm:spPr/>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2"/>
          <a:stretch>
            <a:fillRect/>
          </a:stretch>
        </a:blipFill>
        <a:ln w="28575">
          <a:solidFill>
            <a:schemeClr val="accent1"/>
          </a:solidFill>
        </a:ln>
      </dgm:spPr>
    </dgm:pt>
    <dgm:pt modelId="{D17FF070-A72F-46CF-B316-4B6520ED3106}" type="pres">
      <dgm:prSet presAssocID="{173351EC-E710-4201-8F33-1AD5623FE62E}" presName="text_4" presStyleLbl="node1" presStyleIdx="3" presStyleCnt="4">
        <dgm:presLayoutVars>
          <dgm:bulletEnabled val="1"/>
        </dgm:presLayoutVars>
      </dgm:prSet>
      <dgm:spPr/>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pt>
  </dgm:ptLst>
  <dgm:cxnLst>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EB20594B-B793-4037-88E3-D3F82487AF81}" type="presOf" srcId="{28A2AE5E-9B52-4675-9B03-5BC67D6938AA}" destId="{93855F07-44CB-45DE-B464-761E63A71CD5}" srcOrd="0" destOrd="0" presId="urn:microsoft.com/office/officeart/2008/layout/VerticalCurvedList"/>
    <dgm:cxn modelId="{41AEFD75-6299-4ED1-8B04-1839F2223C8F}" type="presOf" srcId="{693C98F0-4947-49B8-8293-D130C6CEBECD}" destId="{45C237B3-44F0-4E4E-8317-37D1542DECEB}"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899559CE-7742-4230-AC58-D74A93A704B0}" srcId="{754914D3-2823-4D9D-9B5F-8AAE908A2791}" destId="{693C98F0-4947-49B8-8293-D130C6CEBECD}" srcOrd="0" destOrd="0" parTransId="{68C758AC-F921-4096-8688-0A67A52E0878}" sibTransId="{28A2AE5E-9B52-4675-9B03-5BC67D6938AA}"/>
    <dgm:cxn modelId="{AEB409D8-5C0F-4498-A629-25A47E6E1C3B}" type="presOf" srcId="{F24300EC-4372-4D89-B437-9F81F6228517}" destId="{366A46DD-ACA0-4863-86D5-A3DD22B782AC}" srcOrd="0" destOrd="0" presId="urn:microsoft.com/office/officeart/2008/layout/VerticalCurvedList"/>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en-GB" sz="2200" noProof="0" dirty="0">
              <a:latin typeface="Corbel" panose="020B0503020204020204" pitchFamily="34" charset="0"/>
            </a:rPr>
            <a:t>Transport speed</a:t>
          </a:r>
        </a:p>
        <a:p>
          <a:r>
            <a:rPr lang="en-GB" sz="2200" noProof="0" dirty="0">
              <a:latin typeface="Corbel" panose="020B0503020204020204" pitchFamily="34" charset="0"/>
            </a:rPr>
            <a:t>Area coverage</a:t>
          </a:r>
        </a:p>
        <a:p>
          <a:r>
            <a:rPr lang="en-GB" sz="2200" noProof="0" dirty="0">
              <a:latin typeface="Corbel" panose="020B0503020204020204" pitchFamily="34" charset="0"/>
            </a:rPr>
            <a:t>Network building capability</a:t>
          </a:r>
        </a:p>
        <a:p>
          <a:r>
            <a:rPr lang="en-GB" sz="2200" noProof="0" dirty="0">
              <a:latin typeface="Corbel" panose="020B0503020204020204" pitchFamily="34" charset="0"/>
            </a:rPr>
            <a:t>Flexibility</a:t>
          </a:r>
        </a:p>
        <a:p>
          <a:r>
            <a:rPr lang="en-GB" sz="2200" noProof="0" dirty="0">
              <a:latin typeface="Corbel" panose="020B0503020204020204" pitchFamily="34" charset="0"/>
            </a:rPr>
            <a:t>Technical progress</a:t>
          </a:r>
        </a:p>
        <a:p>
          <a:r>
            <a:rPr lang="en-GB" sz="2200" noProof="0" dirty="0">
              <a:latin typeface="Corbel" panose="020B0503020204020204" pitchFamily="34" charset="0"/>
            </a:rPr>
            <a:t>Low usage costs </a:t>
          </a:r>
        </a:p>
        <a:p>
          <a:endParaRPr lang="en-GB" sz="2200" noProof="0" dirty="0">
            <a:latin typeface="Corbel" panose="020B0503020204020204" pitchFamily="34" charset="0"/>
          </a:endParaRPr>
        </a:p>
      </dgm:t>
    </dgm:pt>
    <dgm:pt modelId="{CB24BB2A-1E0D-4C7D-87DD-5C96EA53F076}" type="parTrans" cxnId="{C9AFA861-03FC-4CE5-ABC2-26222658C490}">
      <dgm:prSet/>
      <dgm:spPr/>
      <dgm:t>
        <a:bodyPr/>
        <a:lstStyle/>
        <a:p>
          <a:endParaRPr lang="en-US">
            <a:solidFill>
              <a:srgbClr val="3C628F"/>
            </a:solidFill>
          </a:endParaRPr>
        </a:p>
      </dgm:t>
    </dgm:pt>
    <dgm:pt modelId="{C0E2D5B9-4D9E-4EE9-9FC4-506E624843B4}" type="sibTrans" cxnId="{C9AFA861-03FC-4CE5-ABC2-26222658C490}">
      <dgm:prSet/>
      <dgm:spPr/>
      <dgm:t>
        <a:bodyPr/>
        <a:lstStyle/>
        <a:p>
          <a:endParaRPr lang="en-US">
            <a:solidFill>
              <a:srgbClr val="3C628F"/>
            </a:solidFill>
          </a:endParaRPr>
        </a:p>
      </dgm:t>
    </dgm:pt>
    <dgm:pt modelId="{A4B8B6D7-1F2F-472F-80BF-F55E51EF34B4}">
      <dgm:prSet phldrT="[Text]" custT="1"/>
      <dgm:spPr/>
      <dgm:t>
        <a:bodyPr/>
        <a:lstStyle/>
        <a:p>
          <a:r>
            <a:rPr lang="en-GB" sz="2200" noProof="0" dirty="0">
              <a:latin typeface="Corbel" panose="020B0503020204020204" pitchFamily="34" charset="0"/>
            </a:rPr>
            <a:t>Rising costs</a:t>
          </a:r>
        </a:p>
        <a:p>
          <a:r>
            <a:rPr lang="en-GB" sz="2200" noProof="0" dirty="0">
              <a:latin typeface="Corbel" panose="020B0503020204020204" pitchFamily="34" charset="0"/>
            </a:rPr>
            <a:t>Time restrictions </a:t>
          </a:r>
        </a:p>
        <a:p>
          <a:r>
            <a:rPr lang="en-GB" sz="2200" noProof="0" dirty="0">
              <a:latin typeface="Corbel" panose="020B0503020204020204" pitchFamily="34" charset="0"/>
            </a:rPr>
            <a:t>Driving bans</a:t>
          </a:r>
        </a:p>
        <a:p>
          <a:r>
            <a:rPr lang="en-GB" sz="2200" noProof="0" dirty="0">
              <a:latin typeface="Corbel" panose="020B0503020204020204" pitchFamily="34" charset="0"/>
            </a:rPr>
            <a:t>Environmental aspects (CO2 emissions, noise, accidents, ...) </a:t>
          </a:r>
        </a:p>
      </dgm:t>
    </dgm:pt>
    <dgm:pt modelId="{D26CE15A-C4AB-46BF-83FC-18015F603810}" type="parTrans" cxnId="{08AE8F04-4135-47C5-B3F6-345B513C5487}">
      <dgm:prSet/>
      <dgm:spPr/>
      <dgm:t>
        <a:bodyPr/>
        <a:lstStyle/>
        <a:p>
          <a:endParaRPr lang="en-US">
            <a:solidFill>
              <a:srgbClr val="3C628F"/>
            </a:solidFill>
          </a:endParaRPr>
        </a:p>
      </dgm:t>
    </dgm:pt>
    <dgm:pt modelId="{D8EEB9E0-4EC2-4FFE-A284-8C8CAEC3B6B8}" type="sibTrans" cxnId="{08AE8F04-4135-47C5-B3F6-345B513C5487}">
      <dgm:prSet/>
      <dgm:spPr/>
      <dgm:t>
        <a:bodyPr/>
        <a:lstStyle/>
        <a:p>
          <a:endParaRPr lang="en-US">
            <a:solidFill>
              <a:srgbClr val="3C628F"/>
            </a:solidFill>
          </a:endParaRPr>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pt>
    <dgm:pt modelId="{35D22335-C9BA-4DA5-AA47-515C45813889}" type="pres">
      <dgm:prSet presAssocID="{8449697C-FC95-4421-B101-89BE582803B8}" presName="Background" presStyleLbl="bgImgPlace1" presStyleIdx="0" presStyleCnt="1" custLinFactNeighborX="396" custLinFactNeighborY="641"/>
      <dgm:spPr/>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pt>
    <dgm:pt modelId="{0280E279-A1B9-477C-8BD5-810C6E71925E}" type="pres">
      <dgm:prSet presAssocID="{8449697C-FC95-4421-B101-89BE582803B8}" presName="Plus" presStyleLbl="alignNode1" presStyleIdx="0" presStyleCnt="2" custScaleX="41916" custScaleY="39497"/>
      <dgm:spPr/>
    </dgm:pt>
    <dgm:pt modelId="{AB93A9C8-FEF8-4AEE-ACA3-581756AE0CAC}" type="pres">
      <dgm:prSet presAssocID="{8449697C-FC95-4421-B101-89BE582803B8}" presName="Minus" presStyleLbl="alignNode1" presStyleIdx="1" presStyleCnt="2" custFlipVert="1" custScaleX="49600" custScaleY="47629"/>
      <dgm:spPr/>
    </dgm:pt>
    <dgm:pt modelId="{7E3B3D97-7B5D-47D2-A4D9-0E98B28C9933}" type="pres">
      <dgm:prSet presAssocID="{8449697C-FC95-4421-B101-89BE582803B8}" presName="Divider" presStyleLbl="parChTrans1D1" presStyleIdx="0" presStyleCnt="1"/>
      <dgm:spPr/>
    </dgm:pt>
  </dgm:ptLst>
  <dgm:cxnLst>
    <dgm:cxn modelId="{08AE8F04-4135-47C5-B3F6-345B513C5487}" srcId="{8449697C-FC95-4421-B101-89BE582803B8}" destId="{A4B8B6D7-1F2F-472F-80BF-F55E51EF34B4}" srcOrd="1" destOrd="0" parTransId="{D26CE15A-C4AB-46BF-83FC-18015F603810}" sibTransId="{D8EEB9E0-4EC2-4FFE-A284-8C8CAEC3B6B8}"/>
    <dgm:cxn modelId="{878E4B16-1BFE-481F-AE75-52B5F0AF6E49}" type="presOf" srcId="{8449697C-FC95-4421-B101-89BE582803B8}" destId="{92884008-2A39-4319-866C-248EBFA87014}" srcOrd="0" destOrd="0" presId="urn:microsoft.com/office/officeart/2009/3/layout/PlusandMinus"/>
    <dgm:cxn modelId="{53CA7D24-B5EB-44FF-88C9-27164A41CBFF}"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5ECA50E8-C670-4C6A-B464-E97128C8DEE8}" type="presOf" srcId="{A4B8B6D7-1F2F-472F-80BF-F55E51EF34B4}" destId="{58AF2CD3-BEB7-4C62-BCF0-31F388F74B93}" srcOrd="0" destOrd="0" presId="urn:microsoft.com/office/officeart/2009/3/layout/PlusandMinus"/>
    <dgm:cxn modelId="{30E36CE3-8696-4D0A-9FCE-BAEF6DCB8385}" type="presParOf" srcId="{92884008-2A39-4319-866C-248EBFA87014}" destId="{35D22335-C9BA-4DA5-AA47-515C45813889}" srcOrd="0" destOrd="0" presId="urn:microsoft.com/office/officeart/2009/3/layout/PlusandMinus"/>
    <dgm:cxn modelId="{F174424E-BFFF-4A9A-80D0-5C6B89059D28}" type="presParOf" srcId="{92884008-2A39-4319-866C-248EBFA87014}" destId="{E2559051-6E0A-4117-A0CE-2E7DEA7EA08B}" srcOrd="1" destOrd="0" presId="urn:microsoft.com/office/officeart/2009/3/layout/PlusandMinus"/>
    <dgm:cxn modelId="{3EA56D6C-A9D4-4AFF-B1E5-E03B24FF3ADB}" type="presParOf" srcId="{92884008-2A39-4319-866C-248EBFA87014}" destId="{58AF2CD3-BEB7-4C62-BCF0-31F388F74B93}" srcOrd="2" destOrd="0" presId="urn:microsoft.com/office/officeart/2009/3/layout/PlusandMinus"/>
    <dgm:cxn modelId="{5841315D-0870-4571-8AF8-6C47D4591CA5}" type="presParOf" srcId="{92884008-2A39-4319-866C-248EBFA87014}" destId="{0280E279-A1B9-477C-8BD5-810C6E71925E}" srcOrd="3" destOrd="0" presId="urn:microsoft.com/office/officeart/2009/3/layout/PlusandMinus"/>
    <dgm:cxn modelId="{3BC0C90A-2DAB-4F61-98F7-44D96DC8E26F}" type="presParOf" srcId="{92884008-2A39-4319-866C-248EBFA87014}" destId="{AB93A9C8-FEF8-4AEE-ACA3-581756AE0CAC}" srcOrd="4" destOrd="0" presId="urn:microsoft.com/office/officeart/2009/3/layout/PlusandMinus"/>
    <dgm:cxn modelId="{42F5B9B5-D597-4E32-88FD-8199AB3D1F35}"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en-GB" sz="2200" noProof="0" dirty="0">
              <a:latin typeface="Corbel" panose="020B0503020204020204" pitchFamily="34" charset="0"/>
            </a:rPr>
            <a:t>Speed</a:t>
          </a:r>
        </a:p>
        <a:p>
          <a:r>
            <a:rPr lang="en-GB" sz="2200" noProof="0" dirty="0">
              <a:latin typeface="Corbel" panose="020B0503020204020204" pitchFamily="34" charset="0"/>
            </a:rPr>
            <a:t>Mass efficiency</a:t>
          </a:r>
        </a:p>
        <a:p>
          <a:r>
            <a:rPr lang="en-GB" sz="2200" noProof="0" dirty="0">
              <a:latin typeface="Corbel" panose="020B0503020204020204" pitchFamily="34" charset="0"/>
            </a:rPr>
            <a:t>Calculability</a:t>
          </a:r>
        </a:p>
        <a:p>
          <a:r>
            <a:rPr lang="en-GB" sz="2200" noProof="0" dirty="0">
              <a:latin typeface="Corbel" panose="020B0503020204020204" pitchFamily="34" charset="0"/>
            </a:rPr>
            <a:t>Security</a:t>
          </a:r>
        </a:p>
        <a:p>
          <a:r>
            <a:rPr lang="en-GB" sz="2200" noProof="0" dirty="0">
              <a:latin typeface="Corbel" panose="020B0503020204020204" pitchFamily="34" charset="0"/>
            </a:rPr>
            <a:t>transport price</a:t>
          </a:r>
        </a:p>
        <a:p>
          <a:r>
            <a:rPr lang="en-GB" sz="2200" noProof="0" dirty="0">
              <a:latin typeface="Corbel" panose="020B0503020204020204" pitchFamily="34" charset="0"/>
            </a:rPr>
            <a:t>Environmental aspects </a:t>
          </a:r>
        </a:p>
        <a:p>
          <a:r>
            <a:rPr lang="en-GB" sz="2200" noProof="0" dirty="0">
              <a:latin typeface="Corbel" panose="020B0503020204020204" pitchFamily="34" charset="0"/>
            </a:rPr>
            <a:t>(CO2 emissions)</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en-GB" sz="2200" noProof="0" dirty="0">
              <a:latin typeface="Corbel" panose="020B0503020204020204" pitchFamily="34" charset="0"/>
            </a:rPr>
            <a:t>Crossing borders difficult</a:t>
          </a:r>
        </a:p>
        <a:p>
          <a:r>
            <a:rPr lang="en-GB" sz="2200" noProof="0" dirty="0">
              <a:latin typeface="Corbel" panose="020B0503020204020204" pitchFamily="34" charset="0"/>
            </a:rPr>
            <a:t>Flexibility</a:t>
          </a:r>
        </a:p>
        <a:p>
          <a:r>
            <a:rPr lang="en-GB" sz="2200" noProof="0" dirty="0">
              <a:latin typeface="Corbel" panose="020B0503020204020204" pitchFamily="34" charset="0"/>
            </a:rPr>
            <a:t>Tracking and Tracing</a:t>
          </a:r>
        </a:p>
        <a:p>
          <a:r>
            <a:rPr lang="en-GB" sz="2200" noProof="0" dirty="0">
              <a:latin typeface="Corbel" panose="020B0503020204020204" pitchFamily="34" charset="0"/>
            </a:rPr>
            <a:t>Energy costs </a:t>
          </a:r>
        </a:p>
        <a:p>
          <a:endParaRPr lang="de-DE" sz="2200" noProof="0" dirty="0">
            <a:latin typeface="Corbel" panose="020B0503020204020204" pitchFamily="34" charset="0"/>
          </a:endParaRPr>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pt>
    <dgm:pt modelId="{35D22335-C9BA-4DA5-AA47-515C45813889}" type="pres">
      <dgm:prSet presAssocID="{8449697C-FC95-4421-B101-89BE582803B8}" presName="Background" presStyleLbl="bgImgPlace1" presStyleIdx="0" presStyleCnt="1" custLinFactNeighborX="396" custLinFactNeighborY="641"/>
      <dgm:spPr/>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pt>
    <dgm:pt modelId="{0280E279-A1B9-477C-8BD5-810C6E71925E}" type="pres">
      <dgm:prSet presAssocID="{8449697C-FC95-4421-B101-89BE582803B8}" presName="Plus" presStyleLbl="alignNode1" presStyleIdx="0" presStyleCnt="2" custScaleX="41916" custScaleY="39497"/>
      <dgm:spPr/>
    </dgm:pt>
    <dgm:pt modelId="{AB93A9C8-FEF8-4AEE-ACA3-581756AE0CAC}" type="pres">
      <dgm:prSet presAssocID="{8449697C-FC95-4421-B101-89BE582803B8}" presName="Minus" presStyleLbl="alignNode1" presStyleIdx="1" presStyleCnt="2" custFlipVert="1" custScaleX="49600" custScaleY="47629"/>
      <dgm:spPr/>
    </dgm:pt>
    <dgm:pt modelId="{7E3B3D97-7B5D-47D2-A4D9-0E98B28C9933}" type="pres">
      <dgm:prSet presAssocID="{8449697C-FC95-4421-B101-89BE582803B8}" presName="Divider" presStyleLbl="parChTrans1D1" presStyleIdx="0" presStyleCnt="1"/>
      <dgm:spPr/>
    </dgm:pt>
  </dgm:ptLst>
  <dgm:cxnLst>
    <dgm:cxn modelId="{08AE8F04-4135-47C5-B3F6-345B513C5487}" srcId="{8449697C-FC95-4421-B101-89BE582803B8}" destId="{A4B8B6D7-1F2F-472F-80BF-F55E51EF34B4}" srcOrd="1" destOrd="0" parTransId="{D26CE15A-C4AB-46BF-83FC-18015F603810}" sibTransId="{D8EEB9E0-4EC2-4FFE-A284-8C8CAEC3B6B8}"/>
    <dgm:cxn modelId="{6C934D08-B200-46FA-9F15-F1758351B608}"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9159FF4E-A363-495D-BA5D-9FA5E5DC1ED1}" type="presOf" srcId="{A4B8B6D7-1F2F-472F-80BF-F55E51EF34B4}" destId="{58AF2CD3-BEB7-4C62-BCF0-31F388F74B93}" srcOrd="0" destOrd="0" presId="urn:microsoft.com/office/officeart/2009/3/layout/PlusandMinus"/>
    <dgm:cxn modelId="{1685A2EA-C6D1-4E5C-9E3B-B3C5875B1AE8}" type="presOf" srcId="{8449697C-FC95-4421-B101-89BE582803B8}" destId="{92884008-2A39-4319-866C-248EBFA87014}" srcOrd="0" destOrd="0" presId="urn:microsoft.com/office/officeart/2009/3/layout/PlusandMinus"/>
    <dgm:cxn modelId="{E809E1B7-89D0-41D1-BA46-ADBDF2E8C3AD}" type="presParOf" srcId="{92884008-2A39-4319-866C-248EBFA87014}" destId="{35D22335-C9BA-4DA5-AA47-515C45813889}" srcOrd="0" destOrd="0" presId="urn:microsoft.com/office/officeart/2009/3/layout/PlusandMinus"/>
    <dgm:cxn modelId="{A2251DCC-4F51-4C52-B5D8-195E496E3903}" type="presParOf" srcId="{92884008-2A39-4319-866C-248EBFA87014}" destId="{E2559051-6E0A-4117-A0CE-2E7DEA7EA08B}" srcOrd="1" destOrd="0" presId="urn:microsoft.com/office/officeart/2009/3/layout/PlusandMinus"/>
    <dgm:cxn modelId="{9B421C91-CD6B-486E-A425-E708B6F3B520}" type="presParOf" srcId="{92884008-2A39-4319-866C-248EBFA87014}" destId="{58AF2CD3-BEB7-4C62-BCF0-31F388F74B93}" srcOrd="2" destOrd="0" presId="urn:microsoft.com/office/officeart/2009/3/layout/PlusandMinus"/>
    <dgm:cxn modelId="{2A7FB4A9-2683-4FD6-82FC-3ECC055A20DE}" type="presParOf" srcId="{92884008-2A39-4319-866C-248EBFA87014}" destId="{0280E279-A1B9-477C-8BD5-810C6E71925E}" srcOrd="3" destOrd="0" presId="urn:microsoft.com/office/officeart/2009/3/layout/PlusandMinus"/>
    <dgm:cxn modelId="{29DBAB1E-277B-4BA9-B9B6-66486C9D994F}" type="presParOf" srcId="{92884008-2A39-4319-866C-248EBFA87014}" destId="{AB93A9C8-FEF8-4AEE-ACA3-581756AE0CAC}" srcOrd="4" destOrd="0" presId="urn:microsoft.com/office/officeart/2009/3/layout/PlusandMinus"/>
    <dgm:cxn modelId="{C6674C50-CA8E-4387-AA66-EA512B626564}"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Transport and environment</a:t>
          </a:r>
          <a:endParaRPr lang="en-US" sz="2400" kern="1200" noProof="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Sustainable modes of transport</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Comparison of transport modes</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rgbClr val="3C628F"/>
              </a:solidFill>
              <a:latin typeface="Corbel" panose="020B0503020204020204" pitchFamily="34" charset="0"/>
            </a:rPr>
            <a:t>Liquefied gas - LNG</a:t>
          </a:r>
          <a:endParaRPr lang="en-US" sz="2400" kern="1200" noProof="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Low transport costs</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Mass efficiency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Environmental friendliness</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Security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Transport frequency - 24 h ready for use </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Low infrastructure costs</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Dependence on fairway conditions</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Low transport speed</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Low network density - pre/end -haulage necessary </a:t>
          </a: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 </a:t>
          </a:r>
          <a:r>
            <a:rPr lang="de-DE" sz="2400" kern="1200" dirty="0" err="1">
              <a:solidFill>
                <a:schemeClr val="accent1"/>
              </a:solidFill>
              <a:latin typeface="Corbel" panose="020B0503020204020204" pitchFamily="34" charset="0"/>
            </a:rPr>
            <a:t>and</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environment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no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chemeClr val="accent1"/>
              </a:solidFill>
              <a:latin typeface="Corbel" panose="020B0503020204020204" pitchFamily="34" charset="0"/>
            </a:rPr>
            <a:t>Sustainable</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transport</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modes</a:t>
          </a:r>
          <a:endParaRPr lang="de-DE" sz="2400" kern="1200" dirty="0">
            <a:solidFill>
              <a:schemeClr val="accent1"/>
            </a:solidFill>
            <a:latin typeface="Corbel" panose="020B0503020204020204" pitchFamily="34" charset="0"/>
          </a:endParaRP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no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chemeClr val="accent1"/>
              </a:solidFill>
              <a:latin typeface="Corbel" panose="020B0503020204020204" pitchFamily="34" charset="0"/>
            </a:rPr>
            <a:t>Comparison</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of</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transport</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modes</a:t>
          </a:r>
          <a:endParaRPr lang="de-DE" sz="2400" kern="1200" dirty="0">
            <a:solidFill>
              <a:schemeClr val="accent1"/>
            </a:solidFill>
            <a:latin typeface="Corbel" panose="020B0503020204020204" pitchFamily="34" charset="0"/>
          </a:endParaRP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blipFill rotWithShape="0">
          <a:blip xmlns:r="http://schemas.openxmlformats.org/officeDocument/2006/relationships" r:embed="rId3"/>
          <a:stretch>
            <a:fillRect/>
          </a:stretch>
        </a:blipFill>
        <a:ln w="28575" cap="flat" cmpd="sng" algn="ctr">
          <a:no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rgbClr val="3C628F"/>
              </a:solidFill>
              <a:latin typeface="Corbel" panose="020B0503020204020204" pitchFamily="34" charset="0"/>
            </a:rPr>
            <a:t>Liquefied</a:t>
          </a:r>
          <a:r>
            <a:rPr lang="de-DE" sz="2400" kern="1200" dirty="0">
              <a:solidFill>
                <a:srgbClr val="3C628F"/>
              </a:solidFill>
              <a:latin typeface="Corbel" panose="020B0503020204020204" pitchFamily="34" charset="0"/>
            </a:rPr>
            <a:t> 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blipFill rotWithShape="0">
          <a:blip xmlns:r="http://schemas.openxmlformats.org/officeDocument/2006/relationships" r:embed="rId4"/>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9135-6FF4-45BE-B17D-96E483AB800B}">
      <dsp:nvSpPr>
        <dsp:cNvPr id="0" name=""/>
        <dsp:cNvSpPr/>
      </dsp:nvSpPr>
      <dsp:spPr>
        <a:xfrm>
          <a:off x="2039"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noProof="0" dirty="0" err="1">
              <a:latin typeface="Corbel" panose="020B0503020204020204" pitchFamily="34" charset="0"/>
            </a:rPr>
            <a:t>Extraction</a:t>
          </a:r>
          <a:r>
            <a:rPr lang="de-DE" sz="1300" kern="1200" noProof="0" dirty="0">
              <a:latin typeface="Corbel" panose="020B0503020204020204" pitchFamily="34" charset="0"/>
            </a:rPr>
            <a:t> &amp; </a:t>
          </a:r>
          <a:r>
            <a:rPr lang="de-DE" sz="1300" kern="1200" noProof="0" dirty="0" err="1">
              <a:latin typeface="Corbel" panose="020B0503020204020204" pitchFamily="34" charset="0"/>
            </a:rPr>
            <a:t>Production</a:t>
          </a:r>
          <a:endParaRPr lang="de-DE" sz="1300" kern="1200" noProof="0" dirty="0">
            <a:latin typeface="Corbel" panose="020B0503020204020204" pitchFamily="34" charset="0"/>
          </a:endParaRPr>
        </a:p>
      </dsp:txBody>
      <dsp:txXfrm>
        <a:off x="365067" y="690420"/>
        <a:ext cx="1089084" cy="726055"/>
      </dsp:txXfrm>
    </dsp:sp>
    <dsp:sp modelId="{9427095A-6691-40B6-A172-8B9265E3369E}">
      <dsp:nvSpPr>
        <dsp:cNvPr id="0" name=""/>
        <dsp:cNvSpPr/>
      </dsp:nvSpPr>
      <dsp:spPr>
        <a:xfrm>
          <a:off x="1635665"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noProof="0" dirty="0" err="1">
              <a:latin typeface="Corbel" panose="020B0503020204020204" pitchFamily="34" charset="0"/>
            </a:rPr>
            <a:t>Liquefaction</a:t>
          </a:r>
          <a:endParaRPr lang="de-DE" sz="1300" kern="1200" noProof="0" dirty="0">
            <a:latin typeface="Corbel" panose="020B0503020204020204" pitchFamily="34" charset="0"/>
          </a:endParaRPr>
        </a:p>
      </dsp:txBody>
      <dsp:txXfrm>
        <a:off x="1998693" y="690420"/>
        <a:ext cx="1089084" cy="726055"/>
      </dsp:txXfrm>
    </dsp:sp>
    <dsp:sp modelId="{B05E6BA3-9DCC-4B77-AF7D-767E27F42CCC}">
      <dsp:nvSpPr>
        <dsp:cNvPr id="0" name=""/>
        <dsp:cNvSpPr/>
      </dsp:nvSpPr>
      <dsp:spPr>
        <a:xfrm>
          <a:off x="3269291"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noProof="0" dirty="0">
              <a:latin typeface="Corbel" panose="020B0503020204020204" pitchFamily="34" charset="0"/>
            </a:rPr>
            <a:t>Transport</a:t>
          </a:r>
        </a:p>
      </dsp:txBody>
      <dsp:txXfrm>
        <a:off x="3632319" y="690420"/>
        <a:ext cx="1089084" cy="726055"/>
      </dsp:txXfrm>
    </dsp:sp>
    <dsp:sp modelId="{46DA2BBB-9A50-4CB3-8E2C-0B8EE50F8E35}">
      <dsp:nvSpPr>
        <dsp:cNvPr id="0" name=""/>
        <dsp:cNvSpPr/>
      </dsp:nvSpPr>
      <dsp:spPr>
        <a:xfrm>
          <a:off x="4902916"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noProof="0" dirty="0">
              <a:latin typeface="Corbel" panose="020B0503020204020204" pitchFamily="34" charset="0"/>
            </a:rPr>
            <a:t>Storage &amp; </a:t>
          </a:r>
          <a:r>
            <a:rPr lang="de-DE" sz="1300" kern="1200" noProof="0" dirty="0" err="1">
              <a:latin typeface="Corbel" panose="020B0503020204020204" pitchFamily="34" charset="0"/>
            </a:rPr>
            <a:t>Reevaporation</a:t>
          </a:r>
          <a:endParaRPr lang="de-DE" sz="1300" kern="1200" noProof="0" dirty="0">
            <a:latin typeface="Corbel" panose="020B0503020204020204" pitchFamily="34" charset="0"/>
          </a:endParaRPr>
        </a:p>
      </dsp:txBody>
      <dsp:txXfrm>
        <a:off x="5265944" y="690420"/>
        <a:ext cx="1089084" cy="726055"/>
      </dsp:txXfrm>
    </dsp:sp>
    <dsp:sp modelId="{C382C5D7-7C7B-4A3A-8DD4-00568E703BF8}">
      <dsp:nvSpPr>
        <dsp:cNvPr id="0" name=""/>
        <dsp:cNvSpPr/>
      </dsp:nvSpPr>
      <dsp:spPr>
        <a:xfrm>
          <a:off x="6536542"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noProof="0" dirty="0">
              <a:latin typeface="Corbel" panose="020B0503020204020204" pitchFamily="34" charset="0"/>
            </a:rPr>
            <a:t>End </a:t>
          </a:r>
          <a:r>
            <a:rPr lang="de-DE" sz="1300" kern="1200" noProof="0" dirty="0" err="1">
              <a:latin typeface="Corbel" panose="020B0503020204020204" pitchFamily="34" charset="0"/>
            </a:rPr>
            <a:t>consumer</a:t>
          </a:r>
          <a:endParaRPr lang="de-DE" sz="1300" kern="1200" noProof="0" dirty="0">
            <a:latin typeface="Corbel" panose="020B0503020204020204" pitchFamily="34" charset="0"/>
          </a:endParaRPr>
        </a:p>
      </dsp:txBody>
      <dsp:txXfrm>
        <a:off x="6899570" y="690420"/>
        <a:ext cx="1089084" cy="726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A32E-0858-4EB5-8B17-91C64ED40DCA}">
      <dsp:nvSpPr>
        <dsp:cNvPr id="0" name=""/>
        <dsp:cNvSpPr/>
      </dsp:nvSpPr>
      <dsp:spPr>
        <a:xfrm>
          <a:off x="891574" y="222729"/>
          <a:ext cx="4667952" cy="3742946"/>
        </a:xfrm>
        <a:prstGeom prst="swooshArrow">
          <a:avLst>
            <a:gd name="adj1" fmla="val 25000"/>
            <a:gd name="adj2" fmla="val 25000"/>
          </a:avLst>
        </a:prstGeom>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a:ln>
          <a:noFill/>
        </a:ln>
        <a:effectLst/>
      </dsp:spPr>
      <dsp:style>
        <a:lnRef idx="0">
          <a:scrgbClr r="0" g="0" b="0"/>
        </a:lnRef>
        <a:fillRef idx="1">
          <a:scrgbClr r="0" g="0" b="0"/>
        </a:fillRef>
        <a:effectRef idx="0">
          <a:scrgbClr r="0" g="0" b="0"/>
        </a:effectRef>
        <a:fontRef idx="minor"/>
      </dsp:style>
    </dsp:sp>
    <dsp:sp modelId="{555C1699-3656-477D-B96A-DACE23EE97A5}">
      <dsp:nvSpPr>
        <dsp:cNvPr id="0" name=""/>
        <dsp:cNvSpPr/>
      </dsp:nvSpPr>
      <dsp:spPr>
        <a:xfrm>
          <a:off x="1331258" y="2953659"/>
          <a:ext cx="175785" cy="175785"/>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45D28-D491-4923-9F88-012A50307A2A}">
      <dsp:nvSpPr>
        <dsp:cNvPr id="0" name=""/>
        <dsp:cNvSpPr/>
      </dsp:nvSpPr>
      <dsp:spPr>
        <a:xfrm>
          <a:off x="695170" y="3180645"/>
          <a:ext cx="2848124" cy="11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45" tIns="0" rIns="0" bIns="0" numCol="1" spcCol="1270" anchor="t" anchorCtr="0">
          <a:noAutofit/>
        </a:bodyPr>
        <a:lstStyle/>
        <a:p>
          <a:pPr marL="0" lvl="0" indent="0" algn="l" defTabSz="800100">
            <a:lnSpc>
              <a:spcPct val="90000"/>
            </a:lnSpc>
            <a:spcBef>
              <a:spcPct val="0"/>
            </a:spcBef>
            <a:spcAft>
              <a:spcPct val="35000"/>
            </a:spcAft>
            <a:buNone/>
          </a:pPr>
          <a:r>
            <a:rPr lang="de-DE" sz="1800" kern="1200" spc="60" noProof="0" dirty="0" err="1">
              <a:solidFill>
                <a:srgbClr val="3C628F"/>
              </a:solidFill>
              <a:latin typeface="Corbel" panose="020B0503020204020204" pitchFamily="34" charset="0"/>
              <a:ea typeface="+mn-ea"/>
              <a:cs typeface="+mn-cs"/>
            </a:rPr>
            <a:t>Oil</a:t>
          </a:r>
          <a:r>
            <a:rPr lang="de-DE" sz="1800" kern="1200" spc="60" noProof="0" dirty="0">
              <a:solidFill>
                <a:srgbClr val="3C628F"/>
              </a:solidFill>
              <a:latin typeface="Corbel" panose="020B0503020204020204" pitchFamily="34" charset="0"/>
              <a:ea typeface="+mn-ea"/>
              <a:cs typeface="+mn-cs"/>
            </a:rPr>
            <a:t> </a:t>
          </a:r>
          <a:r>
            <a:rPr lang="de-DE" sz="1800" kern="1200" spc="60" noProof="0" dirty="0" err="1">
              <a:solidFill>
                <a:srgbClr val="3C628F"/>
              </a:solidFill>
              <a:latin typeface="Corbel" panose="020B0503020204020204" pitchFamily="34" charset="0"/>
              <a:ea typeface="+mn-ea"/>
              <a:cs typeface="+mn-cs"/>
            </a:rPr>
            <a:t>dependence</a:t>
          </a:r>
          <a:endParaRPr lang="de-DE" sz="1800" kern="1200" spc="60" noProof="0" dirty="0">
            <a:solidFill>
              <a:srgbClr val="3C628F"/>
            </a:solidFill>
            <a:latin typeface="Corbel" panose="020B0503020204020204" pitchFamily="34" charset="0"/>
            <a:ea typeface="+mn-ea"/>
            <a:cs typeface="+mn-cs"/>
          </a:endParaRPr>
        </a:p>
      </dsp:txBody>
      <dsp:txXfrm>
        <a:off x="695170" y="3180645"/>
        <a:ext cx="2848124" cy="1136875"/>
      </dsp:txXfrm>
    </dsp:sp>
    <dsp:sp modelId="{413F5E0C-DCE2-4271-AA97-30E53B328F4B}">
      <dsp:nvSpPr>
        <dsp:cNvPr id="0" name=""/>
        <dsp:cNvSpPr/>
      </dsp:nvSpPr>
      <dsp:spPr>
        <a:xfrm>
          <a:off x="2103132" y="2089562"/>
          <a:ext cx="305714" cy="305714"/>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86E1-E57A-4305-AF83-4F673E544AB9}">
      <dsp:nvSpPr>
        <dsp:cNvPr id="0" name=""/>
        <dsp:cNvSpPr/>
      </dsp:nvSpPr>
      <dsp:spPr>
        <a:xfrm>
          <a:off x="1272399" y="2370721"/>
          <a:ext cx="2342899" cy="218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92" tIns="0" rIns="0" bIns="0" numCol="1" spcCol="1270" anchor="t" anchorCtr="0">
          <a:noAutofit/>
        </a:bodyPr>
        <a:lstStyle/>
        <a:p>
          <a:pPr marL="0" lvl="0" indent="0" algn="ctr" defTabSz="800100">
            <a:lnSpc>
              <a:spcPct val="90000"/>
            </a:lnSpc>
            <a:spcBef>
              <a:spcPct val="0"/>
            </a:spcBef>
            <a:spcAft>
              <a:spcPct val="35000"/>
            </a:spcAft>
            <a:buNone/>
          </a:pPr>
          <a:r>
            <a:rPr lang="de-DE" sz="1800" kern="1200" spc="60" noProof="0" dirty="0" err="1">
              <a:solidFill>
                <a:srgbClr val="3C628F"/>
              </a:solidFill>
              <a:latin typeface="Corbel" panose="020B0503020204020204" pitchFamily="34" charset="0"/>
              <a:ea typeface="+mn-ea"/>
              <a:cs typeface="+mn-cs"/>
            </a:rPr>
            <a:t>Increasing</a:t>
          </a:r>
          <a:r>
            <a:rPr lang="de-DE" sz="1800" kern="1200" spc="60" noProof="0" dirty="0">
              <a:solidFill>
                <a:srgbClr val="3C628F"/>
              </a:solidFill>
              <a:latin typeface="Corbel" panose="020B0503020204020204" pitchFamily="34" charset="0"/>
              <a:ea typeface="+mn-ea"/>
              <a:cs typeface="+mn-cs"/>
            </a:rPr>
            <a:t> </a:t>
          </a:r>
          <a:br>
            <a:rPr lang="de-DE" sz="1800" kern="1200" spc="60" noProof="0" dirty="0">
              <a:solidFill>
                <a:srgbClr val="3C628F"/>
              </a:solidFill>
              <a:latin typeface="Corbel" panose="020B0503020204020204" pitchFamily="34" charset="0"/>
              <a:ea typeface="+mn-ea"/>
              <a:cs typeface="+mn-cs"/>
            </a:rPr>
          </a:br>
          <a:r>
            <a:rPr lang="de-DE" sz="1800" kern="1200" spc="60" noProof="0" dirty="0" err="1">
              <a:solidFill>
                <a:srgbClr val="3C628F"/>
              </a:solidFill>
              <a:latin typeface="Corbel" panose="020B0503020204020204" pitchFamily="34" charset="0"/>
              <a:ea typeface="+mn-ea"/>
              <a:cs typeface="+mn-cs"/>
            </a:rPr>
            <a:t>transport</a:t>
          </a:r>
          <a:r>
            <a:rPr lang="de-DE" sz="1800" kern="1200" spc="60" noProof="0" dirty="0">
              <a:solidFill>
                <a:srgbClr val="3C628F"/>
              </a:solidFill>
              <a:latin typeface="Corbel" panose="020B0503020204020204" pitchFamily="34" charset="0"/>
              <a:ea typeface="+mn-ea"/>
              <a:cs typeface="+mn-cs"/>
            </a:rPr>
            <a:t> </a:t>
          </a:r>
          <a:r>
            <a:rPr lang="de-DE" sz="1800" kern="1200" spc="60" noProof="0" dirty="0" err="1">
              <a:solidFill>
                <a:srgbClr val="3C628F"/>
              </a:solidFill>
              <a:latin typeface="Corbel" panose="020B0503020204020204" pitchFamily="34" charset="0"/>
              <a:ea typeface="+mn-ea"/>
              <a:cs typeface="+mn-cs"/>
            </a:rPr>
            <a:t>volume</a:t>
          </a:r>
          <a:endParaRPr lang="de-DE" sz="1800" kern="1200" spc="60" noProof="0" dirty="0">
            <a:solidFill>
              <a:srgbClr val="3C628F"/>
            </a:solidFill>
            <a:latin typeface="Corbel" panose="020B0503020204020204" pitchFamily="34" charset="0"/>
            <a:ea typeface="+mn-ea"/>
            <a:cs typeface="+mn-cs"/>
          </a:endParaRPr>
        </a:p>
      </dsp:txBody>
      <dsp:txXfrm>
        <a:off x="1272399" y="2370721"/>
        <a:ext cx="2342899" cy="2182991"/>
      </dsp:txXfrm>
    </dsp:sp>
    <dsp:sp modelId="{868A50B4-E6E0-4F0E-9F31-267493AB309A}">
      <dsp:nvSpPr>
        <dsp:cNvPr id="0" name=""/>
        <dsp:cNvSpPr/>
      </dsp:nvSpPr>
      <dsp:spPr>
        <a:xfrm>
          <a:off x="3111246" y="1369484"/>
          <a:ext cx="405071" cy="405071"/>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960B7-5D8A-4F3D-9DE7-C76A59EAAA2C}">
      <dsp:nvSpPr>
        <dsp:cNvPr id="0" name=""/>
        <dsp:cNvSpPr/>
      </dsp:nvSpPr>
      <dsp:spPr>
        <a:xfrm>
          <a:off x="2685076" y="1824724"/>
          <a:ext cx="2075875" cy="295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39" tIns="0" rIns="0" bIns="0" numCol="1" spcCol="1270" anchor="t" anchorCtr="0">
          <a:noAutofit/>
        </a:bodyPr>
        <a:lstStyle/>
        <a:p>
          <a:pPr marL="0" lvl="0" indent="0" algn="ctr" defTabSz="800100">
            <a:lnSpc>
              <a:spcPct val="90000"/>
            </a:lnSpc>
            <a:spcBef>
              <a:spcPct val="0"/>
            </a:spcBef>
            <a:spcAft>
              <a:spcPct val="35000"/>
            </a:spcAft>
            <a:buNone/>
          </a:pPr>
          <a:r>
            <a:rPr lang="de-DE" sz="1800" kern="1200" spc="60" noProof="0" dirty="0" err="1">
              <a:solidFill>
                <a:srgbClr val="3C628F"/>
              </a:solidFill>
              <a:latin typeface="Corbel" panose="020B0503020204020204" pitchFamily="34" charset="0"/>
              <a:ea typeface="+mn-ea"/>
              <a:cs typeface="+mn-cs"/>
            </a:rPr>
            <a:t>Greenhouse</a:t>
          </a:r>
          <a:r>
            <a:rPr lang="de-DE" sz="1800" kern="1200" spc="60" noProof="0" dirty="0">
              <a:solidFill>
                <a:srgbClr val="3C628F"/>
              </a:solidFill>
              <a:latin typeface="Corbel" panose="020B0503020204020204" pitchFamily="34" charset="0"/>
              <a:ea typeface="+mn-ea"/>
              <a:cs typeface="+mn-cs"/>
            </a:rPr>
            <a:t> Gases </a:t>
          </a:r>
          <a:endParaRPr lang="de-DE" sz="2000" kern="1200" noProof="0" dirty="0">
            <a:solidFill>
              <a:srgbClr val="3C628F"/>
            </a:solidFill>
            <a:latin typeface="Corbel" panose="020B0503020204020204" pitchFamily="34" charset="0"/>
          </a:endParaRPr>
        </a:p>
      </dsp:txBody>
      <dsp:txXfrm>
        <a:off x="2685076" y="1824724"/>
        <a:ext cx="2075875" cy="2952054"/>
      </dsp:txXfrm>
    </dsp:sp>
    <dsp:sp modelId="{E3C270F2-C95C-4927-B5C0-7056CC993D52}">
      <dsp:nvSpPr>
        <dsp:cNvPr id="0" name=""/>
        <dsp:cNvSpPr/>
      </dsp:nvSpPr>
      <dsp:spPr>
        <a:xfrm>
          <a:off x="4280081" y="945760"/>
          <a:ext cx="542643" cy="542643"/>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D1F71-6484-4367-9AA8-DD1F7A865A95}">
      <dsp:nvSpPr>
        <dsp:cNvPr id="0" name=""/>
        <dsp:cNvSpPr/>
      </dsp:nvSpPr>
      <dsp:spPr>
        <a:xfrm>
          <a:off x="4279215" y="1351830"/>
          <a:ext cx="2207052" cy="342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535" tIns="0" rIns="0" bIns="0" numCol="1" spcCol="1270" anchor="t" anchorCtr="0">
          <a:noAutofit/>
        </a:bodyPr>
        <a:lstStyle/>
        <a:p>
          <a:pPr marL="0" lvl="0" indent="0" algn="l" defTabSz="800100">
            <a:lnSpc>
              <a:spcPct val="90000"/>
            </a:lnSpc>
            <a:spcBef>
              <a:spcPct val="0"/>
            </a:spcBef>
            <a:spcAft>
              <a:spcPct val="35000"/>
            </a:spcAft>
            <a:buNone/>
          </a:pPr>
          <a:r>
            <a:rPr lang="de-DE" sz="1800" kern="1200" spc="60" noProof="0" dirty="0" err="1">
              <a:solidFill>
                <a:srgbClr val="3C628F"/>
              </a:solidFill>
              <a:latin typeface="Corbel" panose="020B0503020204020204" pitchFamily="34" charset="0"/>
              <a:ea typeface="+mn-ea"/>
              <a:cs typeface="+mn-cs"/>
            </a:rPr>
            <a:t>Multimodality</a:t>
          </a:r>
          <a:r>
            <a:rPr lang="de-DE" sz="1800" kern="1200" spc="60" noProof="0" dirty="0">
              <a:solidFill>
                <a:srgbClr val="3C628F"/>
              </a:solidFill>
              <a:latin typeface="Corbel" panose="020B0503020204020204" pitchFamily="34" charset="0"/>
              <a:ea typeface="+mn-ea"/>
              <a:cs typeface="+mn-cs"/>
            </a:rPr>
            <a:t>*/</a:t>
          </a:r>
          <a:br>
            <a:rPr lang="de-DE" sz="1800" kern="1200" spc="60" noProof="0" dirty="0">
              <a:solidFill>
                <a:srgbClr val="3C628F"/>
              </a:solidFill>
              <a:latin typeface="Corbel" panose="020B0503020204020204" pitchFamily="34" charset="0"/>
              <a:ea typeface="+mn-ea"/>
              <a:cs typeface="+mn-cs"/>
            </a:rPr>
          </a:br>
          <a:r>
            <a:rPr lang="de-DE" sz="1800" kern="1200" spc="60" noProof="0" dirty="0">
              <a:solidFill>
                <a:srgbClr val="3C628F"/>
              </a:solidFill>
              <a:latin typeface="Corbel" panose="020B0503020204020204" pitchFamily="34" charset="0"/>
              <a:ea typeface="+mn-ea"/>
              <a:cs typeface="+mn-cs"/>
            </a:rPr>
            <a:t>modal </a:t>
          </a:r>
          <a:r>
            <a:rPr lang="de-DE" sz="1800" kern="1200" spc="60" noProof="0" dirty="0" err="1">
              <a:solidFill>
                <a:srgbClr val="3C628F"/>
              </a:solidFill>
              <a:latin typeface="Corbel" panose="020B0503020204020204" pitchFamily="34" charset="0"/>
              <a:ea typeface="+mn-ea"/>
              <a:cs typeface="+mn-cs"/>
            </a:rPr>
            <a:t>shift</a:t>
          </a:r>
          <a:endParaRPr lang="de-DE" sz="1800" kern="1200" spc="60" noProof="0" dirty="0">
            <a:solidFill>
              <a:srgbClr val="3C628F"/>
            </a:solidFill>
            <a:latin typeface="Corbel" panose="020B0503020204020204" pitchFamily="34" charset="0"/>
            <a:ea typeface="+mn-ea"/>
            <a:cs typeface="+mn-cs"/>
          </a:endParaRPr>
        </a:p>
      </dsp:txBody>
      <dsp:txXfrm>
        <a:off x="4279215" y="1351830"/>
        <a:ext cx="2207052" cy="3424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1F87-AC41-4D8D-A6C8-7B32A7C66667}">
      <dsp:nvSpPr>
        <dsp:cNvPr id="0" name=""/>
        <dsp:cNvSpPr/>
      </dsp:nvSpPr>
      <dsp:spPr>
        <a:xfrm>
          <a:off x="432069" y="0"/>
          <a:ext cx="5181600" cy="3168351"/>
        </a:xfrm>
        <a:prstGeom prst="rightArrow">
          <a:avLst/>
        </a:prstGeom>
        <a:solidFill>
          <a:srgbClr val="92D050">
            <a:alpha val="26000"/>
          </a:srgbClr>
        </a:solidFill>
        <a:ln>
          <a:noFill/>
        </a:ln>
        <a:effectLst/>
      </dsp:spPr>
      <dsp:style>
        <a:lnRef idx="0">
          <a:scrgbClr r="0" g="0" b="0"/>
        </a:lnRef>
        <a:fillRef idx="1">
          <a:scrgbClr r="0" g="0" b="0"/>
        </a:fillRef>
        <a:effectRef idx="0">
          <a:scrgbClr r="0" g="0" b="0"/>
        </a:effectRef>
        <a:fontRef idx="minor"/>
      </dsp:style>
    </dsp:sp>
    <dsp:sp modelId="{B9E9AC92-DC8E-4D48-B721-44CD7531717C}">
      <dsp:nvSpPr>
        <dsp:cNvPr id="0" name=""/>
        <dsp:cNvSpPr/>
      </dsp:nvSpPr>
      <dsp:spPr>
        <a:xfrm>
          <a:off x="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noProof="0" dirty="0" err="1">
              <a:latin typeface="Corbel" panose="020B0503020204020204" pitchFamily="34" charset="0"/>
            </a:rPr>
            <a:t>Sustainable</a:t>
          </a:r>
          <a:br>
            <a:rPr lang="de-DE" sz="1400" b="1" kern="1200" noProof="0" dirty="0">
              <a:latin typeface="Corbel" panose="020B0503020204020204" pitchFamily="34" charset="0"/>
            </a:rPr>
          </a:br>
          <a:r>
            <a:rPr lang="de-DE" sz="1400" b="1" kern="1200" noProof="0" dirty="0" err="1">
              <a:latin typeface="Corbel" panose="020B0503020204020204" pitchFamily="34" charset="0"/>
            </a:rPr>
            <a:t>production</a:t>
          </a:r>
          <a:endParaRPr lang="de-DE" sz="1400" b="1" kern="1200" noProof="0" dirty="0">
            <a:latin typeface="Corbel" panose="020B0503020204020204" pitchFamily="34" charset="0"/>
          </a:endParaRPr>
        </a:p>
      </dsp:txBody>
      <dsp:txXfrm>
        <a:off x="70303" y="934401"/>
        <a:ext cx="1688194" cy="1299549"/>
      </dsp:txXfrm>
    </dsp:sp>
    <dsp:sp modelId="{C2AEEEEC-22ED-454D-8CC6-DEFC2CAEC3EB}">
      <dsp:nvSpPr>
        <dsp:cNvPr id="0" name=""/>
        <dsp:cNvSpPr/>
      </dsp:nvSpPr>
      <dsp:spPr>
        <a:xfrm>
          <a:off x="21336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noProof="0" dirty="0" err="1">
              <a:latin typeface="Corbel" panose="020B0503020204020204" pitchFamily="34" charset="0"/>
            </a:rPr>
            <a:t>Sustainable</a:t>
          </a:r>
          <a:r>
            <a:rPr lang="de-DE" sz="1400" b="1" kern="1200" noProof="0" dirty="0">
              <a:latin typeface="Corbel" panose="020B0503020204020204" pitchFamily="34" charset="0"/>
            </a:rPr>
            <a:t> </a:t>
          </a:r>
          <a:r>
            <a:rPr lang="de-DE" sz="1400" b="1" kern="1200" noProof="0" dirty="0" err="1">
              <a:latin typeface="Corbel" panose="020B0503020204020204" pitchFamily="34" charset="0"/>
            </a:rPr>
            <a:t>products</a:t>
          </a:r>
          <a:endParaRPr lang="de-DE" sz="1400" b="1" kern="1200" noProof="0" dirty="0">
            <a:latin typeface="Corbel" panose="020B0503020204020204" pitchFamily="34" charset="0"/>
          </a:endParaRPr>
        </a:p>
      </dsp:txBody>
      <dsp:txXfrm>
        <a:off x="2203903" y="934401"/>
        <a:ext cx="1688194" cy="1299549"/>
      </dsp:txXfrm>
    </dsp:sp>
    <dsp:sp modelId="{91BCE930-AD29-4C5F-BA3B-34F445325D00}">
      <dsp:nvSpPr>
        <dsp:cNvPr id="0" name=""/>
        <dsp:cNvSpPr/>
      </dsp:nvSpPr>
      <dsp:spPr>
        <a:xfrm>
          <a:off x="42672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noProof="0" dirty="0" err="1">
              <a:latin typeface="Corbel" panose="020B0503020204020204" pitchFamily="34" charset="0"/>
            </a:rPr>
            <a:t>Sustainable</a:t>
          </a:r>
          <a:br>
            <a:rPr lang="de-DE" sz="1400" b="1" kern="1200" noProof="0" dirty="0">
              <a:latin typeface="Corbel" panose="020B0503020204020204" pitchFamily="34" charset="0"/>
            </a:rPr>
          </a:br>
          <a:r>
            <a:rPr lang="de-DE" sz="1400" b="1" kern="1200" noProof="0" dirty="0" err="1">
              <a:latin typeface="Corbel" panose="020B0503020204020204" pitchFamily="34" charset="0"/>
            </a:rPr>
            <a:t>transport</a:t>
          </a:r>
          <a:endParaRPr lang="de-DE" sz="1400" b="1" kern="1200" noProof="0" dirty="0">
            <a:latin typeface="Corbel" panose="020B0503020204020204" pitchFamily="34" charset="0"/>
          </a:endParaRPr>
        </a:p>
        <a:p>
          <a:pPr marL="0" lvl="0" indent="0" algn="ctr" defTabSz="622300">
            <a:lnSpc>
              <a:spcPct val="90000"/>
            </a:lnSpc>
            <a:spcBef>
              <a:spcPct val="0"/>
            </a:spcBef>
            <a:spcAft>
              <a:spcPct val="35000"/>
            </a:spcAft>
            <a:buNone/>
          </a:pPr>
          <a:r>
            <a:rPr lang="de-DE" sz="1400" b="1" kern="1200" noProof="0" dirty="0">
              <a:latin typeface="Corbel" panose="020B0503020204020204" pitchFamily="34" charset="0"/>
            </a:rPr>
            <a:t>(</a:t>
          </a:r>
          <a:r>
            <a:rPr lang="de-DE" sz="1400" b="1" kern="1200" noProof="0" dirty="0" err="1">
              <a:latin typeface="Corbel" panose="020B0503020204020204" pitchFamily="34" charset="0"/>
            </a:rPr>
            <a:t>green</a:t>
          </a:r>
          <a:r>
            <a:rPr lang="de-DE" sz="1400" b="1" kern="1200" noProof="0" dirty="0">
              <a:latin typeface="Corbel" panose="020B0503020204020204" pitchFamily="34" charset="0"/>
            </a:rPr>
            <a:t> </a:t>
          </a:r>
          <a:r>
            <a:rPr lang="de-DE" sz="1400" b="1" kern="1200" noProof="0" dirty="0" err="1">
              <a:latin typeface="Corbel" panose="020B0503020204020204" pitchFamily="34" charset="0"/>
            </a:rPr>
            <a:t>logistics</a:t>
          </a:r>
          <a:r>
            <a:rPr lang="de-DE" sz="1400" b="1" kern="1200" noProof="0" dirty="0">
              <a:latin typeface="Corbel" panose="020B0503020204020204" pitchFamily="34" charset="0"/>
            </a:rPr>
            <a:t>)</a:t>
          </a:r>
        </a:p>
      </dsp:txBody>
      <dsp:txXfrm>
        <a:off x="4337503" y="934401"/>
        <a:ext cx="1688194" cy="1299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86605" y="676085"/>
          <a:ext cx="3813996" cy="3813996"/>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986605" y="676085"/>
          <a:ext cx="3813996" cy="3813996"/>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986605" y="676085"/>
          <a:ext cx="3813996" cy="3813996"/>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2565945" y="1256856"/>
          <a:ext cx="2655316" cy="2652453"/>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noProof="0" dirty="0">
              <a:latin typeface="Corbel" panose="020B0503020204020204" pitchFamily="34" charset="0"/>
            </a:rPr>
            <a:t>Green</a:t>
          </a:r>
          <a:r>
            <a:rPr lang="de-DE" sz="4100" kern="1200" dirty="0">
              <a:latin typeface="Corbel" panose="020B0503020204020204" pitchFamily="34" charset="0"/>
            </a:rPr>
            <a:t> </a:t>
          </a:r>
          <a:r>
            <a:rPr lang="en-US" sz="4100" kern="1200" noProof="0" dirty="0">
              <a:latin typeface="Corbel" panose="020B0503020204020204" pitchFamily="34" charset="0"/>
            </a:rPr>
            <a:t>logistics</a:t>
          </a:r>
        </a:p>
      </dsp:txBody>
      <dsp:txXfrm>
        <a:off x="2954807" y="1645299"/>
        <a:ext cx="1877592" cy="1875567"/>
      </dsp:txXfrm>
    </dsp:sp>
    <dsp:sp modelId="{6708B58E-CDA7-4CC3-8620-9FC845230D40}">
      <dsp:nvSpPr>
        <dsp:cNvPr id="0" name=""/>
        <dsp:cNvSpPr/>
      </dsp:nvSpPr>
      <dsp:spPr>
        <a:xfrm>
          <a:off x="2991615" y="-104699"/>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noProof="0" dirty="0" err="1">
              <a:latin typeface="Corbel" panose="020B0503020204020204" pitchFamily="34" charset="0"/>
            </a:rPr>
            <a:t>economic</a:t>
          </a:r>
          <a:endParaRPr lang="de-DE" sz="2300" kern="1200" noProof="0" dirty="0">
            <a:latin typeface="Corbel" panose="020B0503020204020204" pitchFamily="34" charset="0"/>
          </a:endParaRPr>
        </a:p>
      </dsp:txBody>
      <dsp:txXfrm>
        <a:off x="3255801" y="136953"/>
        <a:ext cx="1275604" cy="1166802"/>
      </dsp:txXfrm>
    </dsp:sp>
    <dsp:sp modelId="{71652D85-593F-4AB9-8988-2F1F840B4FB3}">
      <dsp:nvSpPr>
        <dsp:cNvPr id="0" name=""/>
        <dsp:cNvSpPr/>
      </dsp:nvSpPr>
      <dsp:spPr>
        <a:xfrm>
          <a:off x="4604787" y="2689394"/>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noProof="0" dirty="0" err="1">
              <a:latin typeface="Corbel" panose="020B0503020204020204" pitchFamily="34" charset="0"/>
            </a:rPr>
            <a:t>ecological</a:t>
          </a:r>
          <a:endParaRPr lang="de-DE" sz="2300" kern="1200" noProof="0" dirty="0">
            <a:latin typeface="Corbel" panose="020B0503020204020204" pitchFamily="34" charset="0"/>
          </a:endParaRPr>
        </a:p>
      </dsp:txBody>
      <dsp:txXfrm>
        <a:off x="4868973" y="2931046"/>
        <a:ext cx="1275604" cy="1166802"/>
      </dsp:txXfrm>
    </dsp:sp>
    <dsp:sp modelId="{208ABFAC-2E4C-45E5-885D-03A2DF98BCDA}">
      <dsp:nvSpPr>
        <dsp:cNvPr id="0" name=""/>
        <dsp:cNvSpPr/>
      </dsp:nvSpPr>
      <dsp:spPr>
        <a:xfrm>
          <a:off x="1378444" y="2689394"/>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noProof="0" dirty="0" err="1">
              <a:latin typeface="Corbel" panose="020B0503020204020204" pitchFamily="34" charset="0"/>
            </a:rPr>
            <a:t>social</a:t>
          </a:r>
          <a:endParaRPr lang="de-DE" sz="2300" kern="1200" noProof="0" dirty="0">
            <a:latin typeface="Corbel" panose="020B0503020204020204" pitchFamily="34" charset="0"/>
          </a:endParaRPr>
        </a:p>
      </dsp:txBody>
      <dsp:txXfrm>
        <a:off x="1642630" y="2931046"/>
        <a:ext cx="1275604" cy="1166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 </a:t>
          </a:r>
          <a:r>
            <a:rPr lang="de-DE" sz="2400" kern="1200" dirty="0" err="1">
              <a:solidFill>
                <a:schemeClr val="accent1"/>
              </a:solidFill>
              <a:latin typeface="Corbel" panose="020B0503020204020204" pitchFamily="34" charset="0"/>
            </a:rPr>
            <a:t>and</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environment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chemeClr val="accent1"/>
              </a:solidFill>
              <a:latin typeface="Corbel" panose="020B0503020204020204" pitchFamily="34" charset="0"/>
            </a:rPr>
            <a:t>Sustainable</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modes</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of</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transport</a:t>
          </a:r>
          <a:endParaRPr lang="de-DE" sz="2400" kern="1200" dirty="0">
            <a:solidFill>
              <a:schemeClr val="accent1"/>
            </a:solidFill>
            <a:latin typeface="Corbel" panose="020B0503020204020204" pitchFamily="34" charset="0"/>
          </a:endParaRP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chemeClr val="accent1"/>
              </a:solidFill>
              <a:latin typeface="Corbel" panose="020B0503020204020204" pitchFamily="34" charset="0"/>
            </a:rPr>
            <a:t>Comparison</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of</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transport</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modes</a:t>
          </a:r>
          <a:endParaRPr lang="de-DE" sz="2400" kern="1200" dirty="0">
            <a:solidFill>
              <a:schemeClr val="accent1"/>
            </a:solidFill>
            <a:latin typeface="Corbel" panose="020B0503020204020204" pitchFamily="34" charset="0"/>
          </a:endParaRP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rgbClr val="3C628F"/>
              </a:solidFill>
              <a:latin typeface="Corbel" panose="020B0503020204020204" pitchFamily="34" charset="0"/>
            </a:rPr>
            <a:t>Liquefied</a:t>
          </a:r>
          <a:r>
            <a:rPr lang="de-DE" sz="2400" kern="1200" dirty="0">
              <a:solidFill>
                <a:srgbClr val="3C628F"/>
              </a:solidFill>
              <a:latin typeface="Corbel" panose="020B0503020204020204" pitchFamily="34" charset="0"/>
            </a:rPr>
            <a:t> 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C454-D54C-4D68-8C46-0D2FD48A96E5}">
      <dsp:nvSpPr>
        <dsp:cNvPr id="0" name=""/>
        <dsp:cNvSpPr/>
      </dsp:nvSpPr>
      <dsp:spPr>
        <a:xfrm>
          <a:off x="2520" y="15857"/>
          <a:ext cx="2457273" cy="777600"/>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err="1">
              <a:latin typeface="Corbel" panose="020B0503020204020204" pitchFamily="34" charset="0"/>
            </a:rPr>
            <a:t>Ecological</a:t>
          </a:r>
          <a:r>
            <a:rPr lang="de-DE" sz="1800" b="1" kern="1200" dirty="0">
              <a:latin typeface="Corbel" panose="020B0503020204020204" pitchFamily="34" charset="0"/>
            </a:rPr>
            <a:t> </a:t>
          </a:r>
          <a:br>
            <a:rPr lang="de-DE" sz="1800" b="1" kern="1200" dirty="0">
              <a:latin typeface="Corbel" panose="020B0503020204020204" pitchFamily="34" charset="0"/>
            </a:rPr>
          </a:br>
          <a:r>
            <a:rPr lang="de-DE" sz="1800" b="1" kern="1200" dirty="0" err="1">
              <a:latin typeface="Corbel" panose="020B0503020204020204" pitchFamily="34" charset="0"/>
            </a:rPr>
            <a:t>fields</a:t>
          </a:r>
          <a:r>
            <a:rPr lang="de-DE" sz="1800" b="1" kern="1200" dirty="0">
              <a:latin typeface="Corbel" panose="020B0503020204020204" pitchFamily="34" charset="0"/>
            </a:rPr>
            <a:t> </a:t>
          </a:r>
          <a:r>
            <a:rPr lang="de-DE" sz="1800" b="1" kern="1200" dirty="0" err="1">
              <a:latin typeface="Corbel" panose="020B0503020204020204" pitchFamily="34" charset="0"/>
            </a:rPr>
            <a:t>of</a:t>
          </a:r>
          <a:r>
            <a:rPr lang="de-DE" sz="1800" b="1" kern="1200" dirty="0">
              <a:latin typeface="Corbel" panose="020B0503020204020204" pitchFamily="34" charset="0"/>
            </a:rPr>
            <a:t> </a:t>
          </a:r>
          <a:r>
            <a:rPr lang="de-DE" sz="1800" b="1" kern="1200" dirty="0" err="1">
              <a:latin typeface="Corbel" panose="020B0503020204020204" pitchFamily="34" charset="0"/>
            </a:rPr>
            <a:t>influence</a:t>
          </a:r>
          <a:endParaRPr lang="en-GB" sz="1800" b="1" kern="1200" dirty="0">
            <a:latin typeface="Corbel" panose="020B0503020204020204" pitchFamily="34" charset="0"/>
          </a:endParaRPr>
        </a:p>
      </dsp:txBody>
      <dsp:txXfrm>
        <a:off x="2520" y="15857"/>
        <a:ext cx="2457273" cy="777600"/>
      </dsp:txXfrm>
    </dsp:sp>
    <dsp:sp modelId="{678CC1B9-A0AD-466A-87C4-4A8EDC1D0BBB}">
      <dsp:nvSpPr>
        <dsp:cNvPr id="0" name=""/>
        <dsp:cNvSpPr/>
      </dsp:nvSpPr>
      <dsp:spPr>
        <a:xfrm>
          <a:off x="2520" y="793457"/>
          <a:ext cx="2457273" cy="1926990"/>
        </a:xfrm>
        <a:prstGeom prst="rect">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err="1">
              <a:latin typeface="Corbel" panose="020B0503020204020204" pitchFamily="34" charset="0"/>
            </a:rPr>
            <a:t>Emissions</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Land </a:t>
          </a:r>
          <a:r>
            <a:rPr lang="de-DE" sz="1600" kern="1200" dirty="0" err="1">
              <a:latin typeface="Corbel" panose="020B0503020204020204" pitchFamily="34" charset="0"/>
            </a:rPr>
            <a:t>consumption</a:t>
          </a:r>
          <a:r>
            <a:rPr lang="de-DE" sz="1600" kern="1200" dirty="0">
              <a:latin typeface="Corbel" panose="020B0503020204020204" pitchFamily="34" charset="0"/>
            </a:rPr>
            <a:t> – </a:t>
          </a:r>
          <a:r>
            <a:rPr lang="de-DE" sz="1600" kern="1200" dirty="0" err="1">
              <a:latin typeface="Corbel" panose="020B0503020204020204" pitchFamily="34" charset="0"/>
            </a:rPr>
            <a:t>infrastructure</a:t>
          </a:r>
          <a:r>
            <a:rPr lang="de-DE" sz="1600" kern="1200" dirty="0">
              <a:latin typeface="Corbel" panose="020B0503020204020204" pitchFamily="34" charset="0"/>
            </a:rPr>
            <a:t> costs</a:t>
          </a: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Noise</a:t>
          </a: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Specific energy consumption</a:t>
          </a:r>
        </a:p>
        <a:p>
          <a:pPr marL="171450" lvl="1" indent="-171450" algn="l" defTabSz="711200">
            <a:lnSpc>
              <a:spcPct val="90000"/>
            </a:lnSpc>
            <a:spcBef>
              <a:spcPct val="0"/>
            </a:spcBef>
            <a:spcAft>
              <a:spcPct val="15000"/>
            </a:spcAft>
            <a:buChar char="•"/>
          </a:pPr>
          <a:endParaRPr lang="de-DE" sz="1600" kern="1200" dirty="0">
            <a:latin typeface="Corbel" panose="020B0503020204020204" pitchFamily="34" charset="0"/>
          </a:endParaRPr>
        </a:p>
      </dsp:txBody>
      <dsp:txXfrm>
        <a:off x="2520" y="793457"/>
        <a:ext cx="2457273" cy="1926990"/>
      </dsp:txXfrm>
    </dsp:sp>
    <dsp:sp modelId="{F7A2A06A-C4D6-45B4-824D-FAC01FF8F9C0}">
      <dsp:nvSpPr>
        <dsp:cNvPr id="0" name=""/>
        <dsp:cNvSpPr/>
      </dsp:nvSpPr>
      <dsp:spPr>
        <a:xfrm>
          <a:off x="2803811" y="15857"/>
          <a:ext cx="2457273" cy="777600"/>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err="1">
              <a:latin typeface="Corbel" panose="020B0503020204020204" pitchFamily="34" charset="0"/>
            </a:rPr>
            <a:t>Social</a:t>
          </a:r>
          <a:br>
            <a:rPr lang="de-DE" sz="1800" b="1" kern="1200" dirty="0">
              <a:latin typeface="Corbel" panose="020B0503020204020204" pitchFamily="34" charset="0"/>
            </a:rPr>
          </a:br>
          <a:r>
            <a:rPr lang="de-DE" sz="1800" b="1" kern="1200" dirty="0" err="1">
              <a:latin typeface="Corbel" panose="020B0503020204020204" pitchFamily="34" charset="0"/>
            </a:rPr>
            <a:t>fields</a:t>
          </a:r>
          <a:r>
            <a:rPr lang="de-DE" sz="1800" b="1" kern="1200" dirty="0">
              <a:latin typeface="Corbel" panose="020B0503020204020204" pitchFamily="34" charset="0"/>
            </a:rPr>
            <a:t> </a:t>
          </a:r>
          <a:r>
            <a:rPr lang="de-DE" sz="1800" b="1" kern="1200" dirty="0" err="1">
              <a:latin typeface="Corbel" panose="020B0503020204020204" pitchFamily="34" charset="0"/>
            </a:rPr>
            <a:t>of</a:t>
          </a:r>
          <a:r>
            <a:rPr lang="de-DE" sz="1800" b="1" kern="1200" dirty="0">
              <a:latin typeface="Corbel" panose="020B0503020204020204" pitchFamily="34" charset="0"/>
            </a:rPr>
            <a:t> </a:t>
          </a:r>
          <a:r>
            <a:rPr lang="de-DE" sz="1800" b="1" kern="1200" dirty="0" err="1">
              <a:latin typeface="Corbel" panose="020B0503020204020204" pitchFamily="34" charset="0"/>
            </a:rPr>
            <a:t>influence</a:t>
          </a:r>
          <a:endParaRPr lang="en-GB" sz="1800" b="1" kern="1200" dirty="0">
            <a:latin typeface="Corbel" panose="020B0503020204020204" pitchFamily="34" charset="0"/>
          </a:endParaRPr>
        </a:p>
      </dsp:txBody>
      <dsp:txXfrm>
        <a:off x="2803811" y="15857"/>
        <a:ext cx="2457273" cy="777600"/>
      </dsp:txXfrm>
    </dsp:sp>
    <dsp:sp modelId="{939E57F4-3C79-4BBF-A523-844DB4326EF1}">
      <dsp:nvSpPr>
        <dsp:cNvPr id="0" name=""/>
        <dsp:cNvSpPr/>
      </dsp:nvSpPr>
      <dsp:spPr>
        <a:xfrm>
          <a:off x="2803811" y="793457"/>
          <a:ext cx="2457273" cy="1926990"/>
        </a:xfrm>
        <a:prstGeom prst="rect">
          <a:avLst/>
        </a:prstGeom>
        <a:solidFill>
          <a:schemeClr val="accent3">
            <a:tint val="40000"/>
            <a:alpha val="90000"/>
            <a:hueOff val="0"/>
            <a:satOff val="0"/>
            <a:lumOff val="0"/>
            <a:alphaOff val="0"/>
          </a:schemeClr>
        </a:solidFill>
        <a:ln w="264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a:latin typeface="Corbel" panose="020B0503020204020204" pitchFamily="34" charset="0"/>
            </a:rPr>
            <a:t>Traffic Safety</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Working conditions</a:t>
          </a:r>
        </a:p>
      </dsp:txBody>
      <dsp:txXfrm>
        <a:off x="2803811" y="793457"/>
        <a:ext cx="2457273" cy="1926990"/>
      </dsp:txXfrm>
    </dsp:sp>
    <dsp:sp modelId="{61DEB308-7311-4110-99F7-67C2F240E5ED}">
      <dsp:nvSpPr>
        <dsp:cNvPr id="0" name=""/>
        <dsp:cNvSpPr/>
      </dsp:nvSpPr>
      <dsp:spPr>
        <a:xfrm>
          <a:off x="5605102" y="15857"/>
          <a:ext cx="2457273" cy="777600"/>
        </a:xfrm>
        <a:prstGeom prst="rect">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err="1">
              <a:latin typeface="Corbel" panose="020B0503020204020204" pitchFamily="34" charset="0"/>
            </a:rPr>
            <a:t>Economic</a:t>
          </a:r>
          <a:r>
            <a:rPr lang="de-DE" sz="1800" b="1" kern="1200" dirty="0">
              <a:latin typeface="Corbel" panose="020B0503020204020204" pitchFamily="34" charset="0"/>
            </a:rPr>
            <a:t> </a:t>
          </a:r>
          <a:r>
            <a:rPr lang="de-DE" sz="1800" b="1" kern="1200" dirty="0" err="1">
              <a:latin typeface="Corbel" panose="020B0503020204020204" pitchFamily="34" charset="0"/>
            </a:rPr>
            <a:t>fields</a:t>
          </a:r>
          <a:r>
            <a:rPr lang="de-DE" sz="1800" b="1" kern="1200" dirty="0">
              <a:latin typeface="Corbel" panose="020B0503020204020204" pitchFamily="34" charset="0"/>
            </a:rPr>
            <a:t> </a:t>
          </a:r>
          <a:r>
            <a:rPr lang="de-DE" sz="1800" b="1" kern="1200" dirty="0" err="1">
              <a:latin typeface="Corbel" panose="020B0503020204020204" pitchFamily="34" charset="0"/>
            </a:rPr>
            <a:t>of</a:t>
          </a:r>
          <a:r>
            <a:rPr lang="de-DE" sz="1800" b="1" kern="1200" dirty="0">
              <a:latin typeface="Corbel" panose="020B0503020204020204" pitchFamily="34" charset="0"/>
            </a:rPr>
            <a:t> </a:t>
          </a:r>
          <a:r>
            <a:rPr lang="de-DE" sz="1800" b="1" kern="1200" dirty="0" err="1">
              <a:latin typeface="Corbel" panose="020B0503020204020204" pitchFamily="34" charset="0"/>
            </a:rPr>
            <a:t>influence</a:t>
          </a:r>
          <a:endParaRPr lang="en-GB" sz="1800" b="1" kern="1200" dirty="0">
            <a:latin typeface="Corbel" panose="020B0503020204020204" pitchFamily="34" charset="0"/>
          </a:endParaRPr>
        </a:p>
      </dsp:txBody>
      <dsp:txXfrm>
        <a:off x="5605102" y="15857"/>
        <a:ext cx="2457273" cy="777600"/>
      </dsp:txXfrm>
    </dsp:sp>
    <dsp:sp modelId="{55E3FE89-6C25-4CF7-A435-622A90414E6A}">
      <dsp:nvSpPr>
        <dsp:cNvPr id="0" name=""/>
        <dsp:cNvSpPr/>
      </dsp:nvSpPr>
      <dsp:spPr>
        <a:xfrm>
          <a:off x="5605102" y="793457"/>
          <a:ext cx="2457273" cy="1926990"/>
        </a:xfrm>
        <a:prstGeom prst="rect">
          <a:avLst/>
        </a:prstGeom>
        <a:solidFill>
          <a:schemeClr val="accent4">
            <a:tint val="40000"/>
            <a:alpha val="90000"/>
            <a:hueOff val="0"/>
            <a:satOff val="0"/>
            <a:lumOff val="0"/>
            <a:alphaOff val="0"/>
          </a:schemeClr>
        </a:solidFill>
        <a:ln w="264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Corbel" panose="020B0503020204020204" pitchFamily="34" charset="0"/>
            </a:rPr>
            <a:t>Transport costs</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en-GB" sz="1600" kern="1200" dirty="0">
              <a:latin typeface="Corbel" panose="020B0503020204020204" pitchFamily="34" charset="0"/>
            </a:rPr>
            <a:t>External costs</a:t>
          </a:r>
        </a:p>
      </dsp:txBody>
      <dsp:txXfrm>
        <a:off x="5605102" y="793457"/>
        <a:ext cx="2457273" cy="1926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 </a:t>
          </a:r>
          <a:r>
            <a:rPr lang="de-DE" sz="2400" kern="1200" dirty="0" err="1">
              <a:solidFill>
                <a:schemeClr val="accent1"/>
              </a:solidFill>
              <a:latin typeface="Corbel" panose="020B0503020204020204" pitchFamily="34" charset="0"/>
            </a:rPr>
            <a:t>and</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environment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chemeClr val="accent1"/>
              </a:solidFill>
              <a:latin typeface="Corbel" panose="020B0503020204020204" pitchFamily="34" charset="0"/>
            </a:rPr>
            <a:t>Sustainable</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transport</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modes</a:t>
          </a:r>
          <a:endParaRPr lang="de-DE" sz="2400" kern="1200" dirty="0">
            <a:solidFill>
              <a:schemeClr val="accent1"/>
            </a:solidFill>
            <a:latin typeface="Corbel" panose="020B0503020204020204" pitchFamily="34" charset="0"/>
          </a:endParaRP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chemeClr val="accent1"/>
              </a:solidFill>
              <a:latin typeface="Corbel" panose="020B0503020204020204" pitchFamily="34" charset="0"/>
            </a:rPr>
            <a:t>Comparison</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of</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transport</a:t>
          </a:r>
          <a:r>
            <a:rPr lang="de-DE" sz="2400" kern="1200" dirty="0">
              <a:solidFill>
                <a:schemeClr val="accent1"/>
              </a:solidFill>
              <a:latin typeface="Corbel" panose="020B0503020204020204" pitchFamily="34" charset="0"/>
            </a:rPr>
            <a:t> </a:t>
          </a:r>
          <a:r>
            <a:rPr lang="de-DE" sz="2400" kern="1200" dirty="0" err="1">
              <a:solidFill>
                <a:schemeClr val="accent1"/>
              </a:solidFill>
              <a:latin typeface="Corbel" panose="020B0503020204020204" pitchFamily="34" charset="0"/>
            </a:rPr>
            <a:t>modes</a:t>
          </a:r>
          <a:endParaRPr lang="de-DE" sz="2400" kern="1200" dirty="0">
            <a:solidFill>
              <a:schemeClr val="accent1"/>
            </a:solidFill>
            <a:latin typeface="Corbel" panose="020B0503020204020204" pitchFamily="34" charset="0"/>
          </a:endParaRP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err="1">
              <a:solidFill>
                <a:srgbClr val="3C628F"/>
              </a:solidFill>
              <a:latin typeface="Corbel" panose="020B0503020204020204" pitchFamily="34" charset="0"/>
            </a:rPr>
            <a:t>Liquefied</a:t>
          </a:r>
          <a:r>
            <a:rPr lang="de-DE" sz="2400" kern="1200" dirty="0">
              <a:solidFill>
                <a:srgbClr val="3C628F"/>
              </a:solidFill>
              <a:latin typeface="Corbel" panose="020B0503020204020204" pitchFamily="34" charset="0"/>
            </a:rPr>
            <a:t> gas - LNG</a:t>
          </a:r>
          <a:endParaRPr lang="de-DE" sz="2400" kern="1200" dirty="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Transport speed</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Area coverage</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Network building capability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Flexibility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Technical progress</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Low usage costs </a:t>
          </a:r>
        </a:p>
        <a:p>
          <a:pPr marL="0" lvl="0" indent="0" algn="l" defTabSz="977900">
            <a:lnSpc>
              <a:spcPct val="90000"/>
            </a:lnSpc>
            <a:spcBef>
              <a:spcPct val="0"/>
            </a:spcBef>
            <a:spcAft>
              <a:spcPct val="35000"/>
            </a:spcAft>
            <a:buNone/>
          </a:pPr>
          <a:endParaRPr lang="en-GB" sz="2200" kern="1200" noProof="0" dirty="0">
            <a:latin typeface="Corbel" panose="020B0503020204020204" pitchFamily="34" charset="0"/>
          </a:endParaRP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Rising costs</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Time restrictions </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Driving bans</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Environmental aspects (CO2 emissions, noise, accidents, ...) </a:t>
          </a: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Speed</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Mass efficiency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Calculability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Security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transport price</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Environmental aspects </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(CO2 emissions)</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Crossing borders difficult</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Flexibility</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Tracking and Tracing</a:t>
          </a:r>
        </a:p>
        <a:p>
          <a:pPr marL="0" lvl="0" indent="0" algn="l" defTabSz="977900">
            <a:lnSpc>
              <a:spcPct val="90000"/>
            </a:lnSpc>
            <a:spcBef>
              <a:spcPct val="0"/>
            </a:spcBef>
            <a:spcAft>
              <a:spcPct val="35000"/>
            </a:spcAft>
            <a:buNone/>
          </a:pPr>
          <a:r>
            <a:rPr lang="en-GB" sz="2200" kern="1200" noProof="0" dirty="0">
              <a:latin typeface="Corbel" panose="020B0503020204020204" pitchFamily="34" charset="0"/>
            </a:rPr>
            <a:t>Energy costs </a:t>
          </a:r>
        </a:p>
        <a:p>
          <a:pPr marL="0" lvl="0" indent="0" algn="l" defTabSz="977900">
            <a:lnSpc>
              <a:spcPct val="90000"/>
            </a:lnSpc>
            <a:spcBef>
              <a:spcPct val="0"/>
            </a:spcBef>
            <a:spcAft>
              <a:spcPct val="35000"/>
            </a:spcAft>
            <a:buNone/>
          </a:pPr>
          <a:endParaRPr lang="de-DE" sz="2200" kern="1200" noProof="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405" cy="496016"/>
          </a:xfrm>
          <a:prstGeom prst="rect">
            <a:avLst/>
          </a:prstGeom>
        </p:spPr>
        <p:txBody>
          <a:bodyPr vert="horz" lIns="90608" tIns="45304" rIns="90608" bIns="45304" rtlCol="0"/>
          <a:lstStyle>
            <a:lvl1pPr algn="l">
              <a:defRPr sz="1200"/>
            </a:lvl1pPr>
          </a:lstStyle>
          <a:p>
            <a:endParaRPr lang="de-AT" dirty="0">
              <a:latin typeface="Corbel" panose="020B0503020204020204" pitchFamily="34" charset="0"/>
            </a:endParaRPr>
          </a:p>
        </p:txBody>
      </p:sp>
      <p:sp>
        <p:nvSpPr>
          <p:cNvPr id="3" name="Date Placeholder 2"/>
          <p:cNvSpPr>
            <a:spLocks noGrp="1"/>
          </p:cNvSpPr>
          <p:nvPr>
            <p:ph type="dt" sz="quarter" idx="1"/>
          </p:nvPr>
        </p:nvSpPr>
        <p:spPr>
          <a:xfrm>
            <a:off x="3777129" y="0"/>
            <a:ext cx="2890405" cy="496016"/>
          </a:xfrm>
          <a:prstGeom prst="rect">
            <a:avLst/>
          </a:prstGeom>
        </p:spPr>
        <p:txBody>
          <a:bodyPr vert="horz" lIns="90608" tIns="45304" rIns="90608" bIns="45304" rtlCol="0"/>
          <a:lstStyle>
            <a:lvl1pPr algn="r">
              <a:defRPr sz="1200"/>
            </a:lvl1pPr>
          </a:lstStyle>
          <a:p>
            <a:fld id="{29440D30-D8CF-48D9-8C08-8F5A188DD82E}" type="datetimeFigureOut">
              <a:rPr lang="de-AT" smtClean="0">
                <a:latin typeface="Corbel" panose="020B0503020204020204" pitchFamily="34" charset="0"/>
              </a:rPr>
              <a:t>20.09.2022</a:t>
            </a:fld>
            <a:endParaRPr lang="de-AT" dirty="0">
              <a:latin typeface="Corbel" panose="020B0503020204020204" pitchFamily="34" charset="0"/>
            </a:endParaRPr>
          </a:p>
        </p:txBody>
      </p:sp>
      <p:sp>
        <p:nvSpPr>
          <p:cNvPr id="4" name="Footer Placeholder 3"/>
          <p:cNvSpPr>
            <a:spLocks noGrp="1"/>
          </p:cNvSpPr>
          <p:nvPr>
            <p:ph type="ftr" sz="quarter" idx="2"/>
          </p:nvPr>
        </p:nvSpPr>
        <p:spPr>
          <a:xfrm>
            <a:off x="1" y="9429039"/>
            <a:ext cx="2890405" cy="496016"/>
          </a:xfrm>
          <a:prstGeom prst="rect">
            <a:avLst/>
          </a:prstGeom>
        </p:spPr>
        <p:txBody>
          <a:bodyPr vert="horz" lIns="90608" tIns="45304" rIns="90608" bIns="45304" rtlCol="0" anchor="b"/>
          <a:lstStyle>
            <a:lvl1pPr algn="l">
              <a:defRPr sz="1200"/>
            </a:lvl1pPr>
          </a:lstStyle>
          <a:p>
            <a:endParaRPr lang="de-AT" dirty="0">
              <a:latin typeface="Corbel" panose="020B0503020204020204" pitchFamily="34" charset="0"/>
            </a:endParaRPr>
          </a:p>
        </p:txBody>
      </p:sp>
      <p:sp>
        <p:nvSpPr>
          <p:cNvPr id="5" name="Slide Number Placeholder 4"/>
          <p:cNvSpPr>
            <a:spLocks noGrp="1"/>
          </p:cNvSpPr>
          <p:nvPr>
            <p:ph type="sldNum" sz="quarter" idx="3"/>
          </p:nvPr>
        </p:nvSpPr>
        <p:spPr>
          <a:xfrm>
            <a:off x="3777129" y="9429039"/>
            <a:ext cx="2890405" cy="496016"/>
          </a:xfrm>
          <a:prstGeom prst="rect">
            <a:avLst/>
          </a:prstGeom>
        </p:spPr>
        <p:txBody>
          <a:bodyPr vert="horz" lIns="90608" tIns="45304" rIns="90608" bIns="45304" rtlCol="0" anchor="b"/>
          <a:lstStyle>
            <a:lvl1pPr algn="r">
              <a:defRPr sz="1200"/>
            </a:lvl1pPr>
          </a:lstStyle>
          <a:p>
            <a:fld id="{FC156E28-7D79-4ED5-9C24-3C8BC3C1DC1C}" type="slidenum">
              <a:rPr lang="de-AT" smtClean="0">
                <a:latin typeface="Corbel" panose="020B0503020204020204" pitchFamily="34" charset="0"/>
              </a:rPr>
              <a:t>‹#›</a:t>
            </a:fld>
            <a:endParaRPr lang="de-AT" dirty="0">
              <a:latin typeface="Corbel" panose="020B0503020204020204" pitchFamily="34" charset="0"/>
            </a:endParaRPr>
          </a:p>
        </p:txBody>
      </p:sp>
    </p:spTree>
    <p:extLst>
      <p:ext uri="{BB962C8B-B14F-4D97-AF65-F5344CB8AC3E}">
        <p14:creationId xmlns:p14="http://schemas.microsoft.com/office/powerpoint/2010/main" val="56095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3"/>
          </a:xfrm>
          <a:prstGeom prst="rect">
            <a:avLst/>
          </a:prstGeom>
        </p:spPr>
        <p:txBody>
          <a:bodyPr vert="horz" lIns="91423" tIns="45711" rIns="91423" bIns="45711" rtlCol="0"/>
          <a:lstStyle>
            <a:lvl1pPr algn="l">
              <a:defRPr sz="1200">
                <a:latin typeface="Corbel" panose="020B0503020204020204" pitchFamily="34" charset="0"/>
              </a:defRPr>
            </a:lvl1pPr>
          </a:lstStyle>
          <a:p>
            <a:endParaRPr lang="de-AT" dirty="0"/>
          </a:p>
        </p:txBody>
      </p:sp>
      <p:sp>
        <p:nvSpPr>
          <p:cNvPr id="3" name="Date Placeholder 2"/>
          <p:cNvSpPr>
            <a:spLocks noGrp="1"/>
          </p:cNvSpPr>
          <p:nvPr>
            <p:ph type="dt" idx="1"/>
          </p:nvPr>
        </p:nvSpPr>
        <p:spPr>
          <a:xfrm>
            <a:off x="3777608" y="0"/>
            <a:ext cx="2889938" cy="496333"/>
          </a:xfrm>
          <a:prstGeom prst="rect">
            <a:avLst/>
          </a:prstGeom>
        </p:spPr>
        <p:txBody>
          <a:bodyPr vert="horz" lIns="91423" tIns="45711" rIns="91423" bIns="45711" rtlCol="0"/>
          <a:lstStyle>
            <a:lvl1pPr algn="r">
              <a:defRPr sz="1200">
                <a:latin typeface="Corbel" panose="020B0503020204020204" pitchFamily="34" charset="0"/>
              </a:defRPr>
            </a:lvl1pPr>
          </a:lstStyle>
          <a:p>
            <a:fld id="{CCFC2A34-98BB-4C93-A97D-162B0DCA04A7}" type="datetimeFigureOut">
              <a:rPr lang="de-AT" smtClean="0"/>
              <a:pPr/>
              <a:t>20.09.2022</a:t>
            </a:fld>
            <a:endParaRPr lang="de-AT" dirty="0"/>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23" tIns="45711" rIns="91423" bIns="45711" rtlCol="0" anchor="ctr"/>
          <a:lstStyle/>
          <a:p>
            <a:endParaRPr lang="de-AT" dirty="0"/>
          </a:p>
        </p:txBody>
      </p:sp>
      <p:sp>
        <p:nvSpPr>
          <p:cNvPr id="5" name="Notes Placeholder 4"/>
          <p:cNvSpPr>
            <a:spLocks noGrp="1"/>
          </p:cNvSpPr>
          <p:nvPr>
            <p:ph type="body" sz="quarter" idx="3"/>
          </p:nvPr>
        </p:nvSpPr>
        <p:spPr>
          <a:xfrm>
            <a:off x="666909" y="4715153"/>
            <a:ext cx="5335270" cy="4466988"/>
          </a:xfrm>
          <a:prstGeom prst="rect">
            <a:avLst/>
          </a:prstGeom>
        </p:spPr>
        <p:txBody>
          <a:bodyPr vert="horz" lIns="91423" tIns="45711" rIns="91423" bIns="457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6" name="Footer Placeholder 5"/>
          <p:cNvSpPr>
            <a:spLocks noGrp="1"/>
          </p:cNvSpPr>
          <p:nvPr>
            <p:ph type="ftr" sz="quarter" idx="4"/>
          </p:nvPr>
        </p:nvSpPr>
        <p:spPr>
          <a:xfrm>
            <a:off x="1" y="9428584"/>
            <a:ext cx="2889938" cy="496333"/>
          </a:xfrm>
          <a:prstGeom prst="rect">
            <a:avLst/>
          </a:prstGeom>
        </p:spPr>
        <p:txBody>
          <a:bodyPr vert="horz" lIns="91423" tIns="45711" rIns="91423" bIns="45711" rtlCol="0" anchor="b"/>
          <a:lstStyle>
            <a:lvl1pPr algn="l">
              <a:defRPr sz="1200">
                <a:latin typeface="Corbel" panose="020B0503020204020204" pitchFamily="34" charset="0"/>
              </a:defRPr>
            </a:lvl1pPr>
          </a:lstStyle>
          <a:p>
            <a:endParaRPr lang="de-AT" dirty="0"/>
          </a:p>
        </p:txBody>
      </p:sp>
      <p:sp>
        <p:nvSpPr>
          <p:cNvPr id="7" name="Slide Number Placeholder 6"/>
          <p:cNvSpPr>
            <a:spLocks noGrp="1"/>
          </p:cNvSpPr>
          <p:nvPr>
            <p:ph type="sldNum" sz="quarter" idx="5"/>
          </p:nvPr>
        </p:nvSpPr>
        <p:spPr>
          <a:xfrm>
            <a:off x="3777608" y="9428584"/>
            <a:ext cx="2889938" cy="496333"/>
          </a:xfrm>
          <a:prstGeom prst="rect">
            <a:avLst/>
          </a:prstGeom>
        </p:spPr>
        <p:txBody>
          <a:bodyPr vert="horz" lIns="91423" tIns="45711" rIns="91423" bIns="45711" rtlCol="0" anchor="b"/>
          <a:lstStyle>
            <a:lvl1pPr algn="r">
              <a:defRPr sz="1200">
                <a:latin typeface="Corbel" panose="020B0503020204020204" pitchFamily="34" charset="0"/>
              </a:defRPr>
            </a:lvl1pPr>
          </a:lstStyle>
          <a:p>
            <a:fld id="{56F06DAA-0A4E-4110-9797-3FB8CA0FEA93}" type="slidenum">
              <a:rPr lang="de-AT" smtClean="0"/>
              <a:pPr/>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oise.eionet.europa.eu/viewe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uroparl.europa.eu/RegData/etudes/note/join/2010/431578/IPOL-TRAN_NT(2010)431578_D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c.europa.eu/transport/media/publications/doc/trends-to-2050-update-2013.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06DAA-0A4E-4110-9797-3FB8CA0FEA93}"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1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pPr defTabSz="905906">
              <a:defRPr/>
            </a:pPr>
            <a:r>
              <a:rPr lang="en-US" noProof="0" dirty="0"/>
              <a:t>As mentioned in the previous slide, the concept of "green logistics" tries to achieve a balance between economic, ecological and social goals in the field of logistics, which in turn affects the transport sector. This leads to tensions between these three areas, as not all goals of the individual areas can be pursued at the same time. The following goals can be assigned to the respective areas: </a:t>
            </a:r>
          </a:p>
          <a:p>
            <a:pPr defTabSz="905906">
              <a:defRPr/>
            </a:pPr>
            <a:endParaRPr lang="de-DE" baseline="0" noProof="0" dirty="0"/>
          </a:p>
          <a:p>
            <a:pPr defTabSz="905906">
              <a:defRPr/>
            </a:pPr>
            <a:r>
              <a:rPr lang="en-US" b="1" u="none" baseline="0" noProof="0" dirty="0"/>
              <a:t>Social goals</a:t>
            </a:r>
            <a:r>
              <a:rPr lang="en-US" u="none" baseline="0" noProof="0" dirty="0"/>
              <a:t>: Creating awareness for sustainable transport and guaranteeing a good quality of life. </a:t>
            </a:r>
          </a:p>
          <a:p>
            <a:pPr defTabSz="905906">
              <a:defRPr/>
            </a:pPr>
            <a:r>
              <a:rPr lang="en-US" b="1" u="none" baseline="0" noProof="0" dirty="0"/>
              <a:t>Ecological goals: </a:t>
            </a:r>
            <a:r>
              <a:rPr lang="en-US" u="none" baseline="0" noProof="0" dirty="0"/>
              <a:t>Reduce emissions and generally reduce the consumption of resources. </a:t>
            </a:r>
          </a:p>
          <a:p>
            <a:pPr defTabSz="905906">
              <a:defRPr/>
            </a:pPr>
            <a:r>
              <a:rPr lang="en-US" b="1" u="none" baseline="0" noProof="0" dirty="0"/>
              <a:t>Economic goals: </a:t>
            </a:r>
            <a:r>
              <a:rPr lang="en-US" u="none" baseline="0" noProof="0" dirty="0"/>
              <a:t>from a financial point of view, no additional costs should be incurred or a cost reduction should be realized and unproductivity (time span in which something or someone is not productive) should be minimized. </a:t>
            </a:r>
          </a:p>
          <a:p>
            <a:pPr defTabSz="905906">
              <a:defRPr/>
            </a:pPr>
            <a:endParaRPr lang="de-DE" baseline="0" noProof="0" dirty="0"/>
          </a:p>
          <a:p>
            <a:pPr defTabSz="905906">
              <a:defRPr/>
            </a:pPr>
            <a:r>
              <a:rPr lang="en-US" baseline="0" noProof="0" dirty="0"/>
              <a:t>Of course, different goals can be assigned to the different areas, which makes it even more difficult to achieve balanced goal tracking across all areas. </a:t>
            </a:r>
          </a:p>
          <a:p>
            <a:pPr defTabSz="905906">
              <a:defRPr/>
            </a:pPr>
            <a:endParaRPr lang="de-DE" dirty="0"/>
          </a:p>
          <a:p>
            <a:pPr defTabSz="905906">
              <a:defRPr/>
            </a:pPr>
            <a:r>
              <a:rPr lang="de-DE" dirty="0" err="1"/>
              <a:t>Sources</a:t>
            </a:r>
            <a:r>
              <a:rPr lang="de-DE" dirty="0"/>
              <a:t>:</a:t>
            </a:r>
          </a:p>
          <a:p>
            <a:pPr marL="0" marR="0" lvl="0" indent="0" algn="l" defTabSz="905906" rtl="0" eaLnBrk="1" fontAlgn="auto" latinLnBrk="0" hangingPunct="1">
              <a:lnSpc>
                <a:spcPct val="100000"/>
              </a:lnSpc>
              <a:spcBef>
                <a:spcPts val="0"/>
              </a:spcBef>
              <a:spcAft>
                <a:spcPts val="0"/>
              </a:spcAft>
              <a:buClrTx/>
              <a:buSzTx/>
              <a:buFontTx/>
              <a:buNone/>
              <a:tabLst/>
              <a:defRPr/>
            </a:pPr>
            <a:r>
              <a:rPr lang="en-GB" dirty="0" err="1"/>
              <a:t>Pazirandeh</a:t>
            </a:r>
            <a:r>
              <a:rPr lang="en-GB" dirty="0"/>
              <a:t>, Ali/</a:t>
            </a:r>
            <a:r>
              <a:rPr lang="en-GB" dirty="0" err="1"/>
              <a:t>Jafari</a:t>
            </a:r>
            <a:r>
              <a:rPr lang="en-GB" dirty="0"/>
              <a:t>, Hamid: Making sense of green logistics, in: International Journal of Productivity and Performance Management, 2013, S.889f.</a:t>
            </a:r>
          </a:p>
          <a:p>
            <a:pPr defTabSz="907268">
              <a:defRPr/>
            </a:pPr>
            <a:r>
              <a:rPr lang="en-GB" dirty="0"/>
              <a:t>Saroha </a:t>
            </a:r>
            <a:r>
              <a:rPr lang="en-GB" dirty="0" err="1"/>
              <a:t>Rituraj</a:t>
            </a:r>
            <a:r>
              <a:rPr lang="en-GB" dirty="0"/>
              <a:t>, “Green Logistics &amp; its Significance in Modern Day Systems” (2014), </a:t>
            </a:r>
            <a:r>
              <a:rPr lang="de-DE" dirty="0"/>
              <a:t>S. 90</a:t>
            </a:r>
          </a:p>
          <a:p>
            <a:pPr defTabSz="907268">
              <a:defRPr/>
            </a:pPr>
            <a:r>
              <a:rPr lang="de-DE" dirty="0"/>
              <a:t>„</a:t>
            </a:r>
            <a:r>
              <a:rPr lang="de-DE" baseline="0" dirty="0"/>
              <a:t>Green </a:t>
            </a:r>
            <a:r>
              <a:rPr lang="de-DE" baseline="0" dirty="0" err="1"/>
              <a:t>Logistics</a:t>
            </a:r>
            <a:r>
              <a:rPr lang="de-DE" baseline="0" dirty="0"/>
              <a:t>“ (2019), Online: </a:t>
            </a:r>
            <a:r>
              <a:rPr lang="de-DE" dirty="0"/>
              <a:t>https://www.youtube.com/watch?v=xPohCtbL4SQ [19.08.2020]</a:t>
            </a:r>
          </a:p>
          <a:p>
            <a:pPr defTabSz="907268">
              <a:defRPr/>
            </a:pPr>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73280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marL="0" indent="0" defTabSz="907268">
              <a:buFont typeface="Arial" panose="020B0604020202020204" pitchFamily="34" charset="0"/>
              <a:buNone/>
              <a:defRPr/>
            </a:pPr>
            <a:r>
              <a:rPr lang="en-US" dirty="0"/>
              <a:t>Various challenges can be identified in the course of implementing sustainable freight transport: </a:t>
            </a:r>
          </a:p>
          <a:p>
            <a:pPr marL="170113" indent="-170113" defTabSz="907268">
              <a:buFont typeface="Arial" panose="020B0604020202020204" pitchFamily="34" charset="0"/>
              <a:buChar char="•"/>
              <a:defRPr/>
            </a:pPr>
            <a:r>
              <a:rPr lang="en-US" dirty="0"/>
              <a:t>For example, the use of new technologies is not yet possible in a commercial sense.</a:t>
            </a:r>
          </a:p>
          <a:p>
            <a:pPr marL="170113" indent="-170113" defTabSz="907268">
              <a:buFont typeface="Arial" panose="020B0604020202020204" pitchFamily="34" charset="0"/>
              <a:buChar char="•"/>
              <a:defRPr/>
            </a:pPr>
            <a:r>
              <a:rPr lang="en-US" dirty="0"/>
              <a:t>The choice of transport is highly dependent on the value of the goods transported and the transport time. Due to the cost advantage of truck transport, it is still frequently used as a means of transport.</a:t>
            </a:r>
          </a:p>
          <a:p>
            <a:pPr marL="170113" indent="-170113" defTabSz="907268">
              <a:buFont typeface="Arial" panose="020B0604020202020204" pitchFamily="34" charset="0"/>
              <a:buChar char="•"/>
              <a:defRPr/>
            </a:pPr>
            <a:r>
              <a:rPr lang="en-US" dirty="0"/>
              <a:t>The trend away from mass production towards individualization means that shipments are increasing and the volume of transport is growing.</a:t>
            </a:r>
          </a:p>
          <a:p>
            <a:pPr marL="170113" indent="-170113" defTabSz="907268">
              <a:buFont typeface="Arial" panose="020B0604020202020204" pitchFamily="34" charset="0"/>
              <a:buChar char="•"/>
              <a:defRPr/>
            </a:pPr>
            <a:r>
              <a:rPr lang="en-US" dirty="0"/>
              <a:t>Rail has the disadvantage that passenger transport is often given preferential treatment and fewer innovations are available in the technical field. This makes this mode of transport less attractive as an alternative to the truck.</a:t>
            </a:r>
          </a:p>
          <a:p>
            <a:pPr marL="170113" indent="-170113" defTabSz="907268">
              <a:buFont typeface="Arial" panose="020B0604020202020204" pitchFamily="34" charset="0"/>
              <a:buChar char="•"/>
              <a:defRPr/>
            </a:pPr>
            <a:r>
              <a:rPr lang="en-US" dirty="0"/>
              <a:t>As local waste disposal declines, the need for reverse logistics for recycling processes or waste management results in higher transport volumes. </a:t>
            </a:r>
          </a:p>
          <a:p>
            <a:pPr marL="170113" indent="-170113" defTabSz="907268">
              <a:buFont typeface="Arial" panose="020B0604020202020204" pitchFamily="34" charset="0"/>
              <a:buChar char="•"/>
              <a:defRPr/>
            </a:pPr>
            <a:endParaRPr lang="de-DE" dirty="0"/>
          </a:p>
          <a:p>
            <a:pPr defTabSz="907268">
              <a:defRPr/>
            </a:pPr>
            <a:r>
              <a:rPr lang="de-AT" dirty="0"/>
              <a:t>Source:</a:t>
            </a:r>
            <a:endParaRPr lang="en-GB" dirty="0"/>
          </a:p>
          <a:p>
            <a:pPr defTabSz="907268">
              <a:defRPr/>
            </a:pPr>
            <a:r>
              <a:rPr lang="en-GB" dirty="0"/>
              <a:t>Institute for Transport Studies, “Die </a:t>
            </a:r>
            <a:r>
              <a:rPr lang="en-GB" dirty="0" err="1"/>
              <a:t>Zukunft</a:t>
            </a:r>
            <a:r>
              <a:rPr lang="en-GB" dirty="0"/>
              <a:t> der </a:t>
            </a:r>
            <a:r>
              <a:rPr lang="en-GB" dirty="0" err="1"/>
              <a:t>Nachhaltigkeit</a:t>
            </a:r>
            <a:r>
              <a:rPr lang="en-GB" baseline="0" dirty="0"/>
              <a:t> in </a:t>
            </a:r>
            <a:r>
              <a:rPr lang="en-GB" baseline="0" dirty="0" err="1"/>
              <a:t>Güterverkehr</a:t>
            </a:r>
            <a:r>
              <a:rPr lang="en-GB" baseline="0" dirty="0"/>
              <a:t> und </a:t>
            </a:r>
            <a:r>
              <a:rPr lang="en-GB" baseline="0" dirty="0" err="1"/>
              <a:t>Logistik</a:t>
            </a:r>
            <a:r>
              <a:rPr lang="en-GB" baseline="0" dirty="0"/>
              <a:t>”, 2010, p 15. Online: </a:t>
            </a:r>
            <a:r>
              <a:rPr lang="en-GB" dirty="0"/>
              <a:t>http://www.europarl.europa.eu/RegData/etudes/note/join/2010/431578/IPOL-TRAN_NT(2010)431578_DE.pdf [20.08.2020]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322114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en-US" dirty="0"/>
              <a:t>Different possibilities can be identified to promote sustainable freight transport. </a:t>
            </a:r>
          </a:p>
          <a:p>
            <a:pPr defTabSz="907268">
              <a:defRPr/>
            </a:pPr>
            <a:r>
              <a:rPr lang="en-US" dirty="0"/>
              <a:t>Since the choice of transport mode is strongly dependent on transport prices, a new </a:t>
            </a:r>
            <a:r>
              <a:rPr lang="en-US" b="1" dirty="0"/>
              <a:t>pricing policy </a:t>
            </a:r>
            <a:r>
              <a:rPr lang="en-US" dirty="0"/>
              <a:t>in the transport sector could help to increase the use of sustainable transport modes.</a:t>
            </a:r>
          </a:p>
          <a:p>
            <a:pPr defTabSz="907268">
              <a:defRPr/>
            </a:pPr>
            <a:r>
              <a:rPr lang="en-US" dirty="0"/>
              <a:t>The development and use of </a:t>
            </a:r>
            <a:r>
              <a:rPr lang="en-US" b="1" dirty="0"/>
              <a:t>alternative fuels</a:t>
            </a:r>
            <a:r>
              <a:rPr lang="en-US" dirty="0"/>
              <a:t>, such as LNG, could also lead to more sustainable freight transport. </a:t>
            </a:r>
          </a:p>
          <a:p>
            <a:pPr defTabSz="907268">
              <a:defRPr/>
            </a:pPr>
            <a:r>
              <a:rPr lang="en-US" dirty="0"/>
              <a:t>As mentioned at the beginning of the presentation, modal shift is also seen as a suitable measure to promote sustainable freight transport. By shifting from road to rail or waterways, the environmental impact should thus be reduced. </a:t>
            </a:r>
          </a:p>
          <a:p>
            <a:pPr defTabSz="907268">
              <a:defRPr/>
            </a:pPr>
            <a:r>
              <a:rPr lang="en-US" dirty="0"/>
              <a:t>With regard to the means of transport, </a:t>
            </a:r>
            <a:r>
              <a:rPr lang="en-US" b="1" dirty="0"/>
              <a:t>improvements of existing means of transport </a:t>
            </a:r>
            <a:r>
              <a:rPr lang="en-US" dirty="0"/>
              <a:t>in terms of size, weight or capacity and fuel consumption can be useful to achieve sustainable freight transport in the long run. Also the development of new means of transport according to the requirements of the transported goods would be a possible solution (e.g. self-propelled means of transport). </a:t>
            </a:r>
          </a:p>
          <a:p>
            <a:pPr defTabSz="907268">
              <a:defRPr/>
            </a:pPr>
            <a:r>
              <a:rPr lang="en-US" dirty="0"/>
              <a:t>An </a:t>
            </a:r>
            <a:r>
              <a:rPr lang="en-US" b="1" dirty="0"/>
              <a:t>efficient combination of the existing modes of transport </a:t>
            </a:r>
            <a:r>
              <a:rPr lang="en-US" dirty="0"/>
              <a:t>can also reduce the environmental impact. By using information and communication technologies (ICT), transports can be planned more efficiently and better, which could, for example, reduce empty runs or ensure that transports are efficiently utilized to capacity. </a:t>
            </a:r>
          </a:p>
          <a:p>
            <a:pPr defTabSz="907268">
              <a:defRPr/>
            </a:pPr>
            <a:r>
              <a:rPr lang="en-US" dirty="0"/>
              <a:t>Finally, the development of new </a:t>
            </a:r>
            <a:r>
              <a:rPr lang="en-US" b="1" dirty="0"/>
              <a:t>business models </a:t>
            </a:r>
            <a:r>
              <a:rPr lang="en-US" dirty="0"/>
              <a:t>can also lead to freight transport becoming more sustainable. By focusing on local production and local distribution, for example, long transport distances could be reduced. </a:t>
            </a:r>
          </a:p>
          <a:p>
            <a:pPr defTabSz="907268">
              <a:defRPr/>
            </a:pPr>
            <a:endParaRPr lang="de-DE" dirty="0"/>
          </a:p>
          <a:p>
            <a:pPr defTabSz="907268">
              <a:defRPr/>
            </a:pPr>
            <a:r>
              <a:rPr lang="de-AT" dirty="0"/>
              <a:t>Source:</a:t>
            </a:r>
            <a:endParaRPr lang="en-GB" dirty="0"/>
          </a:p>
          <a:p>
            <a:pPr defTabSz="907268">
              <a:defRPr/>
            </a:pPr>
            <a:r>
              <a:rPr lang="en-GB" dirty="0"/>
              <a:t>Institute for Transport Studies, “Die </a:t>
            </a:r>
            <a:r>
              <a:rPr lang="en-GB" dirty="0" err="1"/>
              <a:t>Zukunft</a:t>
            </a:r>
            <a:r>
              <a:rPr lang="en-GB" dirty="0"/>
              <a:t> der </a:t>
            </a:r>
            <a:r>
              <a:rPr lang="en-GB" dirty="0" err="1"/>
              <a:t>Nachhaltigkeit</a:t>
            </a:r>
            <a:r>
              <a:rPr lang="en-GB" baseline="0" dirty="0"/>
              <a:t> in </a:t>
            </a:r>
            <a:r>
              <a:rPr lang="en-GB" baseline="0" dirty="0" err="1"/>
              <a:t>Güterverkehr</a:t>
            </a:r>
            <a:r>
              <a:rPr lang="en-GB" baseline="0" dirty="0"/>
              <a:t> und </a:t>
            </a:r>
            <a:r>
              <a:rPr lang="en-GB" baseline="0" dirty="0" err="1"/>
              <a:t>Logistik</a:t>
            </a:r>
            <a:r>
              <a:rPr lang="en-GB" baseline="0" dirty="0"/>
              <a:t>” (2010). </a:t>
            </a:r>
            <a:r>
              <a:rPr lang="en-GB" dirty="0"/>
              <a:t>S.21-26</a:t>
            </a:r>
          </a:p>
          <a:p>
            <a:pPr defTabSz="907268">
              <a:defRPr/>
            </a:pPr>
            <a:r>
              <a:rPr lang="en-GB" baseline="0" dirty="0"/>
              <a:t>Online: </a:t>
            </a:r>
            <a:r>
              <a:rPr lang="en-GB" dirty="0"/>
              <a:t>http://www.europarl.europa.eu/RegData/etudes/note/join/2010/431578/IPOL-TRAN_NT(2010)431578_DE.pdf [20.08.2020]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425739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36722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2452492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en-US" dirty="0"/>
              <a:t>Currently, ecological (especially CO2 emissions) and economic factors (transport costs) are in the foreground when evaluating the transport modes. Environmental protection is still a secondary condition for many companies and is mainly used for marketing purposes. From a business point of view, environmental protection is often seen as an opportunity to reduce costs or increase revenues. </a:t>
            </a:r>
          </a:p>
          <a:p>
            <a:endParaRPr lang="de-DE" dirty="0"/>
          </a:p>
          <a:p>
            <a:r>
              <a:rPr lang="en-US" dirty="0"/>
              <a:t>However, for a comprehensive comparison of transport modes from the point of view of sustainability, other factors must be taken into account in addition to emissions and transport costs (see above). The assessment criteria in the three fields of influence shown in the figure represent a selection of possible comparison factors. These can of course be even more extensive. </a:t>
            </a:r>
          </a:p>
          <a:p>
            <a:endParaRPr lang="de-DE" baseline="0" dirty="0"/>
          </a:p>
          <a:p>
            <a:r>
              <a:rPr lang="en-US" baseline="0" dirty="0"/>
              <a:t>The individual fields of influence and the factors listed are described in more detail in the following slides. </a:t>
            </a:r>
          </a:p>
          <a:p>
            <a:endParaRPr lang="de-DE" dirty="0"/>
          </a:p>
          <a:p>
            <a:r>
              <a:rPr lang="de-DE" dirty="0"/>
              <a:t>Source:</a:t>
            </a:r>
          </a:p>
          <a:p>
            <a:pPr defTabSz="907268">
              <a:defRPr/>
            </a:pPr>
            <a:r>
              <a:rPr lang="en-GB" dirty="0" err="1"/>
              <a:t>Pazirandeh</a:t>
            </a:r>
            <a:r>
              <a:rPr lang="en-GB" dirty="0"/>
              <a:t>, Ali/</a:t>
            </a:r>
            <a:r>
              <a:rPr lang="en-GB" dirty="0" err="1"/>
              <a:t>Jafari</a:t>
            </a:r>
            <a:r>
              <a:rPr lang="en-GB" dirty="0"/>
              <a:t>, Hamid: Making sense of green logistics, in: International Journal of Productivity and Performance Management, 2013, S.889f.</a:t>
            </a:r>
          </a:p>
          <a:p>
            <a:pPr defTabSz="907268">
              <a:defRPr/>
            </a:pPr>
            <a:r>
              <a:rPr lang="de-DE" dirty="0" err="1"/>
              <a:t>Bretzke</a:t>
            </a:r>
            <a:r>
              <a:rPr lang="de-DE" dirty="0"/>
              <a:t>, Wolf-Rüdiger/Karmin </a:t>
            </a:r>
            <a:r>
              <a:rPr lang="de-DE" dirty="0" err="1"/>
              <a:t>Barkawi</a:t>
            </a:r>
            <a:r>
              <a:rPr lang="de-DE" dirty="0"/>
              <a:t>: Nachhaltige Logistik: Antworten auf eine globale Herausforderung. Berlin Heidelberg, 2010,</a:t>
            </a:r>
            <a:r>
              <a:rPr lang="de-DE" baseline="0" dirty="0"/>
              <a:t> </a:t>
            </a:r>
            <a:r>
              <a:rPr lang="de-DE" dirty="0"/>
              <a:t>S.47</a:t>
            </a:r>
          </a:p>
          <a:p>
            <a:pPr defTabSz="907268">
              <a:defRPr/>
            </a:pPr>
            <a:endParaRPr lang="en-GB" dirty="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405814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b="1" dirty="0">
                <a:solidFill>
                  <a:schemeClr val="tx1">
                    <a:lumMod val="75000"/>
                    <a:lumOff val="25000"/>
                  </a:schemeClr>
                </a:solidFill>
              </a:rPr>
              <a:t>Land </a:t>
            </a:r>
            <a:r>
              <a:rPr lang="de-DE" b="1" dirty="0" err="1">
                <a:solidFill>
                  <a:schemeClr val="tx1">
                    <a:lumMod val="75000"/>
                    <a:lumOff val="25000"/>
                  </a:schemeClr>
                </a:solidFill>
              </a:rPr>
              <a:t>consumption</a:t>
            </a:r>
            <a:r>
              <a:rPr lang="de-DE" b="1" baseline="0" dirty="0">
                <a:solidFill>
                  <a:schemeClr val="tx1">
                    <a:lumMod val="75000"/>
                    <a:lumOff val="25000"/>
                  </a:schemeClr>
                </a:solidFill>
              </a:rPr>
              <a:t> / </a:t>
            </a:r>
            <a:r>
              <a:rPr lang="de-DE" b="1" baseline="0" dirty="0" err="1">
                <a:solidFill>
                  <a:schemeClr val="tx1">
                    <a:lumMod val="75000"/>
                    <a:lumOff val="25000"/>
                  </a:schemeClr>
                </a:solidFill>
              </a:rPr>
              <a:t>infrastructure</a:t>
            </a:r>
            <a:r>
              <a:rPr lang="de-DE" b="1" baseline="0" dirty="0">
                <a:solidFill>
                  <a:schemeClr val="tx1">
                    <a:lumMod val="75000"/>
                    <a:lumOff val="25000"/>
                  </a:schemeClr>
                </a:solidFill>
              </a:rPr>
              <a:t> costs:</a:t>
            </a:r>
            <a:endParaRPr lang="de-DE" b="1" dirty="0">
              <a:solidFill>
                <a:schemeClr val="tx1">
                  <a:lumMod val="75000"/>
                  <a:lumOff val="25000"/>
                </a:schemeClr>
              </a:solidFill>
            </a:endParaRPr>
          </a:p>
          <a:p>
            <a:r>
              <a:rPr lang="en-US" dirty="0"/>
              <a:t>Infrastructure costs consist of the costs for the construction and maintenance of traffic routes. Since in the case of inland waterways it is usually possible to fall back on a natural infrastructure, the costs for the infrastructure and the land consumption are correspondingly low. Detailed comparisons of this with land transport modes are available from Germany: According to these, the infrastructure costs per ton-kilometer are about four times higher for rail or road than for waterways. According to current cost estimates for infrastructure projects in the riparian states, the improvement of the entire infrastructure of the Danube waterway, which is just under 2,415 km long, would amount to a total of EUR 1.2 billion. This corresponds roughly to the costs incurred for the construction of about 50 km of road or rail infrastructure. Current European rail tunnel projects cost around EUR 10 to 20 billion each.</a:t>
            </a:r>
          </a:p>
          <a:p>
            <a:endParaRPr lang="de-DE" dirty="0"/>
          </a:p>
          <a:p>
            <a:r>
              <a:rPr lang="de-DE" sz="1200" b="1" dirty="0" err="1">
                <a:solidFill>
                  <a:srgbClr val="3C628F"/>
                </a:solidFill>
                <a:latin typeface="Corbel" panose="020B0503020204020204" pitchFamily="34" charset="0"/>
              </a:rPr>
              <a:t>Specific</a:t>
            </a:r>
            <a:r>
              <a:rPr lang="de-DE" sz="1200" b="1" dirty="0">
                <a:solidFill>
                  <a:srgbClr val="3C628F"/>
                </a:solidFill>
                <a:latin typeface="Corbel" panose="020B0503020204020204" pitchFamily="34" charset="0"/>
              </a:rPr>
              <a:t> </a:t>
            </a:r>
            <a:r>
              <a:rPr lang="de-DE" sz="1200" b="1" dirty="0" err="1">
                <a:solidFill>
                  <a:srgbClr val="3C628F"/>
                </a:solidFill>
                <a:latin typeface="Corbel" panose="020B0503020204020204" pitchFamily="34" charset="0"/>
              </a:rPr>
              <a:t>energy</a:t>
            </a:r>
            <a:r>
              <a:rPr lang="de-DE" sz="1200" b="1" dirty="0">
                <a:solidFill>
                  <a:srgbClr val="3C628F"/>
                </a:solidFill>
                <a:latin typeface="Corbel" panose="020B0503020204020204" pitchFamily="34" charset="0"/>
              </a:rPr>
              <a:t> </a:t>
            </a:r>
            <a:r>
              <a:rPr lang="de-DE" sz="1200" b="1" dirty="0" err="1">
                <a:solidFill>
                  <a:srgbClr val="3C628F"/>
                </a:solidFill>
                <a:latin typeface="Corbel" panose="020B0503020204020204" pitchFamily="34" charset="0"/>
              </a:rPr>
              <a:t>consumption</a:t>
            </a:r>
            <a:endParaRPr lang="en-US" sz="1200" b="1" dirty="0">
              <a:solidFill>
                <a:srgbClr val="3C628F"/>
              </a:solidFill>
              <a:latin typeface="Corbel" panose="020B0503020204020204" pitchFamily="34" charset="0"/>
            </a:endParaRPr>
          </a:p>
          <a:p>
            <a:pPr defTabSz="907268">
              <a:defRPr/>
            </a:pPr>
            <a:r>
              <a:rPr lang="en-US" dirty="0"/>
              <a:t>In terms of specific energy consumption, inland navigation can be considered the most effective and therefore the most environmentally friendly mode of transport. The inland vessel can transport a ton of cargo almost four times as far as a truck for the same energy consumption. </a:t>
            </a:r>
          </a:p>
          <a:p>
            <a:pPr defTabSz="907268">
              <a:defRPr/>
            </a:pPr>
            <a:endParaRPr lang="en-US" dirty="0"/>
          </a:p>
          <a:p>
            <a:pPr defTabSz="907268">
              <a:defRPr/>
            </a:pPr>
            <a:r>
              <a:rPr lang="de-DE" noProof="0" dirty="0"/>
              <a:t>Source:</a:t>
            </a:r>
            <a:endParaRPr lang="de-DE" dirty="0"/>
          </a:p>
          <a:p>
            <a:r>
              <a:rPr lang="en-US" altLang="de-DE" noProof="0" dirty="0"/>
              <a:t>viadonau,</a:t>
            </a:r>
            <a:r>
              <a:rPr lang="de-DE" baseline="0" dirty="0"/>
              <a:t> Manual on </a:t>
            </a:r>
            <a:r>
              <a:rPr lang="de-DE" baseline="0" dirty="0" err="1"/>
              <a:t>Danube</a:t>
            </a:r>
            <a:r>
              <a:rPr lang="de-DE" baseline="0" dirty="0"/>
              <a:t> Navigation, </a:t>
            </a:r>
            <a:r>
              <a:rPr lang="en-US" altLang="de-DE" baseline="0" noProof="0" dirty="0"/>
              <a:t>2019, </a:t>
            </a:r>
            <a:r>
              <a:rPr lang="de-DE" altLang="de-DE" baseline="0" noProof="0" dirty="0"/>
              <a:t>p</a:t>
            </a:r>
            <a:r>
              <a:rPr lang="de-DE" baseline="0" dirty="0"/>
              <a:t> 18-20</a:t>
            </a:r>
          </a:p>
          <a:p>
            <a:endParaRPr lang="de-DE" baseline="0" dirty="0"/>
          </a:p>
          <a:p>
            <a:r>
              <a:rPr lang="de-DE" baseline="0" dirty="0"/>
              <a:t>Picture </a:t>
            </a:r>
            <a:r>
              <a:rPr lang="de-DE" baseline="0" dirty="0" err="1"/>
              <a:t>source</a:t>
            </a:r>
            <a:r>
              <a:rPr lang="de-DE" baseline="0" dirty="0"/>
              <a:t>:</a:t>
            </a:r>
          </a:p>
          <a:p>
            <a:r>
              <a:rPr lang="de-DE" baseline="0" dirty="0"/>
              <a:t>viadonau in Manual on </a:t>
            </a:r>
            <a:r>
              <a:rPr lang="de-DE" baseline="0" dirty="0" err="1"/>
              <a:t>Danube</a:t>
            </a:r>
            <a:r>
              <a:rPr lang="de-DE" baseline="0" dirty="0"/>
              <a:t> Navigation, p 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3C628F"/>
                </a:solidFill>
              </a:rPr>
              <a:t>PLANCO Consulting &amp; Bundesanstalt für Gewässerkunde 2007 </a:t>
            </a:r>
            <a:r>
              <a:rPr lang="de-DE" baseline="0" dirty="0"/>
              <a:t>in Manual on </a:t>
            </a:r>
            <a:r>
              <a:rPr lang="de-DE" baseline="0" dirty="0" err="1"/>
              <a:t>Danube</a:t>
            </a:r>
            <a:r>
              <a:rPr lang="de-DE" baseline="0" dirty="0"/>
              <a:t> Navigation, p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C628F"/>
              </a:solidFill>
            </a:endParaRP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50779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en-US" noProof="0" dirty="0"/>
              <a:t>Due to the network density and the proximity to settlements and conurbations, noise pollution is mainly caused by the road transport. Railway noise affects the environment especially in certain areas whereas freight traffic on waterways hardly causes any noise at all. Noise also depends on subjective perception - for example, road noise is perceived as more disturbing than railroad noise for the same noise level. </a:t>
            </a:r>
          </a:p>
          <a:p>
            <a:endParaRPr lang="de-DE" baseline="0" noProof="0" dirty="0"/>
          </a:p>
          <a:p>
            <a:r>
              <a:rPr lang="en-US" dirty="0"/>
              <a:t>As the "Noise Viewer" of the Noise Observation and Information Service for Europe shows, the UK and Germany are affected by road noise at night and during the day. In Austria, noise pollution during the day is mainly due to rail traffic. In Italy and France, a large part of the population is affected by both road and rail noise during the day and at night.</a:t>
            </a:r>
          </a:p>
          <a:p>
            <a:endParaRPr lang="de-AT" dirty="0"/>
          </a:p>
          <a:p>
            <a:r>
              <a:rPr lang="de-AT" dirty="0"/>
              <a:t>Source:</a:t>
            </a:r>
            <a:endParaRPr lang="de-DE" dirty="0"/>
          </a:p>
          <a:p>
            <a:pPr defTabSz="907268">
              <a:defRPr/>
            </a:pPr>
            <a:r>
              <a:rPr lang="de-DE" dirty="0"/>
              <a:t>„Noise Viewer“, Online: </a:t>
            </a:r>
            <a:r>
              <a:rPr lang="en-GB" dirty="0">
                <a:hlinkClick r:id="rId3"/>
              </a:rPr>
              <a:t>http://noise.eionet.europa.eu/viewer.html</a:t>
            </a:r>
            <a:r>
              <a:rPr lang="en-GB" dirty="0"/>
              <a:t> [19.08.2020]</a:t>
            </a:r>
          </a:p>
          <a:p>
            <a:pPr defTabSz="907268">
              <a:defRPr/>
            </a:pPr>
            <a:r>
              <a:rPr lang="en-GB" dirty="0"/>
              <a:t>VDC, Online:</a:t>
            </a:r>
            <a:r>
              <a:rPr lang="en-GB" baseline="0" dirty="0"/>
              <a:t> </a:t>
            </a:r>
            <a:r>
              <a:rPr lang="en-GB" dirty="0"/>
              <a:t>https://www.vcd.org/themen/verkehrslaerm/strassenlaerm/ [19.08.2020].</a:t>
            </a:r>
          </a:p>
          <a:p>
            <a:pPr defTabSz="907268">
              <a:defRPr/>
            </a:pPr>
            <a:endParaRPr lang="en-GB" dirty="0"/>
          </a:p>
          <a:p>
            <a:pPr defTabSz="907268">
              <a:defRPr/>
            </a:pPr>
            <a:r>
              <a:rPr lang="en-GB" dirty="0"/>
              <a:t>Picture: based</a:t>
            </a:r>
            <a:r>
              <a:rPr lang="en-GB" baseline="0" dirty="0"/>
              <a:t> on </a:t>
            </a:r>
            <a:r>
              <a:rPr lang="en-GB" dirty="0"/>
              <a:t>www.pixabay.com</a:t>
            </a:r>
          </a:p>
          <a:p>
            <a:endParaRPr lang="de-DE" baseline="0" dirty="0"/>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331811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en-US" b="1" dirty="0"/>
              <a:t>Traffic safety: </a:t>
            </a:r>
          </a:p>
          <a:p>
            <a:r>
              <a:rPr lang="en-US" b="0" dirty="0"/>
              <a:t>Compared to rail and truck, the inland waterway vessel can be called the safest means of transport. This is made possible by high safety standards. This in turn has an impact on accident costs, which are comparatively low (see also external costs in comparison). Therefore, about 80% of the dangerous goods transports in Europe are carried out by barge.</a:t>
            </a:r>
          </a:p>
          <a:p>
            <a:endParaRPr lang="de-DE" baseline="0" dirty="0"/>
          </a:p>
          <a:p>
            <a:r>
              <a:rPr lang="en-US" b="1" dirty="0"/>
              <a:t>Working conditions:</a:t>
            </a:r>
          </a:p>
          <a:p>
            <a:r>
              <a:rPr lang="en-US" b="0" dirty="0"/>
              <a:t>In inland navigation, long stays on the ship are not uncommon, which means that a large part of the leisure time is spent on the ship. </a:t>
            </a:r>
          </a:p>
          <a:p>
            <a:r>
              <a:rPr lang="en-US" b="0" dirty="0"/>
              <a:t>In rain transport there is often a 3-shift model which leads to regulated working hours. Since passenger traffic is given priority during the day, the majority of freight traffic takes place at night, which in turn leads to night work. </a:t>
            </a:r>
          </a:p>
          <a:p>
            <a:r>
              <a:rPr lang="en-US" b="0" dirty="0"/>
              <a:t>Truck drivers are often faced with long and irregular working hours. In addition, the deadline and time pressure in the competition-driven industry means that driving and rest periods are neglected. For long-distance truck drivers, the long absence from home is an additional factor. </a:t>
            </a:r>
          </a:p>
          <a:p>
            <a:endParaRPr lang="de-DE" dirty="0"/>
          </a:p>
          <a:p>
            <a:pPr defTabSz="907268">
              <a:defRPr/>
            </a:pPr>
            <a:r>
              <a:rPr lang="de-DE" dirty="0" err="1"/>
              <a:t>Sources</a:t>
            </a:r>
            <a:r>
              <a:rPr lang="de-DE" dirty="0"/>
              <a:t>:</a:t>
            </a:r>
          </a:p>
          <a:p>
            <a:pPr marL="171450" indent="-171450" defTabSz="907268">
              <a:buFont typeface="Arial" panose="020B0604020202020204" pitchFamily="34" charset="0"/>
              <a:buChar char="•"/>
              <a:defRPr/>
            </a:pPr>
            <a:r>
              <a:rPr lang="de-DE" dirty="0"/>
              <a:t>viadonau, Annual </a:t>
            </a:r>
            <a:r>
              <a:rPr lang="de-DE" dirty="0" err="1"/>
              <a:t>report</a:t>
            </a:r>
            <a:r>
              <a:rPr lang="de-DE" dirty="0"/>
              <a:t> on </a:t>
            </a:r>
            <a:r>
              <a:rPr lang="de-DE" dirty="0" err="1"/>
              <a:t>Danube</a:t>
            </a:r>
            <a:r>
              <a:rPr lang="de-DE" dirty="0"/>
              <a:t> Navigation</a:t>
            </a:r>
            <a:r>
              <a:rPr lang="de-DE" baseline="0" dirty="0"/>
              <a:t> 2021, Vienna, 2021, p 36</a:t>
            </a:r>
            <a:endParaRPr lang="de-DE" dirty="0"/>
          </a:p>
          <a:p>
            <a:pPr marL="171450" indent="-171450" defTabSz="907268">
              <a:buFont typeface="Arial" panose="020B0604020202020204" pitchFamily="34" charset="0"/>
              <a:buChar char="•"/>
              <a:defRPr/>
            </a:pPr>
            <a:r>
              <a:rPr lang="de-DE" dirty="0"/>
              <a:t>Bundesamt für Güterverkehr (BAG), „Marktbeobachtung Güterverkehr. Auswertung der Arbeitsbedingungen in Güterverkehr und Logistik 2015-I“ 2015, p 9, 31, </a:t>
            </a:r>
            <a:r>
              <a:rPr lang="de-AT" dirty="0"/>
              <a:t>47</a:t>
            </a:r>
            <a:r>
              <a:rPr lang="en-GB" dirty="0"/>
              <a:t>;</a:t>
            </a:r>
            <a:r>
              <a:rPr lang="en-GB" baseline="0" dirty="0"/>
              <a:t> </a:t>
            </a:r>
            <a:r>
              <a:rPr lang="de-DE" dirty="0"/>
              <a:t>Online:</a:t>
            </a:r>
            <a:r>
              <a:rPr lang="de-DE" baseline="0" dirty="0"/>
              <a:t> </a:t>
            </a:r>
            <a:r>
              <a:rPr lang="de-DE" u="sng" dirty="0"/>
              <a:t>https://www.dslv.org/dslv/web.nsf/gfx/0C7783035E0D583FC1257EEC00373613/$file/BAG%20Markbeobachtung%20Fahrerberufe%202015.pdf </a:t>
            </a:r>
            <a:r>
              <a:rPr lang="de-DE" dirty="0"/>
              <a:t>[19.08.2020]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800827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en-US" b="1" dirty="0"/>
              <a:t>Transportation costs:</a:t>
            </a:r>
          </a:p>
          <a:p>
            <a:r>
              <a:rPr lang="en-US" b="0" dirty="0"/>
              <a:t>Transportation costs are one of the most important factors in economic comparison. They are mainly influenced by the transport volume and thus the capacity utilization of the carriers, the transport distance and the type of goods transported. In principle, transport costs decrease with increasing transport distance for all modes of transport. In terms of transport per ton-kilometer, inland waterways are the cheapest mode of transport compared to rail and truck. However, the actual costs of a transport can vary. </a:t>
            </a:r>
          </a:p>
          <a:p>
            <a:endParaRPr lang="de-DE" dirty="0"/>
          </a:p>
          <a:p>
            <a:r>
              <a:rPr lang="de-DE" b="1" dirty="0" err="1"/>
              <a:t>External</a:t>
            </a:r>
            <a:r>
              <a:rPr lang="de-DE" b="1" dirty="0"/>
              <a:t> costs:</a:t>
            </a:r>
          </a:p>
          <a:p>
            <a:r>
              <a:rPr lang="en-US" dirty="0"/>
              <a:t>The external costs, i.e. those costs resulting from climate gases, air pollutants, accidents and noise, are also lowest for inland waterway vessels. In particular, CO2 emissions are comparatively low, which means that inland navigation can make a contribution to achieving the climate goals of the European Union.</a:t>
            </a:r>
          </a:p>
          <a:p>
            <a:endParaRPr lang="de-DE" dirty="0"/>
          </a:p>
          <a:p>
            <a:r>
              <a:rPr lang="de-DE" dirty="0" err="1"/>
              <a:t>Sources</a:t>
            </a:r>
            <a:r>
              <a:rPr lang="de-DE" dirty="0"/>
              <a:t>:</a:t>
            </a:r>
          </a:p>
          <a:p>
            <a:pPr defTabSz="907268">
              <a:defRPr/>
            </a:pPr>
            <a:r>
              <a:rPr lang="en-US" altLang="de-DE" noProof="0" dirty="0"/>
              <a:t>viadonau,</a:t>
            </a:r>
            <a:r>
              <a:rPr lang="en-US" altLang="de-DE" baseline="0" noProof="0" dirty="0"/>
              <a:t> Manual on Danube Navigation, 2019, </a:t>
            </a:r>
            <a:r>
              <a:rPr lang="de-DE" altLang="de-DE" baseline="0" noProof="0" dirty="0"/>
              <a:t>p 1</a:t>
            </a:r>
            <a:r>
              <a:rPr lang="de-DE" baseline="0" dirty="0"/>
              <a:t>9f. </a:t>
            </a:r>
          </a:p>
          <a:p>
            <a:pPr defTabSz="907268">
              <a:defRPr/>
            </a:pPr>
            <a:r>
              <a:rPr lang="de-DE" dirty="0"/>
              <a:t>Kille, Christian/ Schmidt , Norbert, „Wirtschaftliche Rahmenbedingungen des Güterverkehrs. Studie zum Vergleich der Verkehrsträger im Rahmen des Logistikprozesses in Deutschland“,</a:t>
            </a:r>
            <a:r>
              <a:rPr lang="de-DE" baseline="0" dirty="0"/>
              <a:t> 2008, p 22, </a:t>
            </a:r>
            <a:r>
              <a:rPr lang="de-DE" dirty="0"/>
              <a:t>Online: </a:t>
            </a:r>
            <a:r>
              <a:rPr lang="de-DE" dirty="0">
                <a:hlinkClick r:id="rId3"/>
              </a:rPr>
              <a:t>http://www.scs.fraunhofer.de/content/dam/scs/de/dokumente/studien/Wirtschaftliche_Rahmenbedingungen_des_Gueterverkehrs.pdf</a:t>
            </a:r>
            <a:r>
              <a:rPr lang="de-DE" dirty="0"/>
              <a:t> [19.08.2020]</a:t>
            </a:r>
          </a:p>
          <a:p>
            <a:pPr defTabSz="907268">
              <a:defRPr/>
            </a:pPr>
            <a:endParaRPr lang="de-DE" dirty="0"/>
          </a:p>
          <a:p>
            <a:pPr defTabSz="907268">
              <a:defRPr/>
            </a:pPr>
            <a:r>
              <a:rPr lang="de-DE" dirty="0"/>
              <a:t>Picture</a:t>
            </a:r>
          </a:p>
          <a:p>
            <a:pPr marL="0" marR="0" lvl="0" indent="0" algn="l" defTabSz="907268" rtl="0" eaLnBrk="1" fontAlgn="auto" latinLnBrk="0" hangingPunct="1">
              <a:lnSpc>
                <a:spcPct val="100000"/>
              </a:lnSpc>
              <a:spcBef>
                <a:spcPts val="0"/>
              </a:spcBef>
              <a:spcAft>
                <a:spcPts val="0"/>
              </a:spcAft>
              <a:buClrTx/>
              <a:buSzTx/>
              <a:buFontTx/>
              <a:buNone/>
              <a:tabLst/>
              <a:defRPr/>
            </a:pPr>
            <a:r>
              <a:rPr lang="de-DE" sz="1200" dirty="0">
                <a:solidFill>
                  <a:schemeClr val="tx1">
                    <a:lumMod val="75000"/>
                    <a:lumOff val="25000"/>
                  </a:schemeClr>
                </a:solidFill>
              </a:rPr>
              <a:t>PLANCO Consulting &amp; Bundesanstalt für Gewässerkunde 2007 in Manual on </a:t>
            </a:r>
            <a:r>
              <a:rPr lang="de-DE" sz="1200" dirty="0" err="1">
                <a:solidFill>
                  <a:schemeClr val="tx1">
                    <a:lumMod val="75000"/>
                    <a:lumOff val="25000"/>
                  </a:schemeClr>
                </a:solidFill>
              </a:rPr>
              <a:t>Danube</a:t>
            </a:r>
            <a:r>
              <a:rPr lang="de-DE" sz="1200" dirty="0">
                <a:solidFill>
                  <a:schemeClr val="tx1">
                    <a:lumMod val="75000"/>
                    <a:lumOff val="25000"/>
                  </a:schemeClr>
                </a:solidFill>
              </a:rPr>
              <a:t> Navigation,</a:t>
            </a:r>
            <a:r>
              <a:rPr lang="de-DE" sz="1200" baseline="0" dirty="0">
                <a:solidFill>
                  <a:schemeClr val="tx1">
                    <a:lumMod val="75000"/>
                    <a:lumOff val="25000"/>
                  </a:schemeClr>
                </a:solidFill>
              </a:rPr>
              <a:t> 2019, p 19</a:t>
            </a:r>
            <a:endParaRPr lang="en-US" sz="1200" dirty="0">
              <a:solidFill>
                <a:schemeClr val="tx1">
                  <a:lumMod val="75000"/>
                  <a:lumOff val="25000"/>
                </a:schemeClr>
              </a:solidFill>
            </a:endParaRPr>
          </a:p>
          <a:p>
            <a:pPr defTabSz="907268">
              <a:defRPr/>
            </a:pP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220540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2</a:t>
            </a:fld>
            <a:endParaRPr lang="de-AT" dirty="0"/>
          </a:p>
        </p:txBody>
      </p:sp>
    </p:spTree>
    <p:extLst>
      <p:ext uri="{BB962C8B-B14F-4D97-AF65-F5344CB8AC3E}">
        <p14:creationId xmlns:p14="http://schemas.microsoft.com/office/powerpoint/2010/main" val="3655733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2139852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215836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dirty="0"/>
              <a:t>The high transport speed in comparison to rail and waterways can be cited as an advantage of road transport. Also the area coverage of the infrastructure and thus the possibility of network formation (door-to-door) are among the strengths of the road. Due to the wide range of different means of transport, this mode of transport offers great flexibility. In addition, many IT solutions (e.g. tracing and tracking) are already widely used. In addition, the use of the infrastructure is associated with low costs (costs for road damage are only partially covered). </a:t>
            </a:r>
          </a:p>
          <a:p>
            <a:endParaRPr lang="de-DE" baseline="0" dirty="0"/>
          </a:p>
          <a:p>
            <a:r>
              <a:rPr lang="en-US" dirty="0"/>
              <a:t>As the costs of congestion or noise pollution (so-called external costs) are gaining more and more attention, roads are facing increasing cost pressure. Time restrictions in the form of driving bans also have an impact on the road transport mode. With regard to environmental aspects such as noise pollution or accidents, road scores relatively poorly in a comparison of transport modes. </a:t>
            </a:r>
          </a:p>
          <a:p>
            <a:endParaRPr lang="en-GB" dirty="0"/>
          </a:p>
          <a:p>
            <a:r>
              <a:rPr lang="de-AT" dirty="0"/>
              <a:t>Source:</a:t>
            </a:r>
            <a:endParaRPr lang="en-GB" dirty="0"/>
          </a:p>
          <a:p>
            <a:pPr defTabSz="907268">
              <a:defRPr/>
            </a:pPr>
            <a:r>
              <a:rPr lang="de-DE" dirty="0"/>
              <a:t>Kille, Christian/ Schmidt , Norbert, „Wirtschaftliche Rahmenbedingungen des Güterverkehrs. Studie zum Vergleich der Verkehrsträger im Rahmen des Logistikprozesses in Deutschland“,</a:t>
            </a:r>
            <a:r>
              <a:rPr lang="de-DE" baseline="0" dirty="0"/>
              <a:t> 2008, p 53, </a:t>
            </a:r>
            <a:r>
              <a:rPr lang="de-DE" dirty="0"/>
              <a:t>Online: </a:t>
            </a:r>
            <a:r>
              <a:rPr lang="de-DE" dirty="0">
                <a:hlinkClick r:id="rId3"/>
              </a:rPr>
              <a:t>http://www.scs.fraunhofer.de/content/dam/scs/de/dokumente/studien/Wirtschaftliche_Rahmenbedingungen_des_Gueterverkehrs.pdf</a:t>
            </a:r>
            <a:r>
              <a:rPr lang="de-DE" dirty="0"/>
              <a:t> [19.08.2020]</a:t>
            </a:r>
          </a:p>
          <a:p>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66119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dirty="0"/>
              <a:t>Especially for block or direct trains, the rail can score points with a fast transport speed. In addition, the mode of transport is capable of mass transport and the transports are predictable. Due to standards the security level is very high. Unlike road transport, transport prices are not influenced by toll charges and can therefore be relatively favorable depending on the quantity transported. Also the lower CO2 consumption compared to the road can be mentioned as an advantage.</a:t>
            </a:r>
          </a:p>
          <a:p>
            <a:endParaRPr lang="de-DE" baseline="0" dirty="0"/>
          </a:p>
          <a:p>
            <a:r>
              <a:rPr lang="en-US" baseline="0" dirty="0"/>
              <a:t>Due to infrastructural differences, cross-border transport by rail is still difficult. The dependence on timetables impairs the flexibility of the transports. In addition, tracking and tracing is very difficult compared to road transport. Furthermore, unlike air transport, rail transport does not have any tax advantages.</a:t>
            </a:r>
          </a:p>
          <a:p>
            <a:endParaRPr lang="en-GB" dirty="0"/>
          </a:p>
          <a:p>
            <a:r>
              <a:rPr lang="de-AT" dirty="0"/>
              <a:t>Source:</a:t>
            </a:r>
            <a:endParaRPr lang="en-GB" dirty="0"/>
          </a:p>
          <a:p>
            <a:pPr defTabSz="907268">
              <a:defRPr/>
            </a:pPr>
            <a:r>
              <a:rPr lang="de-DE" dirty="0"/>
              <a:t>Kille, Christian/ Schmidt , Norbert, „Wirtschaftliche Rahmenbedingungen des Güterverkehrs. Studie zum Vergleich der Verkehrsträger im Rahmen des Logistikprozesses in Deutschland“,</a:t>
            </a:r>
            <a:r>
              <a:rPr lang="de-DE" baseline="0" dirty="0"/>
              <a:t> 2008, p 54, </a:t>
            </a:r>
            <a:r>
              <a:rPr lang="de-DE" dirty="0"/>
              <a:t>Online: </a:t>
            </a:r>
            <a:r>
              <a:rPr lang="de-DE" dirty="0">
                <a:hlinkClick r:id="rId3"/>
              </a:rPr>
              <a:t>http://www.scs.fraunhofer.de/content/dam/scs/de/dokumente/studien/Wirtschaftliche_Rahmenbedingungen_des_Gueterverkehrs.pdf</a:t>
            </a:r>
            <a:r>
              <a:rPr lang="de-DE" dirty="0"/>
              <a:t> [18.08.2020]</a:t>
            </a:r>
          </a:p>
          <a:p>
            <a:endParaRPr lang="en-GB" i="1" dirty="0"/>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2863912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dirty="0"/>
              <a:t>The strengths of Danube navigation lies above all in its ability to transport large quantities per ship unit, in its low transport costs and in its environmental friendliness. In addition, it can be used around the clock (e.g. no weekend or night sailing bans) and can boast a high level of safety and low infrastructure costs.</a:t>
            </a:r>
          </a:p>
          <a:p>
            <a:endParaRPr lang="de-DE" noProof="0" dirty="0"/>
          </a:p>
          <a:p>
            <a:r>
              <a:rPr lang="en-US" dirty="0"/>
              <a:t>The weaknesses lie in the dependence on fluctuating fairway conditions and the associated varying degree of utilization of the ships, the low transport speed and the low network density, which often require pre- and end- haulage by road or rail.</a:t>
            </a:r>
          </a:p>
          <a:p>
            <a:endParaRPr lang="de-AT" noProof="0" dirty="0"/>
          </a:p>
          <a:p>
            <a:endParaRPr lang="de-DE" noProof="0" dirty="0"/>
          </a:p>
          <a:p>
            <a:r>
              <a:rPr lang="de-DE" noProof="0" dirty="0"/>
              <a:t>Source:</a:t>
            </a:r>
            <a:r>
              <a:rPr lang="de-DE" baseline="0" noProof="0" dirty="0"/>
              <a:t> </a:t>
            </a:r>
            <a:endParaRPr lang="de-DE" noProof="0" dirty="0"/>
          </a:p>
          <a:p>
            <a:r>
              <a:rPr lang="en-US" altLang="de-DE" noProof="0" dirty="0"/>
              <a:t>viadonau,</a:t>
            </a:r>
            <a:r>
              <a:rPr lang="en-US" altLang="de-DE" baseline="0" noProof="0" dirty="0"/>
              <a:t> Manual on Danube Navigation, 2019, p 17</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826023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889033">
              <a:defRPr/>
            </a:pPr>
            <a:r>
              <a:rPr lang="en-US" dirty="0"/>
              <a:t>In addition, compared to other land transport modes, inland waterway transport offers a significantly larger transport capacity per transport unit and can or could thus make an important contribution to relieving the burden on road and rail.  To illustrate the mass capacity of inland navigation: An inland vessel with 4 lighters (7,000 net tons) can transport as much as 175 railroad cars or 280 trucks. This corresponds to a truck convoy of about 20 km on the freeway!</a:t>
            </a:r>
          </a:p>
          <a:p>
            <a:pPr defTabSz="889033">
              <a:defRPr/>
            </a:pPr>
            <a:endParaRPr lang="de-DE" dirty="0"/>
          </a:p>
          <a:p>
            <a:pPr defTabSz="889033">
              <a:defRPr/>
            </a:pPr>
            <a:r>
              <a:rPr lang="de-DE" dirty="0"/>
              <a:t>Source: viadonau, Manual on </a:t>
            </a:r>
            <a:r>
              <a:rPr lang="de-DE" dirty="0" err="1"/>
              <a:t>Danube</a:t>
            </a:r>
            <a:r>
              <a:rPr lang="de-DE" dirty="0"/>
              <a:t> Navigation</a:t>
            </a:r>
            <a:r>
              <a:rPr lang="de-DE" baseline="0" dirty="0"/>
              <a:t>, 2019, p 18</a:t>
            </a:r>
          </a:p>
          <a:p>
            <a:pPr marL="0" marR="0" lvl="0" indent="0" algn="l" defTabSz="889033" rtl="0" eaLnBrk="1" fontAlgn="auto" latinLnBrk="0" hangingPunct="1">
              <a:lnSpc>
                <a:spcPct val="100000"/>
              </a:lnSpc>
              <a:spcBef>
                <a:spcPts val="0"/>
              </a:spcBef>
              <a:spcAft>
                <a:spcPts val="0"/>
              </a:spcAft>
              <a:buClrTx/>
              <a:buSzTx/>
              <a:buFontTx/>
              <a:buNone/>
              <a:tabLst/>
              <a:defRPr/>
            </a:pPr>
            <a:r>
              <a:rPr lang="de-DE" baseline="0" dirty="0"/>
              <a:t>Picture: viadonau </a:t>
            </a:r>
            <a:r>
              <a:rPr lang="de-AT" baseline="0" dirty="0"/>
              <a:t>in </a:t>
            </a:r>
            <a:r>
              <a:rPr lang="de-DE" dirty="0"/>
              <a:t>Manual on </a:t>
            </a:r>
            <a:r>
              <a:rPr lang="de-DE" dirty="0" err="1"/>
              <a:t>Danube</a:t>
            </a:r>
            <a:r>
              <a:rPr lang="de-DE" dirty="0"/>
              <a:t> Navigation</a:t>
            </a:r>
            <a:r>
              <a:rPr lang="de-DE" baseline="0" dirty="0"/>
              <a:t>, 2019, p 19</a:t>
            </a:r>
          </a:p>
          <a:p>
            <a:pPr defTabSz="889033">
              <a:defRPr/>
            </a:pPr>
            <a:endParaRPr lang="de-AT" dirty="0"/>
          </a:p>
          <a:p>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25</a:t>
            </a:fld>
            <a:endParaRPr lang="de-AT" dirty="0">
              <a:solidFill>
                <a:prstClr val="black"/>
              </a:solidFill>
            </a:endParaRPr>
          </a:p>
        </p:txBody>
      </p:sp>
    </p:spTree>
    <p:extLst>
      <p:ext uri="{BB962C8B-B14F-4D97-AF65-F5344CB8AC3E}">
        <p14:creationId xmlns:p14="http://schemas.microsoft.com/office/powerpoint/2010/main" val="11880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86" eaLnBrk="0" hangingPunct="0">
              <a:spcBef>
                <a:spcPct val="30000"/>
              </a:spcBef>
              <a:defRPr sz="1200">
                <a:solidFill>
                  <a:schemeClr val="tx1"/>
                </a:solidFill>
                <a:latin typeface="Arial" charset="0"/>
                <a:ea typeface="ヒラギノ角ゴ Pro W3" charset="-128"/>
              </a:defRPr>
            </a:lvl1pPr>
            <a:lvl2pPr marL="36360755" indent="-35922489" defTabSz="908486" eaLnBrk="0" hangingPunct="0">
              <a:spcBef>
                <a:spcPct val="30000"/>
              </a:spcBef>
              <a:defRPr sz="1200">
                <a:solidFill>
                  <a:schemeClr val="tx1"/>
                </a:solidFill>
                <a:latin typeface="Arial" charset="0"/>
                <a:ea typeface="ヒラギノ角ゴ Pro W3" charset="-128"/>
              </a:defRPr>
            </a:lvl2pPr>
            <a:lvl3pPr marL="1095662" indent="-219132" defTabSz="908486" eaLnBrk="0" hangingPunct="0">
              <a:spcBef>
                <a:spcPct val="30000"/>
              </a:spcBef>
              <a:defRPr sz="1200">
                <a:solidFill>
                  <a:schemeClr val="tx1"/>
                </a:solidFill>
                <a:latin typeface="Arial" charset="0"/>
                <a:ea typeface="ヒラギノ角ゴ Pro W3" charset="-128"/>
              </a:defRPr>
            </a:lvl3pPr>
            <a:lvl4pPr marL="1533926" indent="-219132" defTabSz="908486" eaLnBrk="0" hangingPunct="0">
              <a:spcBef>
                <a:spcPct val="30000"/>
              </a:spcBef>
              <a:defRPr sz="1200">
                <a:solidFill>
                  <a:schemeClr val="tx1"/>
                </a:solidFill>
                <a:latin typeface="Arial" charset="0"/>
                <a:ea typeface="ヒラギノ角ゴ Pro W3" charset="-128"/>
              </a:defRPr>
            </a:lvl4pPr>
            <a:lvl5pPr marL="1972191" indent="-219132" defTabSz="908486" eaLnBrk="0" hangingPunct="0">
              <a:spcBef>
                <a:spcPct val="30000"/>
              </a:spcBef>
              <a:defRPr sz="1200">
                <a:solidFill>
                  <a:schemeClr val="tx1"/>
                </a:solidFill>
                <a:latin typeface="Arial" charset="0"/>
                <a:ea typeface="ヒラギノ角ゴ Pro W3" charset="-128"/>
              </a:defRPr>
            </a:lvl5pPr>
            <a:lvl6pPr marL="2410457" indent="-219132" defTabSz="908486" eaLnBrk="0" fontAlgn="base" hangingPunct="0">
              <a:spcBef>
                <a:spcPct val="30000"/>
              </a:spcBef>
              <a:spcAft>
                <a:spcPct val="0"/>
              </a:spcAft>
              <a:defRPr sz="1200">
                <a:solidFill>
                  <a:schemeClr val="tx1"/>
                </a:solidFill>
                <a:latin typeface="Arial" charset="0"/>
                <a:ea typeface="ヒラギノ角ゴ Pro W3" charset="-128"/>
              </a:defRPr>
            </a:lvl6pPr>
            <a:lvl7pPr marL="2848721" indent="-219132" defTabSz="908486" eaLnBrk="0" fontAlgn="base" hangingPunct="0">
              <a:spcBef>
                <a:spcPct val="30000"/>
              </a:spcBef>
              <a:spcAft>
                <a:spcPct val="0"/>
              </a:spcAft>
              <a:defRPr sz="1200">
                <a:solidFill>
                  <a:schemeClr val="tx1"/>
                </a:solidFill>
                <a:latin typeface="Arial" charset="0"/>
                <a:ea typeface="ヒラギノ角ゴ Pro W3" charset="-128"/>
              </a:defRPr>
            </a:lvl7pPr>
            <a:lvl8pPr marL="3286986" indent="-219132" defTabSz="908486" eaLnBrk="0" fontAlgn="base" hangingPunct="0">
              <a:spcBef>
                <a:spcPct val="30000"/>
              </a:spcBef>
              <a:spcAft>
                <a:spcPct val="0"/>
              </a:spcAft>
              <a:defRPr sz="1200">
                <a:solidFill>
                  <a:schemeClr val="tx1"/>
                </a:solidFill>
                <a:latin typeface="Arial" charset="0"/>
                <a:ea typeface="ヒラギノ角ゴ Pro W3" charset="-128"/>
              </a:defRPr>
            </a:lvl8pPr>
            <a:lvl9pPr marL="3725250" indent="-219132" defTabSz="908486"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E0347291-6872-45B6-B7AB-E227A3140F7A}" type="slidenum">
              <a:rPr lang="en-GB" altLang="de-DE">
                <a:latin typeface="Corbel" panose="020B0503020204020204" pitchFamily="34" charset="0"/>
              </a:rPr>
              <a:pPr eaLnBrk="1" hangingPunct="1">
                <a:spcBef>
                  <a:spcPct val="0"/>
                </a:spcBef>
              </a:pPr>
              <a:t>26</a:t>
            </a:fld>
            <a:endParaRPr lang="en-GB" altLang="de-DE" dirty="0">
              <a:latin typeface="Corbel" panose="020B0503020204020204" pitchFamily="34" charset="0"/>
            </a:endParaRPr>
          </a:p>
        </p:txBody>
      </p:sp>
      <p:sp>
        <p:nvSpPr>
          <p:cNvPr id="78851" name="Rectangle 2"/>
          <p:cNvSpPr>
            <a:spLocks noGrp="1" noRot="1" noChangeAspect="1" noChangeArrowheads="1" noTextEdit="1"/>
          </p:cNvSpPr>
          <p:nvPr>
            <p:ph type="sldImg"/>
          </p:nvPr>
        </p:nvSpPr>
        <p:spPr>
          <a:xfrm>
            <a:off x="852488" y="746125"/>
            <a:ext cx="4973637" cy="3730625"/>
          </a:xfrm>
          <a:ln/>
        </p:spPr>
      </p:sp>
      <p:sp>
        <p:nvSpPr>
          <p:cNvPr id="78852" name="Rectangle 3"/>
          <p:cNvSpPr>
            <a:spLocks noGrp="1" noChangeArrowheads="1"/>
          </p:cNvSpPr>
          <p:nvPr>
            <p:ph type="body" idx="1"/>
          </p:nvPr>
        </p:nvSpPr>
        <p:spPr>
          <a:xfrm>
            <a:off x="889852" y="4721438"/>
            <a:ext cx="4897172" cy="4473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In addition to the traditional markets, several other industries offer great potential for inland navigation.</a:t>
            </a:r>
          </a:p>
          <a:p>
            <a:pPr eaLnBrk="1" hangingPunct="1"/>
            <a:r>
              <a:rPr lang="en-US" altLang="de-DE" dirty="0"/>
              <a:t>For the transport of heavy and oversized goods, the waterway is the most suitable means of transport due to its dimensions and the available infrastructure (no need to adapt traffic routes, no roadblocks, etc.).</a:t>
            </a:r>
          </a:p>
          <a:p>
            <a:pPr eaLnBrk="1" hangingPunct="1"/>
            <a:r>
              <a:rPr lang="en-US" altLang="de-DE" dirty="0"/>
              <a:t>Due to the low transport costs and the environmental friendliness, the inland waterway is also optimally suited for the transport of biogenic raw materials, for old and waste materials and building materials. These advantages can also be increasingly used in the automotive industry on ro-ro ships through optimized logistics chains.</a:t>
            </a:r>
          </a:p>
          <a:p>
            <a:pPr eaLnBrk="1" hangingPunct="1"/>
            <a:endParaRPr lang="de-AT" altLang="de-DE" baseline="0" dirty="0"/>
          </a:p>
          <a:p>
            <a:pPr eaLnBrk="1" hangingPunct="1"/>
            <a:r>
              <a:rPr lang="de-AT" altLang="de-DE" baseline="0" dirty="0"/>
              <a:t>Source: viadonau, Manual on </a:t>
            </a:r>
            <a:r>
              <a:rPr lang="de-AT" altLang="de-DE" baseline="0" dirty="0" err="1"/>
              <a:t>Danube</a:t>
            </a:r>
            <a:r>
              <a:rPr lang="de-AT" altLang="de-DE" baseline="0" dirty="0"/>
              <a:t> Navigation, 2019, p 161-166</a:t>
            </a:r>
            <a:endParaRPr lang="de-AT" altLang="de-DE" dirty="0"/>
          </a:p>
          <a:p>
            <a:pPr eaLnBrk="1" hangingPunct="1"/>
            <a:endParaRPr lang="de-AT" alt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t>Picture: </a:t>
            </a: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latin typeface="Corbel" panose="020B0503020204020204" pitchFamily="34" charset="0"/>
              </a:rPr>
              <a:t>helmut1972, www.binnenschifferforum.de</a:t>
            </a:r>
            <a:r>
              <a:rPr lang="de-AT" altLang="de-DE" baseline="0" dirty="0"/>
              <a:t> in Manual on </a:t>
            </a:r>
            <a:r>
              <a:rPr lang="de-AT" altLang="de-DE" baseline="0" dirty="0" err="1"/>
              <a:t>Danube</a:t>
            </a:r>
            <a:r>
              <a:rPr lang="de-AT" altLang="de-DE" baseline="0" dirty="0"/>
              <a:t> Navigation, 2019, p 118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a:solidFill>
                  <a:schemeClr val="bg1"/>
                </a:solidFill>
                <a:latin typeface="Corbel" panose="020B0503020204020204" pitchFamily="34" charset="0"/>
              </a:rPr>
              <a:t>Voies</a:t>
            </a:r>
            <a:r>
              <a:rPr lang="de-DE" sz="1200" dirty="0">
                <a:solidFill>
                  <a:schemeClr val="bg1"/>
                </a:solidFill>
                <a:latin typeface="Corbel" panose="020B0503020204020204" pitchFamily="34" charset="0"/>
              </a:rPr>
              <a:t> </a:t>
            </a:r>
            <a:r>
              <a:rPr lang="de-DE" sz="1200" dirty="0" err="1">
                <a:solidFill>
                  <a:schemeClr val="bg1"/>
                </a:solidFill>
                <a:latin typeface="Corbel" panose="020B0503020204020204" pitchFamily="34" charset="0"/>
              </a:rPr>
              <a:t>navigables</a:t>
            </a:r>
            <a:r>
              <a:rPr lang="de-DE" sz="1200" dirty="0">
                <a:solidFill>
                  <a:schemeClr val="bg1"/>
                </a:solidFill>
                <a:latin typeface="Corbel" panose="020B0503020204020204" pitchFamily="34" charset="0"/>
              </a:rPr>
              <a:t> de France </a:t>
            </a:r>
            <a:r>
              <a:rPr lang="de-AT" altLang="de-DE" baseline="0" dirty="0"/>
              <a:t>in Manual on </a:t>
            </a:r>
            <a:r>
              <a:rPr lang="de-AT" altLang="de-DE" baseline="0" dirty="0" err="1"/>
              <a:t>Danube</a:t>
            </a:r>
            <a:r>
              <a:rPr lang="de-AT" altLang="de-DE" baseline="0" dirty="0"/>
              <a:t> Navigation, 2019, p 162</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a:t>viadonau in Manual on </a:t>
            </a:r>
            <a:r>
              <a:rPr lang="de-AT" altLang="de-DE" baseline="0" dirty="0" err="1"/>
              <a:t>Danube</a:t>
            </a:r>
            <a:r>
              <a:rPr lang="de-AT" altLang="de-DE" baseline="0" dirty="0"/>
              <a:t> Navigation, 2019, p 163</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a:t>viadonau in Manual on </a:t>
            </a:r>
            <a:r>
              <a:rPr lang="de-AT" altLang="de-DE" baseline="0" dirty="0" err="1"/>
              <a:t>Danube</a:t>
            </a:r>
            <a:r>
              <a:rPr lang="de-AT" altLang="de-DE" baseline="0" dirty="0"/>
              <a:t> Navigation, 2019, p 165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a:t>TTS in Manual on </a:t>
            </a:r>
            <a:r>
              <a:rPr lang="de-AT" altLang="de-DE" baseline="0" dirty="0" err="1"/>
              <a:t>Danube</a:t>
            </a:r>
            <a:r>
              <a:rPr lang="de-AT" altLang="de-DE" baseline="0" dirty="0"/>
              <a:t> Navigation, 2019, p 195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dirty="0"/>
          </a:p>
        </p:txBody>
      </p:sp>
    </p:spTree>
    <p:extLst>
      <p:ext uri="{BB962C8B-B14F-4D97-AF65-F5344CB8AC3E}">
        <p14:creationId xmlns:p14="http://schemas.microsoft.com/office/powerpoint/2010/main" val="2531645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orbel" panose="020B0503020204020204" pitchFamily="34" charset="0"/>
                <a:ea typeface="+mn-ea"/>
                <a:cs typeface="+mn-cs"/>
              </a:rPr>
              <a:t>The share of inland waterways in the modal split in 2020 in the 27 countries of the European Union was 5.8% - thus 5.8% of the total freight ton kilometers were covered by waterways. This share differs greatly in the individual EU countries. The Netherlands, for example, has important seaports and an extensive and fragmented network of waterways, and therefore has the highest share of inland waterway transport in the 27 countries of the EU (41.6% in 2020).</a:t>
            </a:r>
          </a:p>
          <a:p>
            <a:endParaRPr lang="de-AT" sz="1200" b="0" i="0" u="none" strike="noStrike" kern="1200" baseline="0" dirty="0">
              <a:solidFill>
                <a:schemeClr val="tx1"/>
              </a:solidFill>
              <a:latin typeface="Corbel" panose="020B0503020204020204" pitchFamily="34" charset="0"/>
              <a:ea typeface="+mn-ea"/>
              <a:cs typeface="+mn-cs"/>
            </a:endParaRPr>
          </a:p>
          <a:p>
            <a:r>
              <a:rPr lang="de-AT" sz="1200" b="0" i="0" u="none" strike="noStrike" kern="1200" baseline="0" dirty="0">
                <a:solidFill>
                  <a:schemeClr val="tx1"/>
                </a:solidFill>
                <a:latin typeface="Corbel" panose="020B0503020204020204" pitchFamily="34" charset="0"/>
                <a:ea typeface="+mn-ea"/>
                <a:cs typeface="+mn-cs"/>
              </a:rPr>
              <a:t>Source: </a:t>
            </a:r>
            <a:r>
              <a:rPr lang="de-AT" altLang="de-DE" baseline="0" dirty="0"/>
              <a:t>Manual on </a:t>
            </a:r>
            <a:r>
              <a:rPr lang="de-AT" altLang="de-DE" baseline="0" dirty="0" err="1"/>
              <a:t>Danube</a:t>
            </a:r>
            <a:r>
              <a:rPr lang="de-AT" altLang="de-DE" baseline="0" dirty="0"/>
              <a:t> Navigation</a:t>
            </a:r>
            <a:r>
              <a:rPr lang="de-AT" sz="1200" b="0" i="0" u="none" strike="noStrike" kern="1200" baseline="0" dirty="0">
                <a:solidFill>
                  <a:schemeClr val="tx1"/>
                </a:solidFill>
                <a:latin typeface="Corbel" panose="020B0503020204020204" pitchFamily="34" charset="0"/>
                <a:ea typeface="+mn-ea"/>
                <a:cs typeface="+mn-cs"/>
              </a:rPr>
              <a:t>, 2019, p 21</a:t>
            </a:r>
          </a:p>
          <a:p>
            <a:r>
              <a:rPr lang="de-AT" baseline="0" dirty="0" err="1"/>
              <a:t>Eurostat</a:t>
            </a:r>
            <a:r>
              <a:rPr lang="de-AT" baseline="0" dirty="0"/>
              <a:t>, https://ec.europa.eu/eurostat/statistics-explained/index.php/Freight_transport_statistics_-_modal_split [19.08.2020]</a:t>
            </a:r>
          </a:p>
          <a:p>
            <a:r>
              <a:rPr lang="de-AT" baseline="0" dirty="0"/>
              <a:t>Statistik Austria, https://www.statistik.at/web_de/statistiken/energie_umwelt_innovation_mobilitaet/verkehr/modal_split_gueterverkehr/index.html [19.08.2020]</a:t>
            </a:r>
          </a:p>
        </p:txBody>
      </p:sp>
      <p:sp>
        <p:nvSpPr>
          <p:cNvPr id="4" name="Slide Number Placeholder 3"/>
          <p:cNvSpPr>
            <a:spLocks noGrp="1"/>
          </p:cNvSpPr>
          <p:nvPr>
            <p:ph type="sldNum" sz="quarter" idx="10"/>
          </p:nvPr>
        </p:nvSpPr>
        <p:spPr/>
        <p:txBody>
          <a:bodyPr/>
          <a:lstStyle/>
          <a:p>
            <a:fld id="{D00EFCDE-96D0-4D36-8BE6-029C3C03055C}" type="slidenum">
              <a:rPr lang="en-US" smtClean="0"/>
              <a:t>27</a:t>
            </a:fld>
            <a:endParaRPr lang="en-US"/>
          </a:p>
        </p:txBody>
      </p:sp>
    </p:spTree>
    <p:extLst>
      <p:ext uri="{BB962C8B-B14F-4D97-AF65-F5344CB8AC3E}">
        <p14:creationId xmlns:p14="http://schemas.microsoft.com/office/powerpoint/2010/main" val="1734578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Picture: </a:t>
            </a:r>
            <a:r>
              <a:rPr lang="de-DE" sz="1200" dirty="0">
                <a:solidFill>
                  <a:schemeClr val="bg1"/>
                </a:solidFill>
                <a:latin typeface="Corbel" panose="020B0503020204020204" pitchFamily="34" charset="0"/>
              </a:rPr>
              <a:t>C.N.F.R. NAVROM S.A., </a:t>
            </a:r>
            <a:r>
              <a:rPr lang="de-DE" sz="1200" dirty="0" err="1">
                <a:solidFill>
                  <a:schemeClr val="bg1"/>
                </a:solidFill>
                <a:latin typeface="Corbel" panose="020B0503020204020204" pitchFamily="34" charset="0"/>
              </a:rPr>
              <a:t>Galati</a:t>
            </a:r>
            <a:r>
              <a:rPr lang="de-DE" sz="1200" dirty="0">
                <a:solidFill>
                  <a:schemeClr val="bg1"/>
                </a:solidFill>
                <a:latin typeface="Corbel" panose="020B0503020204020204" pitchFamily="34" charset="0"/>
              </a:rPr>
              <a:t> in Manual on </a:t>
            </a:r>
            <a:r>
              <a:rPr lang="de-DE" sz="1200" dirty="0" err="1">
                <a:solidFill>
                  <a:schemeClr val="bg1"/>
                </a:solidFill>
                <a:latin typeface="Corbel" panose="020B0503020204020204" pitchFamily="34" charset="0"/>
              </a:rPr>
              <a:t>Danube</a:t>
            </a:r>
            <a:r>
              <a:rPr lang="de-DE" sz="1200" dirty="0">
                <a:solidFill>
                  <a:schemeClr val="bg1"/>
                </a:solidFill>
                <a:latin typeface="Corbel" panose="020B0503020204020204" pitchFamily="34" charset="0"/>
              </a:rPr>
              <a:t> Navigation,</a:t>
            </a:r>
            <a:r>
              <a:rPr lang="de-DE" sz="1200" baseline="0" dirty="0">
                <a:solidFill>
                  <a:schemeClr val="bg1"/>
                </a:solidFill>
                <a:latin typeface="Corbel" panose="020B0503020204020204" pitchFamily="34" charset="0"/>
              </a:rPr>
              <a:t> 2019, p 125</a:t>
            </a:r>
            <a:endParaRPr lang="de-DE" sz="1200" dirty="0">
              <a:solidFill>
                <a:schemeClr val="bg1"/>
              </a:solidFill>
              <a:latin typeface="Corbel" panose="020B0503020204020204" pitchFamily="34" charset="0"/>
            </a:endParaRPr>
          </a:p>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21700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15733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Source:</a:t>
            </a:r>
            <a:r>
              <a:rPr lang="de-AT" baseline="0" dirty="0"/>
              <a:t> Manual on </a:t>
            </a:r>
            <a:r>
              <a:rPr lang="de-AT" baseline="0" dirty="0" err="1"/>
              <a:t>Danube</a:t>
            </a:r>
            <a:r>
              <a:rPr lang="de-AT" baseline="0" dirty="0"/>
              <a:t> Navigation, 2019, p 79, 106 </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LNG or liquefied natural gas is a natural gas that has been cooled to at least -162 ° C and thus takes up 600 times less space than unprocessed natural gas. This is also the main advantage in connection with transport! In addition to being used as fuel for inland waterway vessels and trucks, LNG can also be used for industrial processes in gas form. inland waterway transport already has two bunker stations on the Rhine - at the port of Rotterdam and the port of Amsterdam. These are truck-to-ship bunker stations, which means that the truck is connected to the ship that refuels it. Norway and other Scandinavian countries can be seen as pioneers for LNG. In 2009 there were already 336 ships in the LNG tanker fleet worldwide.</a:t>
            </a:r>
          </a:p>
          <a:p>
            <a:endParaRPr lang="en-US" noProof="0" dirty="0"/>
          </a:p>
          <a:p>
            <a:r>
              <a:rPr lang="de-AT" noProof="0" dirty="0"/>
              <a:t>Source:</a:t>
            </a:r>
            <a:endParaRPr lang="en-US" noProof="0" dirty="0"/>
          </a:p>
          <a:p>
            <a:r>
              <a:rPr lang="en-US" noProof="0" dirty="0"/>
              <a:t>Liquefied</a:t>
            </a:r>
            <a:r>
              <a:rPr lang="en-US" baseline="0" noProof="0" dirty="0"/>
              <a:t> Natural Gas LNG 101; Online: </a:t>
            </a:r>
            <a:r>
              <a:rPr lang="en-US" noProof="0" dirty="0"/>
              <a:t>https://www.youtube.com/watch?v=WyZTuzUzR68 </a:t>
            </a:r>
            <a:r>
              <a:rPr lang="de-AT" noProof="0" dirty="0"/>
              <a:t>[19.08.2020]</a:t>
            </a:r>
            <a:endParaRPr lang="en-US" noProof="0" dirty="0"/>
          </a:p>
          <a:p>
            <a:r>
              <a:rPr lang="en-US" noProof="0" dirty="0"/>
              <a:t>LNG Masterplan</a:t>
            </a:r>
            <a:r>
              <a:rPr lang="en-US" baseline="0" noProof="0" dirty="0"/>
              <a:t> for Rhine-Main-Danube, Online: </a:t>
            </a:r>
            <a:r>
              <a:rPr lang="en-US" noProof="0" dirty="0"/>
              <a:t>http://www.lngmasterplan.eu/images/D_111__Status_Quo__Trend_Analysis_-_Danube_and_Italy_v2.1_FINAL_2015-3-12.pdf  p.24 [19.08.2020]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Challenges</a:t>
            </a:r>
            <a:r>
              <a:rPr lang="en-US" baseline="0" dirty="0"/>
              <a:t> and opportunities for LNG as a ship fuel source and an application to bunkering network </a:t>
            </a:r>
            <a:r>
              <a:rPr lang="en-US" baseline="0" dirty="0" err="1"/>
              <a:t>optimisation</a:t>
            </a:r>
            <a:r>
              <a:rPr lang="en-US" baseline="0" dirty="0"/>
              <a:t>;, Online: </a:t>
            </a:r>
            <a:r>
              <a:rPr lang="en-US" dirty="0"/>
              <a:t>https://www.researchgate.net/profile/Murat_Aymelek/publication/274379729_Challenges_and_opportunities_for_LNG_as_a_ship_fuel_source_and_an_application_to_bunkering_network_optimisation/links/55e5bf9f08aecb1a7ccd4ab6.pdf p.768 [19.08.2020]</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a:t>Statista.com;</a:t>
            </a:r>
            <a:r>
              <a:rPr lang="de-AT" baseline="0" dirty="0"/>
              <a:t> online: https://www.statista.com/statistics/1102212/lng-fueled-vessels-worldwide-by-type/ [19.08.2020].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Picture: </a:t>
            </a:r>
            <a:r>
              <a:rPr lang="de-AT" baseline="0" dirty="0" err="1"/>
              <a:t>own</a:t>
            </a:r>
            <a:r>
              <a:rPr lang="de-AT" baseline="0" dirty="0"/>
              <a:t> </a:t>
            </a:r>
            <a:r>
              <a:rPr lang="de-AT" baseline="0" dirty="0" err="1"/>
              <a:t>illustrations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1261925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the figure shows, the LNG value chain begins with the extraction and production of natural gas. In the next step, the gas is liquefied and is thus ready to be transported to the ship. After transport, LNG is </a:t>
            </a:r>
            <a:r>
              <a:rPr lang="en-US" noProof="0" dirty="0" err="1"/>
              <a:t>reevaporated</a:t>
            </a:r>
            <a:r>
              <a:rPr lang="en-US" noProof="0" dirty="0"/>
              <a:t> and stored until the end user needs it.</a:t>
            </a:r>
          </a:p>
          <a:p>
            <a:r>
              <a:rPr lang="en-US" noProof="0" dirty="0"/>
              <a:t>Since the end of 2019, the largest supplier of LNG to Europe has been the USA with around 107,000 tons per day. Japan, on the other hand, is the largest importer until at least 2022.</a:t>
            </a:r>
          </a:p>
          <a:p>
            <a:endParaRPr lang="de-DE" dirty="0"/>
          </a:p>
          <a:p>
            <a:r>
              <a:rPr lang="de-DE" dirty="0"/>
              <a:t>Source:</a:t>
            </a:r>
          </a:p>
          <a:p>
            <a:r>
              <a:rPr lang="en-US" noProof="0" dirty="0"/>
              <a:t>Liquefied</a:t>
            </a:r>
            <a:r>
              <a:rPr lang="en-US" baseline="0" noProof="0" dirty="0"/>
              <a:t> Natural Gas LNG 101; Online: </a:t>
            </a:r>
            <a:r>
              <a:rPr lang="en-US" noProof="0" dirty="0"/>
              <a:t>https://www.youtube.com/watch?v=WyZTuzUzR68 </a:t>
            </a:r>
            <a:r>
              <a:rPr lang="de-AT" noProof="0" dirty="0"/>
              <a:t>[19.08.2020]</a:t>
            </a:r>
          </a:p>
          <a:p>
            <a:r>
              <a:rPr lang="de-AT" sz="1200" b="0" i="0" u="none" strike="noStrike" kern="1200" dirty="0">
                <a:solidFill>
                  <a:schemeClr val="tx1"/>
                </a:solidFill>
                <a:effectLst/>
                <a:latin typeface="Corbel" panose="020B0503020204020204" pitchFamily="34" charset="0"/>
                <a:ea typeface="+mn-ea"/>
                <a:cs typeface="+mn-cs"/>
              </a:rPr>
              <a:t>Der größte Lieferant von Naturflüssigerdgas (LNG) nach Europa …., online: </a:t>
            </a:r>
            <a:r>
              <a:rPr lang="en-US" b="0" i="0" noProof="0" dirty="0"/>
              <a:t>https://www.umwelt-energie-report.de/2020/04/der-groesste-lieferant-von-naturfluessigerdgas-lng-nach-europa.html </a:t>
            </a:r>
            <a:r>
              <a:rPr lang="en-US" noProof="0" dirty="0"/>
              <a:t>[19.08.2020]</a:t>
            </a:r>
          </a:p>
          <a:p>
            <a:r>
              <a:rPr lang="en-US" sz="1200" b="0" i="0" u="none" strike="noStrike" kern="1200" dirty="0">
                <a:solidFill>
                  <a:schemeClr val="tx1"/>
                </a:solidFill>
                <a:effectLst/>
                <a:latin typeface="Corbel" panose="020B0503020204020204" pitchFamily="34" charset="0"/>
                <a:ea typeface="+mn-ea"/>
                <a:cs typeface="+mn-cs"/>
              </a:rPr>
              <a:t>LNG-</a:t>
            </a:r>
            <a:r>
              <a:rPr lang="en-US" sz="1200" b="0" i="0" u="none" strike="noStrike" kern="1200" dirty="0" err="1">
                <a:solidFill>
                  <a:schemeClr val="tx1"/>
                </a:solidFill>
                <a:effectLst/>
                <a:latin typeface="Corbel" panose="020B0503020204020204" pitchFamily="34" charset="0"/>
                <a:ea typeface="+mn-ea"/>
                <a:cs typeface="+mn-cs"/>
              </a:rPr>
              <a:t>Investitionen</a:t>
            </a:r>
            <a:r>
              <a:rPr lang="en-US" sz="1200" b="0" i="0" u="none" strike="noStrike" kern="1200" dirty="0">
                <a:solidFill>
                  <a:schemeClr val="tx1"/>
                </a:solidFill>
                <a:effectLst/>
                <a:latin typeface="Corbel" panose="020B0503020204020204" pitchFamily="34" charset="0"/>
                <a:ea typeface="+mn-ea"/>
                <a:cs typeface="+mn-cs"/>
              </a:rPr>
              <a:t> 2019 auf </a:t>
            </a:r>
            <a:r>
              <a:rPr lang="en-US" sz="1200" b="0" i="0" u="none" strike="noStrike" kern="1200" dirty="0" err="1">
                <a:solidFill>
                  <a:schemeClr val="tx1"/>
                </a:solidFill>
                <a:effectLst/>
                <a:latin typeface="Corbel" panose="020B0503020204020204" pitchFamily="34" charset="0"/>
                <a:ea typeface="+mn-ea"/>
                <a:cs typeface="+mn-cs"/>
              </a:rPr>
              <a:t>Rekord-Niveau</a:t>
            </a:r>
            <a:r>
              <a:rPr lang="en-US" sz="1200" b="0" i="0" u="none" strike="noStrike" kern="1200" dirty="0">
                <a:solidFill>
                  <a:schemeClr val="tx1"/>
                </a:solidFill>
                <a:effectLst/>
                <a:latin typeface="Corbel" panose="020B0503020204020204" pitchFamily="34" charset="0"/>
                <a:ea typeface="+mn-ea"/>
                <a:cs typeface="+mn-cs"/>
              </a:rPr>
              <a:t>, online: </a:t>
            </a:r>
            <a:r>
              <a:rPr lang="en-US" noProof="0" dirty="0"/>
              <a:t>https://www.en-former.com/lng-investitionen-2019-auf-rekord-niveau/ [19.08.2020].</a:t>
            </a:r>
          </a:p>
          <a:p>
            <a:endParaRPr lang="de-AT" noProof="0" dirty="0"/>
          </a:p>
          <a:p>
            <a:r>
              <a:rPr lang="de-AT" noProof="0" dirty="0"/>
              <a:t>Picture: </a:t>
            </a:r>
            <a:r>
              <a:rPr lang="de-AT" noProof="0" dirty="0" err="1"/>
              <a:t>own</a:t>
            </a:r>
            <a:r>
              <a:rPr lang="de-AT" baseline="0" noProof="0" dirty="0"/>
              <a:t> </a:t>
            </a:r>
            <a:r>
              <a:rPr lang="de-AT" baseline="0" noProof="0" dirty="0" err="1"/>
              <a:t>illustration</a:t>
            </a:r>
            <a:r>
              <a:rPr lang="de-AT" baseline="0" noProof="0" dirty="0"/>
              <a:t>.</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597864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global energy demand is expected to double by 2050, demand for renewable and cleaner energy sources is increasing. The demand for cleaner fuels and the decommissioning of nuclear power plants also make alternative fuels such as LNG necessary and attractive.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growing demand for LNG in markets with limited gas production or pipeline imports is leading to an increased need for transportation by ship. </a:t>
            </a:r>
          </a:p>
          <a:p>
            <a:endParaRPr lang="en-US" noProof="0" dirty="0"/>
          </a:p>
          <a:p>
            <a:r>
              <a:rPr lang="en-US" noProof="0" dirty="0"/>
              <a:t>Source:</a:t>
            </a:r>
          </a:p>
          <a:p>
            <a:r>
              <a:rPr lang="en-US" noProof="0" dirty="0" err="1"/>
              <a:t>Marjan</a:t>
            </a:r>
            <a:r>
              <a:rPr lang="en-US" noProof="0" dirty="0"/>
              <a:t> von Loon:</a:t>
            </a:r>
            <a:r>
              <a:rPr lang="en-US" baseline="0" noProof="0" dirty="0"/>
              <a:t> </a:t>
            </a:r>
            <a:r>
              <a:rPr lang="en-US" sz="1200" b="0" i="0" u="none" strike="noStrike" kern="1200" baseline="0" dirty="0">
                <a:solidFill>
                  <a:schemeClr val="tx1"/>
                </a:solidFill>
                <a:latin typeface="Corbel" panose="020B0503020204020204" pitchFamily="34" charset="0"/>
                <a:ea typeface="+mn-ea"/>
                <a:cs typeface="+mn-cs"/>
              </a:rPr>
              <a:t>Driving innovation across the LNG value chain, online</a:t>
            </a:r>
            <a:r>
              <a:rPr lang="en-US" sz="1200" b="1" i="0" u="none" strike="noStrike" kern="1200" baseline="0" dirty="0">
                <a:solidFill>
                  <a:schemeClr val="tx1"/>
                </a:solidFill>
                <a:latin typeface="Corbel" panose="020B0503020204020204" pitchFamily="34" charset="0"/>
                <a:ea typeface="+mn-ea"/>
                <a:cs typeface="+mn-cs"/>
              </a:rPr>
              <a:t>: </a:t>
            </a:r>
            <a:r>
              <a:rPr lang="en-US" noProof="0" dirty="0"/>
              <a:t>http://www.google.at/url?sa=t&amp;rct=j&amp;q=&amp;esrc=s&amp;source=web&amp;cd=1&amp;ved=0ahUKEwiH-4PAgZ3LAhVI2SwKHbsvAoQQFgggMAA&amp;url=http%3A%2F%2Fwww.firstmagazine.com%2FDownloadSpecialistPublicationDetail.475.ashx&amp;usg=AFQjCNHA3p1tXvou2G-mum2mVn9-M0sVCA&amp;bvm=bv.115339255,d.bGs, p.91,93 [19.08.2020]</a:t>
            </a:r>
          </a:p>
          <a:p>
            <a:r>
              <a:rPr lang="en-US" noProof="0" dirty="0"/>
              <a:t>Liquefied</a:t>
            </a:r>
            <a:r>
              <a:rPr lang="en-US" baseline="0" noProof="0" dirty="0"/>
              <a:t> Natural Gas LNG 101; Online: </a:t>
            </a:r>
            <a:r>
              <a:rPr lang="en-US" noProof="0" dirty="0"/>
              <a:t>https://www.youtube.com/watch?v=WyZTuzUzR68 </a:t>
            </a:r>
            <a:r>
              <a:rPr lang="de-AT" noProof="0" dirty="0"/>
              <a:t>[19.08.2020]</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2703019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Picture:</a:t>
            </a:r>
            <a:r>
              <a:rPr lang="de-AT" baseline="0" dirty="0"/>
              <a:t> </a:t>
            </a:r>
            <a:r>
              <a:rPr lang="de-AT" baseline="0" dirty="0" err="1"/>
              <a:t>own</a:t>
            </a:r>
            <a:r>
              <a:rPr lang="de-AT" baseline="0" dirty="0"/>
              <a:t> </a:t>
            </a:r>
            <a:r>
              <a:rPr lang="de-AT" baseline="0" dirty="0" err="1"/>
              <a:t>illustration</a:t>
            </a:r>
            <a:r>
              <a:rPr lang="de-AT" baseline="0" dirty="0"/>
              <a:t>.</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33</a:t>
            </a:fld>
            <a:endParaRPr lang="de-AT" dirty="0"/>
          </a:p>
        </p:txBody>
      </p:sp>
    </p:spTree>
    <p:extLst>
      <p:ext uri="{BB962C8B-B14F-4D97-AF65-F5344CB8AC3E}">
        <p14:creationId xmlns:p14="http://schemas.microsoft.com/office/powerpoint/2010/main" val="15030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r>
              <a:rPr lang="de-AT" dirty="0"/>
              <a:t>This</a:t>
            </a:r>
            <a:r>
              <a:rPr lang="de-AT" baseline="0" dirty="0"/>
              <a:t> </a:t>
            </a:r>
            <a:r>
              <a:rPr lang="de-AT" baseline="0" dirty="0" err="1"/>
              <a:t>exercise</a:t>
            </a:r>
            <a:r>
              <a:rPr lang="de-AT" baseline="0" dirty="0"/>
              <a:t> </a:t>
            </a:r>
            <a:r>
              <a:rPr lang="de-AT" baseline="0" dirty="0" err="1"/>
              <a:t>is</a:t>
            </a:r>
            <a:r>
              <a:rPr lang="de-AT" baseline="0" dirty="0"/>
              <a:t> </a:t>
            </a:r>
            <a:r>
              <a:rPr lang="de-AT" baseline="0" dirty="0" err="1"/>
              <a:t>suitable</a:t>
            </a:r>
            <a:r>
              <a:rPr lang="de-AT" baseline="0" dirty="0"/>
              <a:t> </a:t>
            </a:r>
            <a:r>
              <a:rPr lang="de-AT" baseline="0" dirty="0" err="1"/>
              <a:t>as</a:t>
            </a:r>
            <a:r>
              <a:rPr lang="de-AT" baseline="0" dirty="0"/>
              <a:t> individual </a:t>
            </a:r>
            <a:r>
              <a:rPr lang="de-AT" baseline="0" dirty="0" err="1"/>
              <a:t>exercise</a:t>
            </a:r>
            <a:r>
              <a:rPr lang="de-AT" baseline="0" dirty="0"/>
              <a:t>.</a:t>
            </a:r>
          </a:p>
          <a:p>
            <a:endParaRPr lang="de-AT" dirty="0"/>
          </a:p>
          <a:p>
            <a:r>
              <a:rPr lang="de-AT" dirty="0"/>
              <a:t>Duration: </a:t>
            </a:r>
            <a:r>
              <a:rPr lang="en-US" dirty="0"/>
              <a:t>30-40</a:t>
            </a:r>
            <a:r>
              <a:rPr lang="en-US" baseline="0" dirty="0"/>
              <a:t> minutes</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34</a:t>
            </a:fld>
            <a:endParaRPr lang="de-AT" dirty="0"/>
          </a:p>
        </p:txBody>
      </p:sp>
    </p:spTree>
    <p:extLst>
      <p:ext uri="{BB962C8B-B14F-4D97-AF65-F5344CB8AC3E}">
        <p14:creationId xmlns:p14="http://schemas.microsoft.com/office/powerpoint/2010/main" val="3464704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35</a:t>
            </a:fld>
            <a:endParaRPr lang="de-AT" dirty="0"/>
          </a:p>
        </p:txBody>
      </p:sp>
    </p:spTree>
    <p:extLst>
      <p:ext uri="{BB962C8B-B14F-4D97-AF65-F5344CB8AC3E}">
        <p14:creationId xmlns:p14="http://schemas.microsoft.com/office/powerpoint/2010/main" val="2096869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06DAA-0A4E-4110-9797-3FB8CA0FEA93}"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A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81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baseline="0" noProof="0" dirty="0"/>
              <a:t>A discussion can serve as an introduction to the topic "Green Transport".  </a:t>
            </a:r>
          </a:p>
          <a:p>
            <a:endParaRPr lang="en-US" baseline="0" noProof="0" dirty="0"/>
          </a:p>
          <a:p>
            <a:r>
              <a:rPr lang="en-US" baseline="0" noProof="0" dirty="0"/>
              <a:t>The global freight traffic is increasing more and more - you can buy any product. This leads to an overload of the transport infrastructure. Especially the road transport mode is increasingly reaching its limits, which is reflected in increasing traffic jams. Environmental pollution is also on the rise: increasing CO2 emissions, particulate matter and noise pollution. </a:t>
            </a:r>
          </a:p>
          <a:p>
            <a:endParaRPr lang="en-US" b="1" baseline="0" noProof="0" dirty="0"/>
          </a:p>
          <a:p>
            <a:r>
              <a:rPr lang="en-US" b="1" baseline="0" noProof="0" dirty="0"/>
              <a:t>Discussion questions (5-10 minutes discussion): </a:t>
            </a:r>
          </a:p>
          <a:p>
            <a:r>
              <a:rPr lang="en-US" b="0" baseline="0" noProof="0" dirty="0"/>
              <a:t>What are the possibilities to solve this problem in freight transport? </a:t>
            </a:r>
          </a:p>
          <a:p>
            <a:r>
              <a:rPr lang="en-US" b="0" baseline="0" noProof="0" dirty="0"/>
              <a:t>How could freight transport be made more environmentally friendly in the future? </a:t>
            </a:r>
          </a:p>
          <a:p>
            <a:endParaRPr lang="en-US" b="1" baseline="0" noProof="0" dirty="0"/>
          </a:p>
          <a:p>
            <a:endParaRPr lang="en-US" baseline="0" noProof="0" dirty="0"/>
          </a:p>
          <a:p>
            <a:r>
              <a:rPr lang="en-US" b="1" baseline="0" noProof="0" dirty="0"/>
              <a:t>Inputs and discussion points:</a:t>
            </a:r>
          </a:p>
          <a:p>
            <a:pPr marL="169858" indent="-169858">
              <a:buFont typeface="Arial" panose="020B0604020202020204" pitchFamily="34" charset="0"/>
              <a:buChar char="•"/>
            </a:pPr>
            <a:r>
              <a:rPr lang="en-US" baseline="0" noProof="0" dirty="0"/>
              <a:t>alternative modes of transport</a:t>
            </a:r>
          </a:p>
          <a:p>
            <a:pPr marL="169858" indent="-169858">
              <a:buFont typeface="Arial" panose="020B0604020202020204" pitchFamily="34" charset="0"/>
              <a:buChar char="•"/>
            </a:pPr>
            <a:r>
              <a:rPr lang="en-US" baseline="0" noProof="0" dirty="0"/>
              <a:t>Transport concepts</a:t>
            </a:r>
          </a:p>
          <a:p>
            <a:pPr marL="169858" indent="-169858">
              <a:buFont typeface="Arial" panose="020B0604020202020204" pitchFamily="34" charset="0"/>
              <a:buChar char="•"/>
            </a:pPr>
            <a:r>
              <a:rPr lang="en-US" baseline="0" noProof="0" dirty="0"/>
              <a:t>ecological areas of influence</a:t>
            </a:r>
          </a:p>
          <a:p>
            <a:pPr marL="169858" indent="-169858">
              <a:buFont typeface="Arial" panose="020B0604020202020204" pitchFamily="34" charset="0"/>
              <a:buChar char="•"/>
            </a:pPr>
            <a:r>
              <a:rPr lang="en-US" baseline="0" noProof="0" dirty="0"/>
              <a:t>Infrastructure requirements in the future</a:t>
            </a:r>
          </a:p>
          <a:p>
            <a:pPr marL="169858" indent="-169858">
              <a:buFont typeface="Arial" panose="020B0604020202020204" pitchFamily="34" charset="0"/>
              <a:buChar char="•"/>
            </a:pPr>
            <a:r>
              <a:rPr lang="en-US" baseline="0" noProof="0" dirty="0"/>
              <a:t>LNG</a:t>
            </a:r>
          </a:p>
          <a:p>
            <a:pPr marL="169858" indent="-169858">
              <a:buFont typeface="Arial" panose="020B0604020202020204" pitchFamily="34" charset="0"/>
              <a:buChar char="•"/>
            </a:pPr>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57269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204624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en-US" sz="1000" dirty="0"/>
              <a:t>Logistics plays an essential role in the economy as it ensures that goods are transported from the raw material supplier via the producer to the end consumer. Although logistics encompasses many processes and activities, transport and thus freight traffic can be identified as the most environmentally damaging area. </a:t>
            </a:r>
          </a:p>
          <a:p>
            <a:endParaRPr lang="en-US" sz="1000" dirty="0"/>
          </a:p>
          <a:p>
            <a:r>
              <a:rPr lang="en-US" sz="1000" dirty="0"/>
              <a:t>For 2050, an additional 55% increase in truck transport is predicted, with the total transport volume also increasing by 57%. Above all, international freight traffic will increase and thus also the transport distances. In addition, the transport infrastructure is increasingly reaching its limits - traffic jams are the consequence. </a:t>
            </a:r>
          </a:p>
          <a:p>
            <a:endParaRPr lang="en-US" sz="1000" dirty="0"/>
          </a:p>
          <a:p>
            <a:r>
              <a:rPr lang="de-AT" sz="1000" dirty="0" err="1"/>
              <a:t>Sources</a:t>
            </a:r>
            <a:r>
              <a:rPr lang="de-AT" sz="1000" dirty="0"/>
              <a:t>:</a:t>
            </a:r>
            <a:endParaRPr lang="en-GB" sz="1000" dirty="0"/>
          </a:p>
          <a:p>
            <a:pPr defTabSz="907268">
              <a:defRPr/>
            </a:pPr>
            <a:r>
              <a:rPr lang="de-DE" sz="1000" dirty="0" err="1"/>
              <a:t>Whiteing</a:t>
            </a:r>
            <a:r>
              <a:rPr lang="de-DE" sz="1000" dirty="0"/>
              <a:t> A. :</a:t>
            </a:r>
            <a:r>
              <a:rPr lang="de-AT" sz="1000" dirty="0"/>
              <a:t> „Die Zukunft der Nachhaltigkeit in </a:t>
            </a:r>
          </a:p>
          <a:p>
            <a:pPr defTabSz="907268">
              <a:defRPr/>
            </a:pPr>
            <a:r>
              <a:rPr lang="de-AT" sz="1000" dirty="0"/>
              <a:t>Güterverkehr und Logistik“,</a:t>
            </a:r>
            <a:r>
              <a:rPr lang="de-AT" sz="1000" baseline="0" dirty="0"/>
              <a:t> 2010, p </a:t>
            </a:r>
            <a:r>
              <a:rPr lang="en-GB" sz="1000" dirty="0"/>
              <a:t>7</a:t>
            </a:r>
          </a:p>
          <a:p>
            <a:pPr defTabSz="907268">
              <a:defRPr/>
            </a:pPr>
            <a:r>
              <a:rPr lang="de-AT" sz="1000" dirty="0"/>
              <a:t>Online: </a:t>
            </a:r>
            <a:r>
              <a:rPr lang="de-AT" sz="1000" dirty="0">
                <a:hlinkClick r:id="rId3"/>
              </a:rPr>
              <a:t>http://www.europarl.europa.eu/RegData/etudes/note/join/2010/431578/IPOL-TRAN_NT(2010)431578_DE.pdf</a:t>
            </a:r>
            <a:r>
              <a:rPr lang="de-AT" sz="1000" dirty="0"/>
              <a:t>  </a:t>
            </a:r>
            <a:r>
              <a:rPr lang="de-DE" sz="1000" dirty="0"/>
              <a:t>[17.08.2020]</a:t>
            </a:r>
          </a:p>
          <a:p>
            <a:pPr defTabSz="907268">
              <a:defRPr/>
            </a:pPr>
            <a:endParaRPr lang="de-AT" sz="1000" dirty="0"/>
          </a:p>
          <a:p>
            <a:pPr defTabSz="895836">
              <a:defRPr/>
            </a:pPr>
            <a:r>
              <a:rPr lang="en-US" sz="1000" dirty="0">
                <a:solidFill>
                  <a:schemeClr val="accent1"/>
                </a:solidFill>
              </a:rPr>
              <a:t>European Commission, “EU energy, transport and GHG emissions  - Trends to 2050 Reference Scenario 2013”.</a:t>
            </a:r>
            <a:r>
              <a:rPr lang="en-US" sz="1000" baseline="0" dirty="0">
                <a:solidFill>
                  <a:schemeClr val="accent1"/>
                </a:solidFill>
              </a:rPr>
              <a:t> 2013, p </a:t>
            </a:r>
            <a:r>
              <a:rPr lang="en-US" sz="1000" spc="60" dirty="0">
                <a:solidFill>
                  <a:schemeClr val="accent1"/>
                </a:solidFill>
              </a:rPr>
              <a:t>39</a:t>
            </a:r>
          </a:p>
          <a:p>
            <a:pPr defTabSz="895836">
              <a:defRPr/>
            </a:pPr>
            <a:r>
              <a:rPr lang="en-US" sz="1000" dirty="0">
                <a:solidFill>
                  <a:schemeClr val="accent1"/>
                </a:solidFill>
              </a:rPr>
              <a:t>Online: </a:t>
            </a:r>
            <a:r>
              <a:rPr lang="en-US" sz="1000" spc="60" dirty="0">
                <a:solidFill>
                  <a:schemeClr val="accent1"/>
                </a:solidFill>
                <a:hlinkClick r:id="rId4"/>
              </a:rPr>
              <a:t>http://ec.europa.eu/transport/media/publications/doc/trends-to-2050-update-2013.pdf</a:t>
            </a:r>
            <a:r>
              <a:rPr lang="en-US" sz="1000" spc="60" dirty="0">
                <a:solidFill>
                  <a:schemeClr val="accent1"/>
                </a:solidFill>
              </a:rPr>
              <a:t>  </a:t>
            </a:r>
            <a:r>
              <a:rPr lang="de-AT" sz="1000" dirty="0"/>
              <a:t>[17.08.2020]</a:t>
            </a:r>
          </a:p>
          <a:p>
            <a:pPr defTabSz="895836">
              <a:defRPr/>
            </a:pPr>
            <a:endParaRPr lang="en-US" sz="1000" spc="60" dirty="0">
              <a:solidFill>
                <a:schemeClr val="accent1"/>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387985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en-US" dirty="0"/>
              <a:t>On a European level, the transport sector is the second largest emitter of greenhouse gases (25% of all greenhouse gases) after fuel combustion. </a:t>
            </a:r>
          </a:p>
          <a:p>
            <a:r>
              <a:rPr lang="en-US" dirty="0"/>
              <a:t>Within the transport sector, the truck is the largest emitter of greenhouse gases (68%), as is clearly shown in the right-hand chart using Germany as an example. </a:t>
            </a:r>
            <a:endParaRPr lang="de-DE" dirty="0"/>
          </a:p>
          <a:p>
            <a:endParaRPr lang="de-DE" dirty="0"/>
          </a:p>
          <a:p>
            <a:r>
              <a:rPr lang="de-DE" dirty="0" err="1"/>
              <a:t>Sources</a:t>
            </a:r>
            <a:r>
              <a:rPr lang="de-DE" dirty="0"/>
              <a:t>:</a:t>
            </a:r>
          </a:p>
          <a:p>
            <a:r>
              <a:rPr lang="de-AT" dirty="0" err="1"/>
              <a:t>Eurostat</a:t>
            </a:r>
            <a:r>
              <a:rPr lang="de-AT" dirty="0"/>
              <a:t>, „</a:t>
            </a:r>
            <a:r>
              <a:rPr lang="de-AT" dirty="0" err="1"/>
              <a:t>Greenhouse</a:t>
            </a:r>
            <a:r>
              <a:rPr lang="de-AT" dirty="0"/>
              <a:t> gas </a:t>
            </a:r>
            <a:r>
              <a:rPr lang="de-AT" dirty="0" err="1"/>
              <a:t>emission</a:t>
            </a:r>
            <a:r>
              <a:rPr lang="de-AT" dirty="0"/>
              <a:t> </a:t>
            </a:r>
            <a:r>
              <a:rPr lang="de-AT" dirty="0" err="1"/>
              <a:t>statistics</a:t>
            </a:r>
            <a:r>
              <a:rPr lang="de-AT" dirty="0"/>
              <a:t>“,</a:t>
            </a:r>
            <a:r>
              <a:rPr lang="de-AT" baseline="0" dirty="0"/>
              <a:t> 2018, online: </a:t>
            </a:r>
            <a:r>
              <a:rPr lang="en-GB" dirty="0"/>
              <a:t>https://ec.europa.eu/eurostat/statistics-explained/index.php?title=File:Greenhouse_gas_emissions,_analysis_by_source_sector,_EU-27,_1990_and_2018_(Percentage_of_total).png </a:t>
            </a:r>
            <a:r>
              <a:rPr lang="de-AT" dirty="0"/>
              <a:t>[17.08.2020].</a:t>
            </a:r>
          </a:p>
          <a:p>
            <a:pPr defTabSz="907268">
              <a:defRPr/>
            </a:pPr>
            <a:endParaRPr lang="de-DE" dirty="0"/>
          </a:p>
          <a:p>
            <a:r>
              <a:rPr lang="de-AT" altLang="de-DE" baseline="0" noProof="0" dirty="0"/>
              <a:t>statista.com</a:t>
            </a:r>
            <a:endParaRPr lang="en-US" altLang="de-DE" baseline="0" noProof="0" dirty="0"/>
          </a:p>
          <a:p>
            <a:pPr defTabSz="907268">
              <a:defRPr/>
            </a:pPr>
            <a:r>
              <a:rPr lang="en-US" altLang="de-DE" baseline="0" noProof="0" dirty="0"/>
              <a:t>Online: </a:t>
            </a:r>
            <a:r>
              <a:rPr lang="en-US" altLang="de-DE" noProof="0" dirty="0"/>
              <a:t>https://de.statista.com/statistik/daten/studie/881600/umfrage/co2-emissionen-im-deutschen-gueterverkehr-nach-verkehrsmitteln/ </a:t>
            </a:r>
            <a:r>
              <a:rPr lang="en-US" altLang="de-DE" dirty="0"/>
              <a:t>[17.08.2020].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306413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noProof="0" dirty="0"/>
              <a:t>As described in the previous slide, a change to sustainable modes of transport is necessary. Therefore, the EU policy tries to promote a change to such modes of transport by means of different measures. The European Commission's White Paper of 2011 "Roadmap to a Single European Transport Area - Towards a competitive and resource-efficient transport system" presented the EU vision for transport in the future. This White Paper contains proposals for action by the EU to make transport more sustainable in the future. Since rail and inland waterways are recognized as sustainable modes of transport, a modal shift towards these modes of transport should also take place. The goal is to shift 30% of road traffic exceeding 300 km to rail or inland waterways by 2030. By 2050 the value should be 50 %. </a:t>
            </a:r>
          </a:p>
          <a:p>
            <a:endParaRPr lang="de-DE" dirty="0"/>
          </a:p>
          <a:p>
            <a:r>
              <a:rPr lang="de-DE" dirty="0"/>
              <a:t>Source: </a:t>
            </a:r>
          </a:p>
          <a:p>
            <a:pPr defTabSz="907268">
              <a:defRPr/>
            </a:pPr>
            <a:r>
              <a:rPr lang="en-US" dirty="0"/>
              <a:t>European </a:t>
            </a:r>
            <a:r>
              <a:rPr lang="en-US" dirty="0" err="1"/>
              <a:t>Comission</a:t>
            </a:r>
            <a:r>
              <a:rPr lang="en-US" dirty="0"/>
              <a:t>, “</a:t>
            </a:r>
            <a:r>
              <a:rPr lang="en-US" sz="1200" b="0" dirty="0">
                <a:solidFill>
                  <a:srgbClr val="3C628F"/>
                </a:solidFill>
              </a:rPr>
              <a:t>White Paper of the European Commission 2011</a:t>
            </a:r>
            <a:r>
              <a:rPr lang="en-US" b="0" dirty="0"/>
              <a:t>” (2011</a:t>
            </a:r>
            <a:r>
              <a:rPr lang="en-US" dirty="0"/>
              <a:t>), </a:t>
            </a:r>
            <a:r>
              <a:rPr lang="de-DE" baseline="0" dirty="0"/>
              <a:t>S. 3ff; </a:t>
            </a:r>
            <a:r>
              <a:rPr lang="en-US" dirty="0"/>
              <a:t>Online: https://ec.europa.eu/transport/sites/transport/files/themes/strategies/doc/2011_white_paper/white-paper-illustrated-brochure_en.pdf </a:t>
            </a:r>
            <a:r>
              <a:rPr lang="de-DE" dirty="0"/>
              <a:t>[17.08.2020]</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5479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en-US" noProof="0" dirty="0"/>
              <a:t>A large number of producers are making their production increasingly sustainable and more and more sustainable products are demanded by consumers (especially in the food sector), there is also an increased need for sustainable transport. An important logistics concept in this context is "green logistics".  As it can be seen in the description, besides the environmental friendliness and social compatibility of the transport modes, the financial aspect is also very important. As transport is essential to connect all actors along the value chain (from raw material supplier to producer to consumer), it can be identified as one of the most important elements of logistics. It is therefore important to first measure the impact of the transport sector from an ecological, social and economic perspective and then define appropriate measures to reduce it. </a:t>
            </a:r>
          </a:p>
          <a:p>
            <a:endParaRPr lang="de-DE" noProof="0" dirty="0"/>
          </a:p>
          <a:p>
            <a:r>
              <a:rPr lang="de-DE" u="sng" noProof="0" dirty="0"/>
              <a:t>Source:</a:t>
            </a:r>
            <a:endParaRPr lang="de-DE" u="sng" dirty="0"/>
          </a:p>
          <a:p>
            <a:pPr defTabSz="907268">
              <a:defRPr/>
            </a:pPr>
            <a:r>
              <a:rPr lang="en-GB" dirty="0"/>
              <a:t>Saroha </a:t>
            </a:r>
            <a:r>
              <a:rPr lang="en-GB" dirty="0" err="1"/>
              <a:t>Rituraj</a:t>
            </a:r>
            <a:r>
              <a:rPr lang="en-GB" dirty="0"/>
              <a:t>, “Green Logistics &amp; its Significance in Modern Day Systems”,</a:t>
            </a:r>
            <a:r>
              <a:rPr lang="en-GB" baseline="0" dirty="0"/>
              <a:t> 2014, p</a:t>
            </a:r>
            <a:r>
              <a:rPr lang="de-DE" dirty="0"/>
              <a:t> 90</a:t>
            </a:r>
          </a:p>
          <a:p>
            <a:r>
              <a:rPr lang="de-DE" dirty="0" err="1"/>
              <a:t>Kudla</a:t>
            </a:r>
            <a:r>
              <a:rPr lang="de-DE" dirty="0"/>
              <a:t>, Nicole: Nachhaltigkeitsmanagement, in: Fagagnini Hans Peter/</a:t>
            </a:r>
            <a:r>
              <a:rPr lang="de-DE" dirty="0" err="1"/>
              <a:t>Stöltzle</a:t>
            </a:r>
            <a:r>
              <a:rPr lang="de-DE" dirty="0"/>
              <a:t> Wolfgang (Hrsg.): Güterverkehr kompakt, München, 2010, </a:t>
            </a:r>
            <a:r>
              <a:rPr lang="de-DE" baseline="0" dirty="0"/>
              <a:t> p </a:t>
            </a:r>
            <a:r>
              <a:rPr lang="de-DE" dirty="0"/>
              <a:t>232</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129250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Corbel" panose="020B0503020204020204" pitchFamily="34" charset="0"/>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Corbel" panose="020B0503020204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2D6290CB-EFFA-4992-A8C1-D369EFADA0EB}" type="datetime7">
              <a:rPr lang="de-AT" smtClean="0"/>
              <a:t>Sep-22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53566-8761-46B8-BC77-8D8AF7415804}" type="datetime7">
              <a:rPr lang="de-AT"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2E2FC-3895-40A3-BB0B-EE82D7BFBF56}" type="datetime7">
              <a:rPr lang="de-AT"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A00A4-37D0-4E38-9303-472A89868FDD}"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30677-E68B-4006-B840-00FC7D93DB1E}"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58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48826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p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2806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042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p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377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p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23973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4D582-435B-4ECE-A0AF-7E4C6A38C003}"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180752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p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953504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932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295438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536498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p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00894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412A5E0-F29B-4B95-A389-3E10DA9ED5D7}"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2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F62E-C2CA-4B88-9A99-E49F55F5BA84}"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46995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74C95-B968-4AFC-ABF5-A1B3B4CB6574}" type="datetime7">
              <a:rPr lang="de-DE"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5885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B4846C-FD36-4908-BBC7-891D13AC572E}" type="datetime7">
              <a:rPr lang="de-DE"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54792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186F6E-3BBC-42B9-9559-3F8B8FB242B4}" type="datetime7">
              <a:rPr lang="de-DE"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83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F324718-1B92-44DE-A5F5-1EBFE56A0E33}"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3947771-D9BC-467D-933D-BEE3221B3D22}" type="datetime7">
              <a:rPr lang="de-DE"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331285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75562-174A-4F71-B57A-1680CD11F085}" type="datetime7">
              <a:rPr lang="de-DE"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07851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CC114-3697-4C29-A66E-C8A08AC7EF78}" type="datetime7">
              <a:rPr lang="de-DE"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430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D33B7-0F04-4806-97E1-643330FEB661}" type="datetime7">
              <a:rPr lang="de-DE"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165080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50CA-9622-4965-B654-BADDD7A25FA8}"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31656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D4483-390B-4BB2-9882-3074A06796CE}"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93595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620B4-B7F8-46B2-8819-B388FE75E9EC}" type="datetime7">
              <a:rPr lang="de-AT"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DF5B17-3334-494D-8E78-1A6371C4111A}" type="datetime7">
              <a:rPr lang="de-AT"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orbel" panose="020B05030202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90F09-ECF8-4F75-833D-9E26A1BB27A8}" type="datetime7">
              <a:rPr lang="de-AT"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24F08788-D6D3-4C0B-BC18-2D0799E1928B}" type="datetime7">
              <a:rPr lang="de-AT"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99788-7256-4AE5-9CCE-B73E8481848F}" type="datetime7">
              <a:rPr lang="de-AT"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4.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D5B24A1E-4A20-47A0-A08E-F216C7B3F30D}" type="datetime7">
              <a:rPr lang="de-AT" smtClean="0"/>
              <a:pPr/>
              <a:t>Sep-22</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CD93F612-187A-48BF-B5EE-AA4BEE289BC1}" type="slidenum">
              <a:rPr lang="de-AT" smtClean="0"/>
              <a:pPr/>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703" r:id="rId2"/>
  </p:sldLayoutIdLst>
  <p:hf hdr="0" ftr="0"/>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latin typeface="Corbel" panose="020B0503020204020204" pitchFamily="34" charset="0"/>
              </a:defRPr>
            </a:lvl1pPr>
          </a:lstStyle>
          <a:p>
            <a:fld id="{67BB12FB-28DA-44C7-AC82-669A23DF8115}" type="datetime7">
              <a:rPr lang="de-AT" smtClean="0">
                <a:solidFill>
                  <a:prstClr val="white"/>
                </a:solidFill>
              </a:rPr>
              <a:p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latin typeface="Corbel" panose="020B0503020204020204" pitchFamily="34" charset="0"/>
              </a:defRPr>
            </a:lvl1pPr>
          </a:lstStyle>
          <a:p>
            <a:fld id="{7D34D7BA-8E13-46FE-8871-8877FE7E3568}" type="slidenum">
              <a:rPr lang="de-AT" smtClean="0">
                <a:solidFill>
                  <a:prstClr val="white"/>
                </a:solidFill>
              </a:rPr>
              <a:pPr/>
              <a:t>‹#›</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5"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defTabSz="914400" rtl="0" eaLnBrk="1" latinLnBrk="0" hangingPunct="1">
        <a:spcBef>
          <a:spcPct val="0"/>
        </a:spcBef>
        <a:buNone/>
        <a:defRPr sz="2800" kern="1200" spc="-100" baseline="0">
          <a:solidFill>
            <a:schemeClr val="tx2"/>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p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17250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2C8F9820-0D7F-45CB-A7A3-07B091E235A8}" type="datetime7">
              <a:rPr lang="de-DE" smtClean="0">
                <a:solidFill>
                  <a:prstClr val="white"/>
                </a:solidFill>
              </a:r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6800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3.xml"/><Relationship Id="rId7" Type="http://schemas.openxmlformats.org/officeDocument/2006/relationships/chart" Target="../charts/chart4.xml"/><Relationship Id="rId12"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chart" Target="../charts/chart5.xml"/><Relationship Id="rId4" Type="http://schemas.openxmlformats.org/officeDocument/2006/relationships/image" Target="../media/image32.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eur-lex.europa.eu/legal-content/de/TXT/PDF/?uri=CELEX:52011DC0144" TargetMode="External"/><Relationship Id="rId7" Type="http://schemas.openxmlformats.org/officeDocument/2006/relationships/hyperlink" Target="http://www.europarl.europa.eu/RegData/etudes/note/join/2010/431578/IPOL-TRAN_NT(2010)431578_DE.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noise.eionet.europa.eu/viewer.html" TargetMode="External"/><Relationship Id="rId5" Type="http://schemas.openxmlformats.org/officeDocument/2006/relationships/hyperlink" Target="http://www.scs.fraunhofer.de/content/dam/scs/de/dokumente/studien/Wirtschaftliche_Rahmenbedingungen_des_Gueterverkehrs.pdf" TargetMode="External"/><Relationship Id="rId4" Type="http://schemas.openxmlformats.org/officeDocument/2006/relationships/hyperlink" Target="http://ec.europa.eu/transport/media/publications/doc/trends-to-2050-update-2013.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hyperlink" Target="http://www.rewway.at/en/services/" TargetMode="External"/><Relationship Id="rId4" Type="http://schemas.openxmlformats.org/officeDocument/2006/relationships/hyperlink" Target="http://www.rewway.at/en/teaching-materials/bund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latin typeface="Corbel" panose="020B0503020204020204" pitchFamily="34" charset="0"/>
              </a:rPr>
              <a:t>How to work with this learning material</a:t>
            </a:r>
            <a:endParaRPr lang="en-US" dirty="0">
              <a:solidFill>
                <a:schemeClr val="accent1"/>
              </a:solidFill>
              <a:latin typeface="Corbel" panose="020B0503020204020204" pitchFamily="34" charset="0"/>
            </a:endParaRPr>
          </a:p>
        </p:txBody>
      </p:sp>
      <p:sp>
        <p:nvSpPr>
          <p:cNvPr id="2" name="Content Placeholder 1"/>
          <p:cNvSpPr>
            <a:spLocks noGrp="1"/>
          </p:cNvSpPr>
          <p:nvPr>
            <p:ph idx="1"/>
          </p:nvPr>
        </p:nvSpPr>
        <p:spPr/>
        <p:txBody>
          <a:bodyPr>
            <a:normAutofit fontScale="85000" lnSpcReduction="20000"/>
          </a:bodyPr>
          <a:lstStyle/>
          <a:p>
            <a:pPr algn="just">
              <a:spcBef>
                <a:spcPts val="0"/>
              </a:spcBef>
              <a:buClr>
                <a:srgbClr val="189BC4"/>
              </a:buClr>
            </a:pPr>
            <a:endParaRPr lang="en-US" sz="2800" b="1" dirty="0">
              <a:solidFill>
                <a:srgbClr val="189BC4"/>
              </a:solidFill>
              <a:latin typeface="Corbel" panose="020B0503020204020204" pitchFamily="34" charset="0"/>
            </a:endParaRPr>
          </a:p>
          <a:p>
            <a:pPr algn="just">
              <a:spcBef>
                <a:spcPts val="0"/>
              </a:spcBef>
              <a:buClr>
                <a:srgbClr val="189BC4"/>
              </a:buClr>
            </a:pPr>
            <a:r>
              <a:rPr lang="en-US" sz="2800" b="1" dirty="0">
                <a:solidFill>
                  <a:srgbClr val="189BC4"/>
                </a:solidFill>
                <a:latin typeface="Corbel" panose="020B0503020204020204" pitchFamily="34" charset="0"/>
              </a:rPr>
              <a:t>Power Point</a:t>
            </a:r>
          </a:p>
          <a:p>
            <a:pPr marL="0" indent="0" algn="just">
              <a:spcBef>
                <a:spcPts val="0"/>
              </a:spcBef>
              <a:buClr>
                <a:srgbClr val="189BC4"/>
              </a:buClr>
              <a:buNone/>
            </a:pPr>
            <a:r>
              <a:rPr lang="en-US" dirty="0">
                <a:solidFill>
                  <a:schemeClr val="accent1"/>
                </a:solidFill>
                <a:latin typeface="Corbel" panose="020B0503020204020204" pitchFamily="34" charset="0"/>
              </a:rPr>
              <a:t>The following power point presents </a:t>
            </a:r>
            <a:r>
              <a:rPr lang="en-US" cap="all" dirty="0">
                <a:solidFill>
                  <a:schemeClr val="accent1"/>
                </a:solidFill>
                <a:latin typeface="Corbel" panose="020B0503020204020204" pitchFamily="34" charset="0"/>
              </a:rPr>
              <a:t>Green transport by inland waterways</a:t>
            </a:r>
            <a:r>
              <a:rPr lang="en-US" dirty="0">
                <a:solidFill>
                  <a:schemeClr val="accent1"/>
                </a:solidFill>
                <a:latin typeface="Corbel" panose="020B0503020204020204" pitchFamily="34" charset="0"/>
              </a:rPr>
              <a:t>. The slides are shortly described in the notes below and you can also find the link to the source if you need further information.</a:t>
            </a:r>
          </a:p>
          <a:p>
            <a:pPr marL="0" indent="0" algn="just">
              <a:spcBef>
                <a:spcPts val="0"/>
              </a:spcBef>
              <a:buClr>
                <a:srgbClr val="189BC4"/>
              </a:buClr>
              <a:buNone/>
            </a:pPr>
            <a:endParaRPr lang="en-US" dirty="0">
              <a:solidFill>
                <a:schemeClr val="accent1"/>
              </a:solidFill>
              <a:latin typeface="Corbel" panose="020B0503020204020204" pitchFamily="34" charset="0"/>
            </a:endParaRPr>
          </a:p>
          <a:p>
            <a:pPr algn="just">
              <a:spcBef>
                <a:spcPts val="0"/>
              </a:spcBef>
              <a:buClr>
                <a:srgbClr val="189BC4"/>
              </a:buClr>
            </a:pPr>
            <a:r>
              <a:rPr lang="en-US" sz="2800" b="1" dirty="0">
                <a:solidFill>
                  <a:srgbClr val="189BC4"/>
                </a:solidFill>
                <a:latin typeface="Corbel" panose="020B0503020204020204" pitchFamily="34" charset="0"/>
              </a:rPr>
              <a:t>Reader</a:t>
            </a:r>
          </a:p>
          <a:p>
            <a:pPr marL="0" indent="0" algn="just">
              <a:spcBef>
                <a:spcPts val="0"/>
              </a:spcBef>
              <a:buClr>
                <a:srgbClr val="189BC4"/>
              </a:buClr>
              <a:buNone/>
            </a:pPr>
            <a:r>
              <a:rPr lang="en-US" dirty="0">
                <a:solidFill>
                  <a:schemeClr val="accent1"/>
                </a:solidFill>
                <a:latin typeface="Corbel" panose="020B0503020204020204" pitchFamily="34" charset="0"/>
              </a:rPr>
              <a:t>In addition to the power point presentation, you can also use the reader provided on our platform. It’s more detailed and could be used as a script. </a:t>
            </a:r>
          </a:p>
          <a:p>
            <a:pPr marL="0" indent="0" algn="just">
              <a:spcBef>
                <a:spcPts val="0"/>
              </a:spcBef>
              <a:buClr>
                <a:srgbClr val="189BC4"/>
              </a:buClr>
              <a:buNone/>
            </a:pPr>
            <a:endParaRPr lang="en-US" dirty="0">
              <a:solidFill>
                <a:schemeClr val="accent1"/>
              </a:solidFill>
              <a:latin typeface="Corbel" panose="020B0503020204020204" pitchFamily="34" charset="0"/>
            </a:endParaRPr>
          </a:p>
          <a:p>
            <a:pPr algn="just">
              <a:spcBef>
                <a:spcPts val="0"/>
              </a:spcBef>
              <a:buClr>
                <a:srgbClr val="189BC4"/>
              </a:buClr>
            </a:pPr>
            <a:r>
              <a:rPr lang="en-US" sz="2800" b="1" dirty="0">
                <a:solidFill>
                  <a:srgbClr val="189BC4"/>
                </a:solidFill>
                <a:latin typeface="Corbel" panose="020B0503020204020204" pitchFamily="34" charset="0"/>
              </a:rPr>
              <a:t>Links</a:t>
            </a:r>
          </a:p>
          <a:p>
            <a:pPr marL="0" indent="0" algn="just">
              <a:spcBef>
                <a:spcPts val="0"/>
              </a:spcBef>
              <a:buClr>
                <a:srgbClr val="189BC4"/>
              </a:buClr>
              <a:buNone/>
            </a:pPr>
            <a:r>
              <a:rPr lang="en-US" dirty="0">
                <a:solidFill>
                  <a:schemeClr val="accent1"/>
                </a:solidFill>
                <a:latin typeface="Corbel" panose="020B0503020204020204" pitchFamily="34" charset="0"/>
              </a:rPr>
              <a:t>You can also find the sources of our presentation and reader in the links section of the relevant bundled teaching material.</a:t>
            </a:r>
          </a:p>
          <a:p>
            <a:pPr marL="0" indent="0" algn="just">
              <a:spcBef>
                <a:spcPts val="0"/>
              </a:spcBef>
              <a:buClr>
                <a:srgbClr val="189BC4"/>
              </a:buClr>
              <a:buNone/>
            </a:pPr>
            <a:endParaRPr lang="en-US" dirty="0">
              <a:solidFill>
                <a:schemeClr val="accent1"/>
              </a:solidFill>
              <a:latin typeface="Corbel" panose="020B0503020204020204" pitchFamily="34" charset="0"/>
            </a:endParaRPr>
          </a:p>
          <a:p>
            <a:pPr algn="just">
              <a:spcBef>
                <a:spcPts val="0"/>
              </a:spcBef>
              <a:buClr>
                <a:srgbClr val="189BC4"/>
              </a:buClr>
            </a:pPr>
            <a:r>
              <a:rPr lang="en-US" sz="2800" b="1" dirty="0">
                <a:solidFill>
                  <a:srgbClr val="189BC4"/>
                </a:solidFill>
                <a:latin typeface="Corbel" panose="020B0503020204020204" pitchFamily="34" charset="0"/>
              </a:rPr>
              <a:t>Videos</a:t>
            </a:r>
          </a:p>
          <a:p>
            <a:pPr marL="0" indent="0" algn="just">
              <a:spcBef>
                <a:spcPts val="0"/>
              </a:spcBef>
              <a:buClr>
                <a:srgbClr val="189BC4"/>
              </a:buClr>
              <a:buNone/>
            </a:pPr>
            <a:r>
              <a:rPr lang="en-US" dirty="0">
                <a:solidFill>
                  <a:schemeClr val="accent1"/>
                </a:solidFill>
                <a:latin typeface="Corbel" panose="020B0503020204020204" pitchFamily="34" charset="0"/>
              </a:rPr>
              <a:t>There are also different videos used as sources in this presentation. You can find these videos separately in the relevant bundled teaching material.</a:t>
            </a:r>
          </a:p>
          <a:p>
            <a:endParaRPr lang="en-US" dirty="0">
              <a:solidFill>
                <a:schemeClr val="accent1"/>
              </a:solidFill>
              <a:latin typeface="Corbel" panose="020B0503020204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09D35-7505-45A4-9BFB-46830CC8E846}" type="datetime6">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22</a:t>
            </a:fld>
            <a:endParaRPr kumimoji="0" lang="de-A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4D7BA-8E13-46FE-8871-8877FE7E3568}" type="slidenum">
              <a:rPr kumimoji="0" lang="de-AT"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55544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rgbClr val="3C628F"/>
                </a:solidFill>
              </a:rPr>
              <a:t>Green </a:t>
            </a:r>
            <a:r>
              <a:rPr lang="en-US" b="1" dirty="0">
                <a:solidFill>
                  <a:srgbClr val="3C628F"/>
                </a:solidFill>
              </a:rPr>
              <a:t>logistics</a:t>
            </a:r>
            <a:br>
              <a:rPr lang="en-US" dirty="0">
                <a:solidFill>
                  <a:srgbClr val="3C628F"/>
                </a:solidFill>
              </a:rPr>
            </a:br>
            <a:r>
              <a:rPr lang="de-DE" sz="2400" dirty="0">
                <a:solidFill>
                  <a:schemeClr val="accent1"/>
                </a:solidFill>
              </a:rPr>
              <a:t>Transport </a:t>
            </a:r>
            <a:r>
              <a:rPr lang="de-DE" sz="2400" dirty="0" err="1">
                <a:solidFill>
                  <a:schemeClr val="accent1"/>
                </a:solidFill>
              </a:rPr>
              <a:t>and</a:t>
            </a:r>
            <a:r>
              <a:rPr lang="de-DE" sz="2400" dirty="0">
                <a:solidFill>
                  <a:schemeClr val="accent1"/>
                </a:solidFill>
              </a:rPr>
              <a:t> </a:t>
            </a:r>
            <a:r>
              <a:rPr lang="de-DE" sz="2400" dirty="0" err="1">
                <a:solidFill>
                  <a:schemeClr val="accent1"/>
                </a:solidFill>
              </a:rPr>
              <a:t>environment</a:t>
            </a:r>
            <a:endParaRPr lang="de-DE"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033657"/>
              </p:ext>
            </p:extLst>
          </p:nvPr>
        </p:nvGraphicFramePr>
        <p:xfrm>
          <a:off x="683568" y="1825822"/>
          <a:ext cx="7787208" cy="463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5857142-FA75-484E-AA9C-93254F4AF63B}" type="datetime6">
              <a:rPr lang="en-GB"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TextBox 6"/>
          <p:cNvSpPr txBox="1"/>
          <p:nvPr/>
        </p:nvSpPr>
        <p:spPr>
          <a:xfrm>
            <a:off x="270384" y="4797152"/>
            <a:ext cx="2232248" cy="646331"/>
          </a:xfrm>
          <a:prstGeom prst="rect">
            <a:avLst/>
          </a:prstGeom>
          <a:noFill/>
        </p:spPr>
        <p:txBody>
          <a:bodyPr wrap="square" rtlCol="0">
            <a:spAutoFit/>
          </a:bodyPr>
          <a:lstStyle/>
          <a:p>
            <a:pPr marL="285750" indent="-285750">
              <a:buFontTx/>
              <a:buChar char="-"/>
            </a:pPr>
            <a:r>
              <a:rPr lang="en-US" dirty="0">
                <a:solidFill>
                  <a:srgbClr val="3C628F"/>
                </a:solidFill>
                <a:latin typeface="Corbel" panose="020B0503020204020204" pitchFamily="34" charset="0"/>
              </a:rPr>
              <a:t>awareness</a:t>
            </a:r>
          </a:p>
          <a:p>
            <a:pPr marL="285750" indent="-285750">
              <a:buFontTx/>
              <a:buChar char="-"/>
            </a:pPr>
            <a:r>
              <a:rPr lang="en-US" dirty="0">
                <a:solidFill>
                  <a:srgbClr val="3C628F"/>
                </a:solidFill>
                <a:latin typeface="Corbel" panose="020B0503020204020204" pitchFamily="34" charset="0"/>
              </a:rPr>
              <a:t>quality of life</a:t>
            </a:r>
          </a:p>
        </p:txBody>
      </p:sp>
      <p:sp>
        <p:nvSpPr>
          <p:cNvPr id="8" name="TextBox 7"/>
          <p:cNvSpPr txBox="1"/>
          <p:nvPr/>
        </p:nvSpPr>
        <p:spPr>
          <a:xfrm>
            <a:off x="5508104" y="1808261"/>
            <a:ext cx="2520280" cy="646331"/>
          </a:xfrm>
          <a:prstGeom prst="rect">
            <a:avLst/>
          </a:prstGeom>
          <a:noFill/>
        </p:spPr>
        <p:txBody>
          <a:bodyPr wrap="square" rtlCol="0">
            <a:spAutoFit/>
          </a:bodyPr>
          <a:lstStyle/>
          <a:p>
            <a:pPr marL="285750" indent="-285750">
              <a:buFontTx/>
              <a:buChar char="-"/>
            </a:pPr>
            <a:r>
              <a:rPr lang="de-DE" dirty="0" err="1">
                <a:solidFill>
                  <a:srgbClr val="3C628F"/>
                </a:solidFill>
                <a:latin typeface="Corbel" panose="020B0503020204020204" pitchFamily="34" charset="0"/>
              </a:rPr>
              <a:t>costs</a:t>
            </a:r>
            <a:endParaRPr lang="de-DE" dirty="0">
              <a:solidFill>
                <a:srgbClr val="3C628F"/>
              </a:solidFill>
              <a:latin typeface="Corbel" panose="020B0503020204020204" pitchFamily="34" charset="0"/>
            </a:endParaRPr>
          </a:p>
          <a:p>
            <a:pPr marL="285750" indent="-285750">
              <a:buFontTx/>
              <a:buChar char="-"/>
            </a:pPr>
            <a:r>
              <a:rPr lang="de-DE" dirty="0" err="1">
                <a:solidFill>
                  <a:srgbClr val="3C628F"/>
                </a:solidFill>
                <a:latin typeface="Corbel" panose="020B0503020204020204" pitchFamily="34" charset="0"/>
              </a:rPr>
              <a:t>unproductivity</a:t>
            </a:r>
            <a:endParaRPr lang="de-DE" dirty="0">
              <a:solidFill>
                <a:srgbClr val="3C628F"/>
              </a:solidFill>
              <a:latin typeface="Corbel" panose="020B0503020204020204" pitchFamily="34" charset="0"/>
            </a:endParaRPr>
          </a:p>
        </p:txBody>
      </p:sp>
      <p:sp>
        <p:nvSpPr>
          <p:cNvPr id="9" name="TextBox 8"/>
          <p:cNvSpPr txBox="1"/>
          <p:nvPr/>
        </p:nvSpPr>
        <p:spPr>
          <a:xfrm>
            <a:off x="7038900" y="4797152"/>
            <a:ext cx="2520280" cy="923330"/>
          </a:xfrm>
          <a:prstGeom prst="rect">
            <a:avLst/>
          </a:prstGeom>
          <a:noFill/>
        </p:spPr>
        <p:txBody>
          <a:bodyPr wrap="square" rtlCol="0">
            <a:spAutoFit/>
          </a:bodyPr>
          <a:lstStyle/>
          <a:p>
            <a:pPr marL="285750" indent="-285750">
              <a:buFontTx/>
              <a:buChar char="-"/>
            </a:pPr>
            <a:r>
              <a:rPr lang="de-DE" dirty="0" err="1">
                <a:solidFill>
                  <a:srgbClr val="3C628F"/>
                </a:solidFill>
                <a:latin typeface="Corbel" panose="020B0503020204020204" pitchFamily="34" charset="0"/>
              </a:rPr>
              <a:t>emissions</a:t>
            </a:r>
            <a:endParaRPr lang="de-DE" dirty="0">
              <a:solidFill>
                <a:srgbClr val="3C628F"/>
              </a:solidFill>
              <a:latin typeface="Corbel" panose="020B0503020204020204" pitchFamily="34" charset="0"/>
            </a:endParaRPr>
          </a:p>
          <a:p>
            <a:pPr marL="285750" indent="-285750">
              <a:buFontTx/>
              <a:buChar char="-"/>
            </a:pPr>
            <a:r>
              <a:rPr lang="de-DE" dirty="0" err="1">
                <a:solidFill>
                  <a:srgbClr val="3C628F"/>
                </a:solidFill>
                <a:latin typeface="Corbel" panose="020B0503020204020204" pitchFamily="34" charset="0"/>
              </a:rPr>
              <a:t>resource</a:t>
            </a:r>
            <a:r>
              <a:rPr lang="de-DE" dirty="0">
                <a:solidFill>
                  <a:srgbClr val="3C628F"/>
                </a:solidFill>
                <a:latin typeface="Corbel" panose="020B0503020204020204" pitchFamily="34" charset="0"/>
              </a:rPr>
              <a:t> </a:t>
            </a:r>
            <a:r>
              <a:rPr lang="de-DE" dirty="0" err="1">
                <a:solidFill>
                  <a:srgbClr val="3C628F"/>
                </a:solidFill>
                <a:latin typeface="Corbel" panose="020B0503020204020204" pitchFamily="34" charset="0"/>
              </a:rPr>
              <a:t>consumption</a:t>
            </a:r>
            <a:endParaRPr lang="de-DE" dirty="0">
              <a:solidFill>
                <a:srgbClr val="3C628F"/>
              </a:solidFill>
              <a:latin typeface="Corbel" panose="020B0503020204020204" pitchFamily="34" charset="0"/>
            </a:endParaRPr>
          </a:p>
        </p:txBody>
      </p:sp>
      <p:sp>
        <p:nvSpPr>
          <p:cNvPr id="10" name="Up Arrow 9"/>
          <p:cNvSpPr/>
          <p:nvPr/>
        </p:nvSpPr>
        <p:spPr>
          <a:xfrm>
            <a:off x="0" y="4686528"/>
            <a:ext cx="432048" cy="756955"/>
          </a:xfrm>
          <a:prstGeom prst="up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11" name="Down Arrow 10"/>
          <p:cNvSpPr/>
          <p:nvPr/>
        </p:nvSpPr>
        <p:spPr>
          <a:xfrm>
            <a:off x="7376764" y="1881603"/>
            <a:ext cx="341412" cy="756955"/>
          </a:xfrm>
          <a:prstGeom prst="down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12" name="Down Arrow 11"/>
          <p:cNvSpPr/>
          <p:nvPr/>
        </p:nvSpPr>
        <p:spPr>
          <a:xfrm>
            <a:off x="8746504" y="4802460"/>
            <a:ext cx="341412" cy="756955"/>
          </a:xfrm>
          <a:prstGeom prst="down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3" name="TextBox 2"/>
          <p:cNvSpPr txBox="1"/>
          <p:nvPr/>
        </p:nvSpPr>
        <p:spPr>
          <a:xfrm>
            <a:off x="323528" y="1881603"/>
            <a:ext cx="2952328" cy="1569660"/>
          </a:xfrm>
          <a:prstGeom prst="rect">
            <a:avLst/>
          </a:prstGeom>
          <a:noFill/>
        </p:spPr>
        <p:txBody>
          <a:bodyPr wrap="square" rtlCol="0">
            <a:spAutoFit/>
          </a:bodyPr>
          <a:lstStyle/>
          <a:p>
            <a:pPr>
              <a:spcBef>
                <a:spcPct val="0"/>
              </a:spcBef>
            </a:pPr>
            <a:r>
              <a:rPr lang="en-US" sz="2400" b="1" spc="-100" dirty="0">
                <a:solidFill>
                  <a:srgbClr val="3C628F"/>
                </a:solidFill>
                <a:latin typeface="Corbel" panose="020B0503020204020204" pitchFamily="34" charset="0"/>
                <a:ea typeface="+mj-ea"/>
                <a:cs typeface="+mj-cs"/>
              </a:rPr>
              <a:t> "...environmentally friendly and socially acceptable but also financially viable"</a:t>
            </a:r>
            <a:endParaRPr lang="de-DE" dirty="0">
              <a:solidFill>
                <a:srgbClr val="3C628F"/>
              </a:solidFill>
            </a:endParaRPr>
          </a:p>
        </p:txBody>
      </p:sp>
    </p:spTree>
    <p:extLst>
      <p:ext uri="{BB962C8B-B14F-4D97-AF65-F5344CB8AC3E}">
        <p14:creationId xmlns:p14="http://schemas.microsoft.com/office/powerpoint/2010/main" val="103861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059016" cy="990600"/>
          </a:xfrm>
        </p:spPr>
        <p:txBody>
          <a:bodyPr/>
          <a:lstStyle/>
          <a:p>
            <a:r>
              <a:rPr lang="en-US" b="1" dirty="0">
                <a:solidFill>
                  <a:srgbClr val="3C628F"/>
                </a:solidFill>
              </a:rPr>
              <a:t>Challenges for </a:t>
            </a:r>
            <a:br>
              <a:rPr lang="en-US" b="1" dirty="0">
                <a:solidFill>
                  <a:srgbClr val="3C628F"/>
                </a:solidFill>
              </a:rPr>
            </a:br>
            <a:r>
              <a:rPr lang="en-US" b="1" dirty="0">
                <a:solidFill>
                  <a:srgbClr val="3C628F"/>
                </a:solidFill>
              </a:rPr>
              <a:t>a sustainable freight transport</a:t>
            </a:r>
            <a:endParaRPr lang="en-GB" b="1" dirty="0">
              <a:solidFill>
                <a:srgbClr val="3C628F"/>
              </a:solidFill>
            </a:endParaRPr>
          </a:p>
        </p:txBody>
      </p:sp>
      <p:sp>
        <p:nvSpPr>
          <p:cNvPr id="3" name="Inhaltsplatzhalter 2"/>
          <p:cNvSpPr>
            <a:spLocks noGrp="1"/>
          </p:cNvSpPr>
          <p:nvPr>
            <p:ph idx="1"/>
          </p:nvPr>
        </p:nvSpPr>
        <p:spPr>
          <a:xfrm>
            <a:off x="179512" y="1844824"/>
            <a:ext cx="8229600" cy="5743152"/>
          </a:xfrm>
        </p:spPr>
        <p:txBody>
          <a:bodyPr>
            <a:normAutofit/>
          </a:bodyPr>
          <a:lstStyle/>
          <a:p>
            <a:pPr lvl="1"/>
            <a:r>
              <a:rPr lang="en-US" sz="1800" dirty="0">
                <a:solidFill>
                  <a:srgbClr val="3C628F"/>
                </a:solidFill>
              </a:rPr>
              <a:t>Use of new technologies </a:t>
            </a:r>
          </a:p>
          <a:p>
            <a:pPr lvl="1"/>
            <a:r>
              <a:rPr lang="en-US" sz="1800" dirty="0">
                <a:solidFill>
                  <a:srgbClr val="3C628F"/>
                </a:solidFill>
              </a:rPr>
              <a:t>Choice of transport depending on goods </a:t>
            </a:r>
          </a:p>
          <a:p>
            <a:pPr lvl="2"/>
            <a:r>
              <a:rPr lang="en-US" sz="1600" dirty="0">
                <a:solidFill>
                  <a:srgbClr val="3C628F"/>
                </a:solidFill>
              </a:rPr>
              <a:t>Value of goods</a:t>
            </a:r>
          </a:p>
          <a:p>
            <a:pPr lvl="2"/>
            <a:r>
              <a:rPr lang="en-US" sz="1600" dirty="0">
                <a:solidFill>
                  <a:srgbClr val="3C628F"/>
                </a:solidFill>
              </a:rPr>
              <a:t>Time factor</a:t>
            </a:r>
          </a:p>
          <a:p>
            <a:pPr lvl="1"/>
            <a:r>
              <a:rPr lang="en-US" sz="1800" dirty="0">
                <a:solidFill>
                  <a:srgbClr val="3C628F"/>
                </a:solidFill>
              </a:rPr>
              <a:t>Trend towards individualization </a:t>
            </a:r>
            <a:r>
              <a:rPr lang="en-US" sz="1800" dirty="0">
                <a:solidFill>
                  <a:srgbClr val="3C628F"/>
                </a:solidFill>
                <a:sym typeface="Wingdings" panose="05000000000000000000" pitchFamily="2" charset="2"/>
              </a:rPr>
              <a:t> </a:t>
            </a:r>
            <a:r>
              <a:rPr lang="en-US" sz="1800" dirty="0">
                <a:solidFill>
                  <a:srgbClr val="3C628F"/>
                </a:solidFill>
              </a:rPr>
              <a:t> transport volumes on the rise</a:t>
            </a:r>
          </a:p>
          <a:p>
            <a:pPr lvl="1"/>
            <a:r>
              <a:rPr lang="en-US" sz="1800" dirty="0">
                <a:solidFill>
                  <a:srgbClr val="3C628F"/>
                </a:solidFill>
              </a:rPr>
              <a:t>Rail</a:t>
            </a:r>
          </a:p>
          <a:p>
            <a:pPr lvl="2"/>
            <a:r>
              <a:rPr lang="en-US" sz="1600" dirty="0">
                <a:solidFill>
                  <a:srgbClr val="3C628F"/>
                </a:solidFill>
              </a:rPr>
              <a:t>Passenger traffic has priority</a:t>
            </a:r>
          </a:p>
          <a:p>
            <a:pPr lvl="2"/>
            <a:r>
              <a:rPr lang="en-US" sz="1600" dirty="0">
                <a:solidFill>
                  <a:srgbClr val="3C628F"/>
                </a:solidFill>
              </a:rPr>
              <a:t>Fewer innovations </a:t>
            </a:r>
          </a:p>
          <a:p>
            <a:pPr lvl="1"/>
            <a:r>
              <a:rPr lang="en-US" sz="1800" dirty="0">
                <a:solidFill>
                  <a:srgbClr val="3C628F"/>
                </a:solidFill>
              </a:rPr>
              <a:t>Need for reverse logistics (recycling, waste management)</a:t>
            </a:r>
          </a:p>
          <a:p>
            <a:pPr lvl="2"/>
            <a:r>
              <a:rPr lang="en-US" sz="1600" dirty="0">
                <a:solidFill>
                  <a:srgbClr val="3C628F"/>
                </a:solidFill>
              </a:rPr>
              <a:t>Local disposal decreases</a:t>
            </a:r>
            <a:endParaRPr lang="en-GB" sz="16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spTree>
    <p:extLst>
      <p:ext uri="{BB962C8B-B14F-4D97-AF65-F5344CB8AC3E}">
        <p14:creationId xmlns:p14="http://schemas.microsoft.com/office/powerpoint/2010/main" val="274358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solidFill>
                  <a:srgbClr val="3C628F"/>
                </a:solidFill>
              </a:rPr>
              <a:t>Promotion of sustainable freight transport</a:t>
            </a:r>
            <a:br>
              <a:rPr lang="en-US" b="1" dirty="0">
                <a:solidFill>
                  <a:srgbClr val="3C628F"/>
                </a:solidFill>
              </a:rPr>
            </a:br>
            <a:r>
              <a:rPr lang="en-US" sz="2400" dirty="0">
                <a:solidFill>
                  <a:schemeClr val="accent1"/>
                </a:solidFill>
              </a:rPr>
              <a:t>Challenges for sustainable freight transport</a:t>
            </a:r>
            <a:endParaRPr lang="en-GB" sz="2400" b="1" dirty="0">
              <a:solidFill>
                <a:srgbClr val="3C628F"/>
              </a:solidFill>
            </a:endParaRPr>
          </a:p>
        </p:txBody>
      </p:sp>
      <p:sp>
        <p:nvSpPr>
          <p:cNvPr id="3" name="Inhaltsplatzhalter 2"/>
          <p:cNvSpPr>
            <a:spLocks noGrp="1"/>
          </p:cNvSpPr>
          <p:nvPr>
            <p:ph idx="1"/>
          </p:nvPr>
        </p:nvSpPr>
        <p:spPr/>
        <p:txBody>
          <a:bodyPr>
            <a:normAutofit/>
          </a:bodyPr>
          <a:lstStyle/>
          <a:p>
            <a:pPr>
              <a:lnSpc>
                <a:spcPct val="150000"/>
              </a:lnSpc>
            </a:pPr>
            <a:r>
              <a:rPr lang="en-US" sz="2200" dirty="0">
                <a:solidFill>
                  <a:srgbClr val="3C628F"/>
                </a:solidFill>
              </a:rPr>
              <a:t>Transport prices</a:t>
            </a:r>
          </a:p>
          <a:p>
            <a:pPr>
              <a:lnSpc>
                <a:spcPct val="150000"/>
              </a:lnSpc>
            </a:pPr>
            <a:r>
              <a:rPr lang="en-US" sz="2200" dirty="0">
                <a:solidFill>
                  <a:srgbClr val="3C628F"/>
                </a:solidFill>
              </a:rPr>
              <a:t>Alternative fuels</a:t>
            </a:r>
          </a:p>
          <a:p>
            <a:pPr>
              <a:lnSpc>
                <a:spcPct val="150000"/>
              </a:lnSpc>
            </a:pPr>
            <a:r>
              <a:rPr lang="en-US" sz="2200" dirty="0">
                <a:solidFill>
                  <a:srgbClr val="3C628F"/>
                </a:solidFill>
              </a:rPr>
              <a:t>Modal shift</a:t>
            </a:r>
          </a:p>
          <a:p>
            <a:pPr>
              <a:lnSpc>
                <a:spcPct val="150000"/>
              </a:lnSpc>
            </a:pPr>
            <a:r>
              <a:rPr lang="en-US" sz="2200" dirty="0">
                <a:solidFill>
                  <a:srgbClr val="3C628F"/>
                </a:solidFill>
              </a:rPr>
              <a:t>Improvement of existing means of transport or development of new means of transport</a:t>
            </a:r>
          </a:p>
          <a:p>
            <a:pPr>
              <a:lnSpc>
                <a:spcPct val="150000"/>
              </a:lnSpc>
            </a:pPr>
            <a:r>
              <a:rPr lang="en-US" sz="2200" dirty="0">
                <a:solidFill>
                  <a:srgbClr val="3C628F"/>
                </a:solidFill>
              </a:rPr>
              <a:t>Combination of transport modes</a:t>
            </a:r>
          </a:p>
          <a:p>
            <a:pPr>
              <a:lnSpc>
                <a:spcPct val="150000"/>
              </a:lnSpc>
            </a:pPr>
            <a:r>
              <a:rPr lang="en-US" sz="2200" dirty="0">
                <a:solidFill>
                  <a:srgbClr val="3C628F"/>
                </a:solidFill>
              </a:rPr>
              <a:t>Information and Communication Technologies (ICT)</a:t>
            </a:r>
          </a:p>
          <a:p>
            <a:pPr>
              <a:lnSpc>
                <a:spcPct val="150000"/>
              </a:lnSpc>
            </a:pPr>
            <a:r>
              <a:rPr lang="en-US" sz="2200" dirty="0">
                <a:solidFill>
                  <a:srgbClr val="3C628F"/>
                </a:solidFill>
              </a:rPr>
              <a:t>new business models</a:t>
            </a:r>
            <a:endParaRPr lang="de-DE" sz="2200" dirty="0">
              <a:solidFill>
                <a:srgbClr val="3C628F"/>
              </a:solidFill>
            </a:endParaRPr>
          </a:p>
          <a:p>
            <a:endParaRPr lang="en-GB" sz="22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spTree>
    <p:extLst>
      <p:ext uri="{BB962C8B-B14F-4D97-AF65-F5344CB8AC3E}">
        <p14:creationId xmlns:p14="http://schemas.microsoft.com/office/powerpoint/2010/main" val="385241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en-US" dirty="0">
                <a:solidFill>
                  <a:srgbClr val="3C628F"/>
                </a:solidFill>
              </a:rPr>
              <a:t>International freight transport is increasing and transport distances are becoming longer and longer. According to forecasts, the total volume of transport will increase by the year 2050 by ... </a:t>
            </a:r>
          </a:p>
          <a:p>
            <a:pPr marL="0" indent="0">
              <a:buNone/>
            </a:pPr>
            <a:endParaRPr lang="de-DE" dirty="0">
              <a:solidFill>
                <a:srgbClr val="3C628F"/>
              </a:solidFill>
              <a:sym typeface="Wingdings" panose="05000000000000000000" pitchFamily="2" charset="2"/>
            </a:endParaRPr>
          </a:p>
          <a:p>
            <a:pPr marL="457200" indent="-457200">
              <a:buFont typeface="+mj-lt"/>
              <a:buAutoNum type="alphaLcParenR"/>
            </a:pPr>
            <a:r>
              <a:rPr lang="de-DE" sz="2200" dirty="0">
                <a:solidFill>
                  <a:srgbClr val="3C628F"/>
                </a:solidFill>
              </a:rPr>
              <a:t>+ 57 % </a:t>
            </a:r>
          </a:p>
          <a:p>
            <a:pPr marL="457200" indent="-457200">
              <a:buFont typeface="+mj-lt"/>
              <a:buAutoNum type="alphaLcParenR"/>
            </a:pPr>
            <a:r>
              <a:rPr lang="de-DE" sz="2200" dirty="0">
                <a:solidFill>
                  <a:srgbClr val="3C628F"/>
                </a:solidFill>
              </a:rPr>
              <a:t>+ 35 %</a:t>
            </a:r>
          </a:p>
          <a:p>
            <a:pPr marL="457200" indent="-457200">
              <a:buFont typeface="+mj-lt"/>
              <a:buAutoNum type="alphaLcParenR"/>
            </a:pPr>
            <a:r>
              <a:rPr lang="de-DE" sz="2200" dirty="0">
                <a:solidFill>
                  <a:srgbClr val="3C628F"/>
                </a:solidFill>
              </a:rPr>
              <a:t>+ 55 %</a:t>
            </a:r>
          </a:p>
          <a:p>
            <a:pPr marL="457200" indent="-457200">
              <a:buFont typeface="+mj-lt"/>
              <a:buAutoNum type="alphaLcParenR"/>
            </a:pPr>
            <a:r>
              <a:rPr lang="de-DE" sz="2200" dirty="0">
                <a:solidFill>
                  <a:srgbClr val="3C628F"/>
                </a:solidFill>
              </a:rPr>
              <a:t> </a:t>
            </a:r>
            <a:r>
              <a:rPr lang="en-US" sz="2200" dirty="0">
                <a:solidFill>
                  <a:srgbClr val="3C628F"/>
                </a:solidFill>
              </a:rPr>
              <a:t>the total transport volume will not increase. </a:t>
            </a:r>
            <a:endParaRPr lang="de-DE" dirty="0">
              <a:sym typeface="Wingdings" panose="05000000000000000000" pitchFamily="2" charset="2"/>
            </a:endParaRPr>
          </a:p>
          <a:p>
            <a:pPr marL="457200" indent="-457200">
              <a:buFont typeface="+mj-lt"/>
              <a:buAutoNum type="alphaLcParenR"/>
            </a:pPr>
            <a:endParaRPr lang="de-DE" dirty="0">
              <a:sym typeface="Wingdings" panose="05000000000000000000" pitchFamily="2" charset="2"/>
            </a:endParaRPr>
          </a:p>
          <a:p>
            <a:pPr marL="0" indent="0">
              <a:buNone/>
            </a:pPr>
            <a:endParaRPr lang="en-US"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sp>
        <p:nvSpPr>
          <p:cNvPr id="6" name="Title 1"/>
          <p:cNvSpPr>
            <a:spLocks noGrp="1"/>
          </p:cNvSpPr>
          <p:nvPr>
            <p:ph type="title"/>
          </p:nvPr>
        </p:nvSpPr>
        <p:spPr>
          <a:xfrm>
            <a:off x="457200" y="404664"/>
            <a:ext cx="4762872" cy="990600"/>
          </a:xfrm>
        </p:spPr>
        <p:txBody>
          <a:bodyPr/>
          <a:lstStyle/>
          <a:p>
            <a:r>
              <a:rPr lang="de-DE" b="1" dirty="0">
                <a:solidFill>
                  <a:srgbClr val="3C628F"/>
                </a:solidFill>
              </a:rPr>
              <a:t>Quiz</a:t>
            </a:r>
            <a:endParaRPr lang="de-DE" dirty="0">
              <a:solidFill>
                <a:srgbClr val="3C628F"/>
              </a:solidFill>
            </a:endParaRPr>
          </a:p>
        </p:txBody>
      </p:sp>
      <p:sp>
        <p:nvSpPr>
          <p:cNvPr id="2" name="Ellipse 1"/>
          <p:cNvSpPr/>
          <p:nvPr/>
        </p:nvSpPr>
        <p:spPr>
          <a:xfrm>
            <a:off x="323528" y="3645024"/>
            <a:ext cx="18375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628F"/>
              </a:solidFill>
            </a:endParaRPr>
          </a:p>
        </p:txBody>
      </p:sp>
    </p:spTree>
    <p:extLst>
      <p:ext uri="{BB962C8B-B14F-4D97-AF65-F5344CB8AC3E}">
        <p14:creationId xmlns:p14="http://schemas.microsoft.com/office/powerpoint/2010/main" val="28110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14</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230901983"/>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16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5811686" cy="990600"/>
          </a:xfrm>
        </p:spPr>
        <p:txBody>
          <a:bodyPr>
            <a:normAutofit fontScale="90000"/>
          </a:bodyPr>
          <a:lstStyle/>
          <a:p>
            <a:r>
              <a:rPr lang="en-US" b="1" dirty="0">
                <a:solidFill>
                  <a:srgbClr val="3C628F"/>
                </a:solidFill>
              </a:rPr>
              <a:t>What makes a sustainable transport mode?</a:t>
            </a:r>
            <a:br>
              <a:rPr lang="de-DE" b="1" dirty="0">
                <a:solidFill>
                  <a:srgbClr val="3C628F"/>
                </a:solidFill>
              </a:rPr>
            </a:br>
            <a:r>
              <a:rPr lang="de-DE" sz="2400" dirty="0" err="1">
                <a:solidFill>
                  <a:schemeClr val="accent1"/>
                </a:solidFill>
              </a:rPr>
              <a:t>Sustainable</a:t>
            </a:r>
            <a:r>
              <a:rPr lang="de-DE" sz="2400" dirty="0">
                <a:solidFill>
                  <a:schemeClr val="accent1"/>
                </a:solidFill>
              </a:rPr>
              <a:t> </a:t>
            </a:r>
            <a:r>
              <a:rPr lang="de-DE" sz="2400" dirty="0" err="1">
                <a:solidFill>
                  <a:schemeClr val="accent1"/>
                </a:solidFill>
              </a:rPr>
              <a:t>modes</a:t>
            </a:r>
            <a:r>
              <a:rPr lang="de-DE" sz="2400" dirty="0">
                <a:solidFill>
                  <a:schemeClr val="accent1"/>
                </a:solidFill>
              </a:rPr>
              <a:t> </a:t>
            </a:r>
            <a:r>
              <a:rPr lang="de-DE" sz="2400" dirty="0" err="1">
                <a:solidFill>
                  <a:schemeClr val="accent1"/>
                </a:solidFill>
              </a:rPr>
              <a:t>of</a:t>
            </a:r>
            <a:r>
              <a:rPr lang="de-DE" sz="2400" dirty="0">
                <a:solidFill>
                  <a:schemeClr val="accent1"/>
                </a:solidFill>
              </a:rPr>
              <a:t> </a:t>
            </a:r>
            <a:r>
              <a:rPr lang="de-DE" sz="2400" dirty="0" err="1">
                <a:solidFill>
                  <a:schemeClr val="accent1"/>
                </a:solidFill>
              </a:rPr>
              <a:t>transport</a:t>
            </a:r>
            <a:endParaRPr lang="en-GB" sz="2400" dirty="0">
              <a:solidFill>
                <a:srgbClr val="3C628F"/>
              </a:solidFill>
            </a:endParaRPr>
          </a:p>
        </p:txBody>
      </p:sp>
      <p:sp>
        <p:nvSpPr>
          <p:cNvPr id="3" name="Content Placeholder 2"/>
          <p:cNvSpPr>
            <a:spLocks noGrp="1"/>
          </p:cNvSpPr>
          <p:nvPr>
            <p:ph idx="1"/>
          </p:nvPr>
        </p:nvSpPr>
        <p:spPr>
          <a:xfrm>
            <a:off x="433536" y="1700808"/>
            <a:ext cx="8229600" cy="2088232"/>
          </a:xfrm>
        </p:spPr>
        <p:txBody>
          <a:bodyPr>
            <a:normAutofit fontScale="77500" lnSpcReduction="20000"/>
          </a:bodyPr>
          <a:lstStyle/>
          <a:p>
            <a:r>
              <a:rPr lang="en-US" dirty="0">
                <a:solidFill>
                  <a:srgbClr val="3C628F"/>
                </a:solidFill>
              </a:rPr>
              <a:t>Current focus for evaluation </a:t>
            </a:r>
            <a:r>
              <a:rPr lang="en-US" b="1" dirty="0">
                <a:solidFill>
                  <a:srgbClr val="3C628F"/>
                </a:solidFill>
              </a:rPr>
              <a:t>ONLY </a:t>
            </a:r>
            <a:r>
              <a:rPr lang="en-US" dirty="0">
                <a:solidFill>
                  <a:srgbClr val="3C628F"/>
                </a:solidFill>
              </a:rPr>
              <a:t>on ecological (CO2 emissions) and economic (transport costs) fields of influence</a:t>
            </a:r>
          </a:p>
          <a:p>
            <a:r>
              <a:rPr lang="en-US" dirty="0">
                <a:solidFill>
                  <a:srgbClr val="3C628F"/>
                </a:solidFill>
              </a:rPr>
              <a:t>Companies see sustainable modes of transport as an opportunity to reduce costs/increase revenues </a:t>
            </a:r>
            <a:r>
              <a:rPr lang="en-US" b="1" dirty="0">
                <a:solidFill>
                  <a:srgbClr val="3C628F"/>
                </a:solidFill>
              </a:rPr>
              <a:t>OR</a:t>
            </a:r>
            <a:r>
              <a:rPr lang="en-US" dirty="0">
                <a:solidFill>
                  <a:srgbClr val="3C628F"/>
                </a:solidFill>
              </a:rPr>
              <a:t> environmental protection as a secondary condition – marketing</a:t>
            </a:r>
          </a:p>
          <a:p>
            <a:pPr marL="0" indent="0">
              <a:buNone/>
            </a:pPr>
            <a:endParaRPr lang="de-DE" sz="1600" dirty="0">
              <a:solidFill>
                <a:srgbClr val="3C628F"/>
              </a:solidFill>
            </a:endParaRPr>
          </a:p>
          <a:p>
            <a:pPr marL="0" indent="0">
              <a:buNone/>
            </a:pPr>
            <a:r>
              <a:rPr lang="en-US" u="sng" dirty="0">
                <a:solidFill>
                  <a:srgbClr val="3C628F"/>
                </a:solidFill>
              </a:rPr>
              <a:t>The following additional assessment criteria are </a:t>
            </a:r>
            <a:r>
              <a:rPr lang="en-US" b="1" u="sng" dirty="0">
                <a:solidFill>
                  <a:srgbClr val="3C628F"/>
                </a:solidFill>
              </a:rPr>
              <a:t>necessary</a:t>
            </a:r>
            <a:r>
              <a:rPr lang="en-US" u="sng" dirty="0">
                <a:solidFill>
                  <a:srgbClr val="3C628F"/>
                </a:solidFill>
              </a:rPr>
              <a:t> for each field of influence: </a:t>
            </a:r>
            <a:endParaRPr lang="de-DE" u="sng" dirty="0">
              <a:solidFill>
                <a:srgbClr val="3C628F"/>
              </a:solidFill>
            </a:endParaRP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1992632110"/>
              </p:ext>
            </p:extLst>
          </p:nvPr>
        </p:nvGraphicFramePr>
        <p:xfrm>
          <a:off x="467544" y="3789040"/>
          <a:ext cx="806489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46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rgbClr val="3C628F"/>
                </a:solidFill>
              </a:rPr>
              <a:t>Ecological</a:t>
            </a:r>
            <a:r>
              <a:rPr lang="de-DE" b="1" dirty="0">
                <a:solidFill>
                  <a:srgbClr val="3C628F"/>
                </a:solidFill>
              </a:rPr>
              <a:t> </a:t>
            </a:r>
            <a:r>
              <a:rPr lang="de-DE" b="1" dirty="0" err="1">
                <a:solidFill>
                  <a:srgbClr val="3C628F"/>
                </a:solidFill>
              </a:rPr>
              <a:t>fields</a:t>
            </a:r>
            <a:r>
              <a:rPr lang="de-DE" b="1" dirty="0">
                <a:solidFill>
                  <a:srgbClr val="3C628F"/>
                </a:solidFill>
              </a:rPr>
              <a:t> </a:t>
            </a:r>
            <a:r>
              <a:rPr lang="de-DE" b="1" dirty="0" err="1">
                <a:solidFill>
                  <a:srgbClr val="3C628F"/>
                </a:solidFill>
              </a:rPr>
              <a:t>of</a:t>
            </a:r>
            <a:r>
              <a:rPr lang="de-DE" b="1" dirty="0">
                <a:solidFill>
                  <a:srgbClr val="3C628F"/>
                </a:solidFill>
              </a:rPr>
              <a:t> </a:t>
            </a:r>
            <a:r>
              <a:rPr lang="de-DE" b="1" dirty="0" err="1">
                <a:solidFill>
                  <a:srgbClr val="3C628F"/>
                </a:solidFill>
              </a:rPr>
              <a:t>influence</a:t>
            </a:r>
            <a:br>
              <a:rPr lang="de-DE" b="1" dirty="0">
                <a:solidFill>
                  <a:srgbClr val="3C628F"/>
                </a:solidFill>
              </a:rPr>
            </a:br>
            <a:r>
              <a:rPr lang="de-DE" sz="2400" dirty="0" err="1">
                <a:solidFill>
                  <a:schemeClr val="accent1"/>
                </a:solidFill>
              </a:rPr>
              <a:t>Sustainable</a:t>
            </a:r>
            <a:r>
              <a:rPr lang="de-DE" sz="2400" dirty="0">
                <a:solidFill>
                  <a:schemeClr val="accent1"/>
                </a:solidFill>
              </a:rPr>
              <a:t> </a:t>
            </a:r>
            <a:r>
              <a:rPr lang="de-DE" sz="2400" dirty="0" err="1">
                <a:solidFill>
                  <a:schemeClr val="accent1"/>
                </a:solidFill>
              </a:rPr>
              <a:t>modes</a:t>
            </a:r>
            <a:r>
              <a:rPr lang="de-DE" sz="2400" dirty="0">
                <a:solidFill>
                  <a:schemeClr val="accent1"/>
                </a:solidFill>
              </a:rPr>
              <a:t> </a:t>
            </a:r>
            <a:r>
              <a:rPr lang="de-DE" sz="2400" dirty="0" err="1">
                <a:solidFill>
                  <a:schemeClr val="accent1"/>
                </a:solidFill>
              </a:rPr>
              <a:t>of</a:t>
            </a:r>
            <a:r>
              <a:rPr lang="de-DE" sz="2400" dirty="0">
                <a:solidFill>
                  <a:schemeClr val="accent1"/>
                </a:solidFill>
              </a:rPr>
              <a:t> </a:t>
            </a:r>
            <a:r>
              <a:rPr lang="de-DE" sz="2400" dirty="0" err="1">
                <a:solidFill>
                  <a:schemeClr val="accent1"/>
                </a:solidFill>
              </a:rPr>
              <a:t>transport</a:t>
            </a:r>
            <a:endParaRPr lang="en-GB" sz="2400" b="1" dirty="0">
              <a:solidFill>
                <a:srgbClr val="3C628F"/>
              </a:solidFill>
            </a:endParaRPr>
          </a:p>
        </p:txBody>
      </p:sp>
      <p:sp>
        <p:nvSpPr>
          <p:cNvPr id="3" name="Inhaltsplatzhalter 2"/>
          <p:cNvSpPr>
            <a:spLocks noGrp="1"/>
          </p:cNvSpPr>
          <p:nvPr>
            <p:ph idx="1"/>
          </p:nvPr>
        </p:nvSpPr>
        <p:spPr>
          <a:xfrm>
            <a:off x="467544" y="1700808"/>
            <a:ext cx="8136904" cy="4776192"/>
          </a:xfrm>
        </p:spPr>
        <p:txBody>
          <a:bodyPr>
            <a:normAutofit/>
          </a:bodyPr>
          <a:lstStyle/>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grpSp>
        <p:nvGrpSpPr>
          <p:cNvPr id="6" name="Gruppieren 5"/>
          <p:cNvGrpSpPr/>
          <p:nvPr/>
        </p:nvGrpSpPr>
        <p:grpSpPr>
          <a:xfrm>
            <a:off x="4474818" y="2093116"/>
            <a:ext cx="4454996" cy="2416004"/>
            <a:chOff x="1989212" y="4109340"/>
            <a:chExt cx="4454996" cy="2416004"/>
          </a:xfrm>
        </p:grpSpPr>
        <p:sp>
          <p:nvSpPr>
            <p:cNvPr id="7" name="Title 3"/>
            <p:cNvSpPr txBox="1">
              <a:spLocks/>
            </p:cNvSpPr>
            <p:nvPr/>
          </p:nvSpPr>
          <p:spPr>
            <a:xfrm>
              <a:off x="1989212" y="4109340"/>
              <a:ext cx="4454996" cy="4953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defTabSz="907268">
                <a:defRPr/>
              </a:pPr>
              <a:r>
                <a:rPr lang="de-DE" sz="2000" dirty="0">
                  <a:solidFill>
                    <a:srgbClr val="3C628F"/>
                  </a:solidFill>
                  <a:latin typeface="Corbel" panose="020B0503020204020204" pitchFamily="34" charset="0"/>
                </a:rPr>
                <a:t>Land </a:t>
              </a:r>
              <a:r>
                <a:rPr lang="de-DE" sz="2000" dirty="0" err="1">
                  <a:solidFill>
                    <a:srgbClr val="3C628F"/>
                  </a:solidFill>
                  <a:latin typeface="Corbel" panose="020B0503020204020204" pitchFamily="34" charset="0"/>
                </a:rPr>
                <a:t>consumption</a:t>
              </a:r>
              <a:r>
                <a:rPr lang="de-DE" sz="2000" dirty="0">
                  <a:solidFill>
                    <a:srgbClr val="3C628F"/>
                  </a:solidFill>
                  <a:latin typeface="Corbel" panose="020B0503020204020204" pitchFamily="34" charset="0"/>
                </a:rPr>
                <a:t> / </a:t>
              </a:r>
              <a:r>
                <a:rPr lang="de-DE" sz="2000" dirty="0" err="1">
                  <a:solidFill>
                    <a:srgbClr val="3C628F"/>
                  </a:solidFill>
                  <a:latin typeface="Corbel" panose="020B0503020204020204" pitchFamily="34" charset="0"/>
                </a:rPr>
                <a:t>infrastructure</a:t>
              </a:r>
              <a:r>
                <a:rPr lang="de-DE" sz="2000" dirty="0">
                  <a:solidFill>
                    <a:srgbClr val="3C628F"/>
                  </a:solidFill>
                  <a:latin typeface="Corbel" panose="020B0503020204020204" pitchFamily="34" charset="0"/>
                </a:rPr>
                <a:t> costs</a:t>
              </a:r>
            </a:p>
          </p:txBody>
        </p:sp>
        <p:pic>
          <p:nvPicPr>
            <p:cNvPr id="8" name="Picture 20"/>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2063069" y="4528463"/>
              <a:ext cx="3483421" cy="1782131"/>
            </a:xfrm>
            <a:prstGeom prst="rect">
              <a:avLst/>
            </a:prstGeom>
            <a:ln>
              <a:noFill/>
            </a:ln>
            <a:extLst>
              <a:ext uri="{53640926-AAD7-44D8-BBD7-CCE9431645EC}">
                <a14:shadowObscured xmlns:a14="http://schemas.microsoft.com/office/drawing/2010/main"/>
              </a:ext>
            </a:extLst>
          </p:spPr>
        </p:pic>
        <p:sp>
          <p:nvSpPr>
            <p:cNvPr id="9" name="TextBox 21"/>
            <p:cNvSpPr txBox="1"/>
            <p:nvPr/>
          </p:nvSpPr>
          <p:spPr>
            <a:xfrm>
              <a:off x="2184006" y="6271428"/>
              <a:ext cx="4186346" cy="253916"/>
            </a:xfrm>
            <a:prstGeom prst="rect">
              <a:avLst/>
            </a:prstGeom>
            <a:noFill/>
          </p:spPr>
          <p:txBody>
            <a:bodyPr wrap="square" rtlCol="0">
              <a:spAutoFit/>
            </a:bodyPr>
            <a:lstStyle/>
            <a:p>
              <a:r>
                <a:rPr lang="de-DE" sz="1050" dirty="0">
                  <a:solidFill>
                    <a:srgbClr val="3C628F"/>
                  </a:solidFill>
                </a:rPr>
                <a:t>Source: PLANCO Consulting &amp; Bundesanstalt für Gewässerkunde 2007</a:t>
              </a:r>
              <a:endParaRPr lang="en-US" sz="1050" dirty="0">
                <a:solidFill>
                  <a:srgbClr val="3C628F"/>
                </a:solidFill>
              </a:endParaRPr>
            </a:p>
          </p:txBody>
        </p:sp>
      </p:grpSp>
      <p:grpSp>
        <p:nvGrpSpPr>
          <p:cNvPr id="12" name="Gruppieren 11"/>
          <p:cNvGrpSpPr/>
          <p:nvPr/>
        </p:nvGrpSpPr>
        <p:grpSpPr>
          <a:xfrm>
            <a:off x="312158" y="2060848"/>
            <a:ext cx="4176465" cy="2677307"/>
            <a:chOff x="467544" y="1606330"/>
            <a:chExt cx="4176465" cy="2677307"/>
          </a:xfrm>
        </p:grpSpPr>
        <p:sp>
          <p:nvSpPr>
            <p:cNvPr id="13" name="Title 3"/>
            <p:cNvSpPr txBox="1">
              <a:spLocks/>
            </p:cNvSpPr>
            <p:nvPr/>
          </p:nvSpPr>
          <p:spPr>
            <a:xfrm>
              <a:off x="467544" y="1606330"/>
              <a:ext cx="4176465" cy="4537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000" dirty="0" err="1">
                  <a:solidFill>
                    <a:srgbClr val="3C628F"/>
                  </a:solidFill>
                  <a:latin typeface="Corbel" panose="020B0503020204020204" pitchFamily="34" charset="0"/>
                </a:rPr>
                <a:t>Specific</a:t>
              </a:r>
              <a:r>
                <a:rPr lang="de-DE" sz="2000" dirty="0">
                  <a:solidFill>
                    <a:srgbClr val="3C628F"/>
                  </a:solidFill>
                  <a:latin typeface="Corbel" panose="020B0503020204020204" pitchFamily="34" charset="0"/>
                </a:rPr>
                <a:t> </a:t>
              </a:r>
              <a:r>
                <a:rPr lang="de-DE" sz="2000" dirty="0" err="1">
                  <a:solidFill>
                    <a:srgbClr val="3C628F"/>
                  </a:solidFill>
                  <a:latin typeface="Corbel" panose="020B0503020204020204" pitchFamily="34" charset="0"/>
                </a:rPr>
                <a:t>energy</a:t>
              </a:r>
              <a:r>
                <a:rPr lang="de-DE" sz="2000" dirty="0">
                  <a:solidFill>
                    <a:srgbClr val="3C628F"/>
                  </a:solidFill>
                  <a:latin typeface="Corbel" panose="020B0503020204020204" pitchFamily="34" charset="0"/>
                </a:rPr>
                <a:t> </a:t>
              </a:r>
              <a:r>
                <a:rPr lang="de-DE" sz="2000" dirty="0" err="1">
                  <a:solidFill>
                    <a:srgbClr val="3C628F"/>
                  </a:solidFill>
                  <a:latin typeface="Corbel" panose="020B0503020204020204" pitchFamily="34" charset="0"/>
                </a:rPr>
                <a:t>consumption</a:t>
              </a:r>
              <a:endParaRPr lang="en-US" sz="2000" dirty="0">
                <a:solidFill>
                  <a:srgbClr val="3C628F"/>
                </a:solidFill>
                <a:latin typeface="Corbel" panose="020B0503020204020204" pitchFamily="34" charset="0"/>
              </a:endParaRPr>
            </a:p>
          </p:txBody>
        </p:sp>
        <p:grpSp>
          <p:nvGrpSpPr>
            <p:cNvPr id="14" name="Group 2"/>
            <p:cNvGrpSpPr/>
            <p:nvPr/>
          </p:nvGrpSpPr>
          <p:grpSpPr>
            <a:xfrm>
              <a:off x="539552" y="2132856"/>
              <a:ext cx="3295692" cy="2150781"/>
              <a:chOff x="323527" y="2204864"/>
              <a:chExt cx="4006131" cy="2561567"/>
            </a:xfrm>
          </p:grpSpPr>
          <p:pic>
            <p:nvPicPr>
              <p:cNvPr id="15" name="Picture 6"/>
              <p:cNvPicPr/>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323527" y="2204864"/>
                <a:ext cx="4006131" cy="2376264"/>
              </a:xfrm>
              <a:prstGeom prst="rect">
                <a:avLst/>
              </a:prstGeom>
              <a:ln>
                <a:noFill/>
              </a:ln>
              <a:extLst>
                <a:ext uri="{53640926-AAD7-44D8-BBD7-CCE9431645EC}">
                  <a14:shadowObscured xmlns:a14="http://schemas.microsoft.com/office/drawing/2010/main"/>
                </a:ext>
              </a:extLst>
            </p:spPr>
          </p:pic>
          <p:sp>
            <p:nvSpPr>
              <p:cNvPr id="16" name="TextBox 13"/>
              <p:cNvSpPr txBox="1"/>
              <p:nvPr/>
            </p:nvSpPr>
            <p:spPr>
              <a:xfrm>
                <a:off x="324271" y="4464019"/>
                <a:ext cx="2117872" cy="302412"/>
              </a:xfrm>
              <a:prstGeom prst="rect">
                <a:avLst/>
              </a:prstGeom>
              <a:noFill/>
            </p:spPr>
            <p:txBody>
              <a:bodyPr wrap="square" rtlCol="0">
                <a:spAutoFit/>
              </a:bodyPr>
              <a:lstStyle/>
              <a:p>
                <a:r>
                  <a:rPr lang="de-DE" sz="1050" dirty="0">
                    <a:solidFill>
                      <a:srgbClr val="3C628F"/>
                    </a:solidFill>
                  </a:rPr>
                  <a:t>Source: viadonau</a:t>
                </a:r>
                <a:endParaRPr lang="en-US" sz="1050" dirty="0">
                  <a:solidFill>
                    <a:srgbClr val="3C628F"/>
                  </a:solidFill>
                </a:endParaRPr>
              </a:p>
            </p:txBody>
          </p:sp>
        </p:grpSp>
      </p:grpSp>
      <p:sp>
        <p:nvSpPr>
          <p:cNvPr id="17" name="Content Placeholder 2"/>
          <p:cNvSpPr txBox="1">
            <a:spLocks/>
          </p:cNvSpPr>
          <p:nvPr/>
        </p:nvSpPr>
        <p:spPr>
          <a:xfrm>
            <a:off x="4669612" y="4702145"/>
            <a:ext cx="4186346" cy="1800200"/>
          </a:xfrm>
          <a:prstGeom prst="rect">
            <a:avLst/>
          </a:prstGeom>
          <a:ln w="19050">
            <a:solidFill>
              <a:schemeClr val="tx1">
                <a:lumMod val="75000"/>
                <a:lumOff val="25000"/>
              </a:schemeClr>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None/>
            </a:pPr>
            <a:r>
              <a:rPr lang="en-US" sz="1800" dirty="0">
                <a:solidFill>
                  <a:srgbClr val="3C628F"/>
                </a:solidFill>
                <a:latin typeface="Corbel" panose="020B0503020204020204" pitchFamily="34" charset="0"/>
              </a:rPr>
              <a:t>Improving the infrastructure of the entire Danube would cost around </a:t>
            </a:r>
            <a:r>
              <a:rPr lang="en-US" sz="1800" b="1" dirty="0">
                <a:solidFill>
                  <a:srgbClr val="3C628F"/>
                </a:solidFill>
                <a:latin typeface="Corbel" panose="020B0503020204020204" pitchFamily="34" charset="0"/>
              </a:rPr>
              <a:t>EUR 1.2 billion</a:t>
            </a:r>
          </a:p>
          <a:p>
            <a:pPr marL="546100" indent="0">
              <a:buClr>
                <a:srgbClr val="3C628F"/>
              </a:buClr>
              <a:buNone/>
            </a:pPr>
            <a:r>
              <a:rPr lang="en-US" sz="1800" dirty="0">
                <a:solidFill>
                  <a:srgbClr val="3C628F"/>
                </a:solidFill>
                <a:latin typeface="Corbel" panose="020B0503020204020204" pitchFamily="34" charset="0"/>
              </a:rPr>
              <a:t>this corresponds to the construction costs of ONLY about </a:t>
            </a:r>
            <a:r>
              <a:rPr lang="en-US" sz="1800" b="1" dirty="0">
                <a:solidFill>
                  <a:srgbClr val="3C628F"/>
                </a:solidFill>
                <a:latin typeface="Corbel" panose="020B0503020204020204" pitchFamily="34" charset="0"/>
              </a:rPr>
              <a:t>50 kilometers of road</a:t>
            </a:r>
            <a:endParaRPr lang="de-AT" sz="1800" b="1" dirty="0">
              <a:solidFill>
                <a:srgbClr val="3C628F"/>
              </a:solidFill>
              <a:latin typeface="Corbel" panose="020B0503020204020204" pitchFamily="34" charset="0"/>
            </a:endParaRPr>
          </a:p>
        </p:txBody>
      </p:sp>
      <p:sp>
        <p:nvSpPr>
          <p:cNvPr id="18" name="Content Placeholder 2"/>
          <p:cNvSpPr txBox="1">
            <a:spLocks/>
          </p:cNvSpPr>
          <p:nvPr/>
        </p:nvSpPr>
        <p:spPr>
          <a:xfrm>
            <a:off x="467543" y="4754381"/>
            <a:ext cx="3629401" cy="1747964"/>
          </a:xfrm>
          <a:prstGeom prst="rect">
            <a:avLst/>
          </a:prstGeom>
          <a:ln w="19050">
            <a:solidFill>
              <a:schemeClr val="tx1">
                <a:lumMod val="75000"/>
                <a:lumOff val="25000"/>
              </a:schemeClr>
            </a:solidFill>
          </a:ln>
        </p:spPr>
        <p:txBody>
          <a:bodyPr vert="horz" lIns="91440" tIns="45720" rIns="91440" bIns="45720" rtlCol="0" anchor="ctr">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None/>
            </a:pPr>
            <a:r>
              <a:rPr lang="en-US" sz="3300" spc="60" dirty="0">
                <a:solidFill>
                  <a:srgbClr val="3C628F"/>
                </a:solidFill>
                <a:latin typeface="Corbel" panose="020B0503020204020204" pitchFamily="34" charset="0"/>
              </a:rPr>
              <a:t>An inland vessel can transport a ton of cargo almost </a:t>
            </a:r>
            <a:r>
              <a:rPr lang="en-US" sz="3300" b="1" spc="60" dirty="0">
                <a:solidFill>
                  <a:srgbClr val="3C628F"/>
                </a:solidFill>
                <a:latin typeface="Corbel" panose="020B0503020204020204" pitchFamily="34" charset="0"/>
              </a:rPr>
              <a:t>four times as far as a truck </a:t>
            </a:r>
            <a:r>
              <a:rPr lang="en-US" sz="3300" spc="60" dirty="0">
                <a:solidFill>
                  <a:srgbClr val="3C628F"/>
                </a:solidFill>
                <a:latin typeface="Corbel" panose="020B0503020204020204" pitchFamily="34" charset="0"/>
              </a:rPr>
              <a:t>with the same energy consumption</a:t>
            </a:r>
          </a:p>
        </p:txBody>
      </p:sp>
    </p:spTree>
    <p:extLst>
      <p:ext uri="{BB962C8B-B14F-4D97-AF65-F5344CB8AC3E}">
        <p14:creationId xmlns:p14="http://schemas.microsoft.com/office/powerpoint/2010/main" val="26197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rgbClr val="3C628F"/>
                </a:solidFill>
              </a:rPr>
              <a:t>Ecological</a:t>
            </a:r>
            <a:r>
              <a:rPr lang="de-DE" b="1" dirty="0">
                <a:solidFill>
                  <a:srgbClr val="3C628F"/>
                </a:solidFill>
              </a:rPr>
              <a:t> </a:t>
            </a:r>
            <a:r>
              <a:rPr lang="de-DE" b="1" dirty="0" err="1">
                <a:solidFill>
                  <a:srgbClr val="3C628F"/>
                </a:solidFill>
              </a:rPr>
              <a:t>fields</a:t>
            </a:r>
            <a:r>
              <a:rPr lang="de-DE" b="1" dirty="0">
                <a:solidFill>
                  <a:srgbClr val="3C628F"/>
                </a:solidFill>
              </a:rPr>
              <a:t> </a:t>
            </a:r>
            <a:r>
              <a:rPr lang="de-DE" b="1" dirty="0" err="1">
                <a:solidFill>
                  <a:srgbClr val="3C628F"/>
                </a:solidFill>
              </a:rPr>
              <a:t>of</a:t>
            </a:r>
            <a:r>
              <a:rPr lang="de-DE" b="1" dirty="0">
                <a:solidFill>
                  <a:srgbClr val="3C628F"/>
                </a:solidFill>
              </a:rPr>
              <a:t> </a:t>
            </a:r>
            <a:r>
              <a:rPr lang="de-DE" b="1" dirty="0" err="1">
                <a:solidFill>
                  <a:srgbClr val="3C628F"/>
                </a:solidFill>
              </a:rPr>
              <a:t>influence</a:t>
            </a:r>
            <a:br>
              <a:rPr lang="de-DE" b="1" dirty="0">
                <a:solidFill>
                  <a:srgbClr val="3C628F"/>
                </a:solidFill>
              </a:rPr>
            </a:br>
            <a:r>
              <a:rPr lang="de-DE" sz="2400" dirty="0" err="1">
                <a:solidFill>
                  <a:schemeClr val="accent1"/>
                </a:solidFill>
              </a:rPr>
              <a:t>Sustainable</a:t>
            </a:r>
            <a:r>
              <a:rPr lang="de-DE" sz="2400" dirty="0">
                <a:solidFill>
                  <a:schemeClr val="accent1"/>
                </a:solidFill>
              </a:rPr>
              <a:t> </a:t>
            </a:r>
            <a:r>
              <a:rPr lang="de-DE" sz="2400" dirty="0" err="1">
                <a:solidFill>
                  <a:schemeClr val="accent1"/>
                </a:solidFill>
              </a:rPr>
              <a:t>modes</a:t>
            </a:r>
            <a:r>
              <a:rPr lang="de-DE" sz="2400" dirty="0">
                <a:solidFill>
                  <a:schemeClr val="accent1"/>
                </a:solidFill>
              </a:rPr>
              <a:t> </a:t>
            </a:r>
            <a:r>
              <a:rPr lang="de-DE" sz="2400" dirty="0" err="1">
                <a:solidFill>
                  <a:schemeClr val="accent1"/>
                </a:solidFill>
              </a:rPr>
              <a:t>of</a:t>
            </a:r>
            <a:r>
              <a:rPr lang="de-DE" sz="2400" dirty="0">
                <a:solidFill>
                  <a:schemeClr val="accent1"/>
                </a:solidFill>
              </a:rPr>
              <a:t> </a:t>
            </a:r>
            <a:r>
              <a:rPr lang="de-DE" sz="2400" dirty="0" err="1">
                <a:solidFill>
                  <a:schemeClr val="accent1"/>
                </a:solidFill>
              </a:rPr>
              <a:t>transport</a:t>
            </a:r>
            <a:endParaRPr lang="en-GB" sz="2400" dirty="0">
              <a:solidFill>
                <a:srgbClr val="3C628F"/>
              </a:solidFill>
            </a:endParaRPr>
          </a:p>
        </p:txBody>
      </p:sp>
      <p:sp>
        <p:nvSpPr>
          <p:cNvPr id="3" name="Inhaltsplatzhalter 2"/>
          <p:cNvSpPr>
            <a:spLocks noGrp="1"/>
          </p:cNvSpPr>
          <p:nvPr>
            <p:ph idx="1"/>
          </p:nvPr>
        </p:nvSpPr>
        <p:spPr>
          <a:xfrm>
            <a:off x="73493" y="1805135"/>
            <a:ext cx="4104456" cy="4776192"/>
          </a:xfrm>
        </p:spPr>
        <p:txBody>
          <a:bodyPr>
            <a:normAutofit/>
          </a:bodyPr>
          <a:lstStyle/>
          <a:p>
            <a:pPr marL="0" indent="0">
              <a:buNone/>
            </a:pPr>
            <a:r>
              <a:rPr lang="de-DE" b="1" dirty="0">
                <a:solidFill>
                  <a:srgbClr val="3C628F"/>
                </a:solidFill>
              </a:rPr>
              <a:t>Noise</a:t>
            </a:r>
          </a:p>
          <a:p>
            <a:pPr>
              <a:lnSpc>
                <a:spcPct val="110000"/>
              </a:lnSpc>
            </a:pPr>
            <a:r>
              <a:rPr lang="en-US" sz="2200" dirty="0">
                <a:solidFill>
                  <a:srgbClr val="3C628F"/>
                </a:solidFill>
              </a:rPr>
              <a:t>Noise pollution mainly from road –&gt; Network density compared to rail and waterways larger</a:t>
            </a:r>
          </a:p>
          <a:p>
            <a:pPr>
              <a:lnSpc>
                <a:spcPct val="110000"/>
              </a:lnSpc>
            </a:pPr>
            <a:r>
              <a:rPr lang="en-US" sz="2200" dirty="0">
                <a:solidFill>
                  <a:srgbClr val="3C628F"/>
                </a:solidFill>
              </a:rPr>
              <a:t>Railway noise in certain areas</a:t>
            </a:r>
          </a:p>
          <a:p>
            <a:pPr>
              <a:lnSpc>
                <a:spcPct val="110000"/>
              </a:lnSpc>
            </a:pPr>
            <a:r>
              <a:rPr lang="en-US" sz="2200" dirty="0">
                <a:solidFill>
                  <a:srgbClr val="3C628F"/>
                </a:solidFill>
              </a:rPr>
              <a:t>Subjective perception </a:t>
            </a:r>
          </a:p>
          <a:p>
            <a:pPr>
              <a:lnSpc>
                <a:spcPct val="110000"/>
              </a:lnSpc>
            </a:pPr>
            <a:r>
              <a:rPr lang="en-US" sz="2200" dirty="0">
                <a:solidFill>
                  <a:srgbClr val="3C628F"/>
                </a:solidFill>
              </a:rPr>
              <a:t>Noise pollution can lead to sleep and hearing damage</a:t>
            </a:r>
          </a:p>
          <a:p>
            <a:pPr>
              <a:lnSpc>
                <a:spcPct val="110000"/>
              </a:lnSpc>
            </a:pPr>
            <a:r>
              <a:rPr lang="en-US" sz="2200" dirty="0">
                <a:solidFill>
                  <a:srgbClr val="3C628F"/>
                </a:solidFill>
              </a:rPr>
              <a:t>hardly any noise pollution due to waterway</a:t>
            </a:r>
          </a:p>
          <a:p>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pic>
        <p:nvPicPr>
          <p:cNvPr id="17" name="Picture 2" descr="Europa, Karte, Western, Politischen, Umrissen"/>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t="41539" r="14515" b="14152"/>
          <a:stretch/>
        </p:blipFill>
        <p:spPr bwMode="auto">
          <a:xfrm>
            <a:off x="4377895" y="2636912"/>
            <a:ext cx="4638757" cy="34383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
          <p:cNvSpPr txBox="1"/>
          <p:nvPr/>
        </p:nvSpPr>
        <p:spPr>
          <a:xfrm>
            <a:off x="4516778" y="6075289"/>
            <a:ext cx="450974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t>Source: </a:t>
            </a:r>
            <a:r>
              <a:rPr lang="en-US" sz="800" dirty="0" err="1"/>
              <a:t>adaptiert</a:t>
            </a:r>
            <a:r>
              <a:rPr lang="en-US" sz="800" dirty="0"/>
              <a:t> </a:t>
            </a:r>
            <a:r>
              <a:rPr lang="en-US" sz="800" dirty="0" err="1"/>
              <a:t>aus</a:t>
            </a:r>
            <a:r>
              <a:rPr lang="en-US" sz="800" dirty="0"/>
              <a:t> </a:t>
            </a:r>
            <a:r>
              <a:rPr lang="en-US" sz="800" dirty="0" err="1"/>
              <a:t>pixabay</a:t>
            </a:r>
            <a:endParaRPr lang="en-US" sz="800" dirty="0"/>
          </a:p>
        </p:txBody>
      </p:sp>
      <p:pic>
        <p:nvPicPr>
          <p:cNvPr id="19"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01500" y="3670796"/>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53900" y="5013176"/>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5146" y="5357638"/>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997546" y="4437112"/>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148064" y="3476490"/>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11565" y="4437112"/>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54471" y="4711101"/>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0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rgbClr val="3C628F"/>
                </a:solidFill>
              </a:rPr>
              <a:t>Social</a:t>
            </a:r>
            <a:r>
              <a:rPr lang="de-DE" b="1" dirty="0">
                <a:solidFill>
                  <a:srgbClr val="3C628F"/>
                </a:solidFill>
              </a:rPr>
              <a:t> </a:t>
            </a:r>
            <a:r>
              <a:rPr lang="de-DE" b="1" dirty="0" err="1">
                <a:solidFill>
                  <a:srgbClr val="3C628F"/>
                </a:solidFill>
              </a:rPr>
              <a:t>fields</a:t>
            </a:r>
            <a:r>
              <a:rPr lang="de-DE" b="1" dirty="0">
                <a:solidFill>
                  <a:srgbClr val="3C628F"/>
                </a:solidFill>
              </a:rPr>
              <a:t> </a:t>
            </a:r>
            <a:r>
              <a:rPr lang="de-DE" b="1" dirty="0" err="1">
                <a:solidFill>
                  <a:srgbClr val="3C628F"/>
                </a:solidFill>
              </a:rPr>
              <a:t>of</a:t>
            </a:r>
            <a:r>
              <a:rPr lang="de-DE" b="1" dirty="0">
                <a:solidFill>
                  <a:srgbClr val="3C628F"/>
                </a:solidFill>
              </a:rPr>
              <a:t> </a:t>
            </a:r>
            <a:r>
              <a:rPr lang="de-DE" b="1" dirty="0" err="1">
                <a:solidFill>
                  <a:srgbClr val="3C628F"/>
                </a:solidFill>
              </a:rPr>
              <a:t>influence</a:t>
            </a:r>
            <a:br>
              <a:rPr lang="de-DE" b="1" dirty="0">
                <a:solidFill>
                  <a:srgbClr val="3C628F"/>
                </a:solidFill>
              </a:rPr>
            </a:br>
            <a:r>
              <a:rPr lang="de-DE" sz="2400" dirty="0" err="1">
                <a:solidFill>
                  <a:schemeClr val="accent1"/>
                </a:solidFill>
              </a:rPr>
              <a:t>Sustainable</a:t>
            </a:r>
            <a:r>
              <a:rPr lang="de-DE" sz="2400" dirty="0">
                <a:solidFill>
                  <a:schemeClr val="accent1"/>
                </a:solidFill>
              </a:rPr>
              <a:t> </a:t>
            </a:r>
            <a:r>
              <a:rPr lang="de-DE" sz="2400" dirty="0" err="1">
                <a:solidFill>
                  <a:schemeClr val="accent1"/>
                </a:solidFill>
              </a:rPr>
              <a:t>modes</a:t>
            </a:r>
            <a:r>
              <a:rPr lang="de-DE" sz="2400" dirty="0">
                <a:solidFill>
                  <a:schemeClr val="accent1"/>
                </a:solidFill>
              </a:rPr>
              <a:t> </a:t>
            </a:r>
            <a:r>
              <a:rPr lang="de-DE" sz="2400" dirty="0" err="1">
                <a:solidFill>
                  <a:schemeClr val="accent1"/>
                </a:solidFill>
              </a:rPr>
              <a:t>of</a:t>
            </a:r>
            <a:r>
              <a:rPr lang="de-DE" sz="2400" dirty="0">
                <a:solidFill>
                  <a:schemeClr val="accent1"/>
                </a:solidFill>
              </a:rPr>
              <a:t> </a:t>
            </a:r>
            <a:r>
              <a:rPr lang="de-DE" sz="2400" dirty="0" err="1">
                <a:solidFill>
                  <a:schemeClr val="accent1"/>
                </a:solidFill>
              </a:rPr>
              <a:t>transport</a:t>
            </a:r>
            <a:endParaRPr lang="en-GB" sz="2400" b="1" dirty="0">
              <a:solidFill>
                <a:srgbClr val="3C628F"/>
              </a:solidFill>
            </a:endParaRPr>
          </a:p>
        </p:txBody>
      </p:sp>
      <p:sp>
        <p:nvSpPr>
          <p:cNvPr id="3" name="Inhaltsplatzhalter 2"/>
          <p:cNvSpPr>
            <a:spLocks noGrp="1"/>
          </p:cNvSpPr>
          <p:nvPr>
            <p:ph idx="1"/>
          </p:nvPr>
        </p:nvSpPr>
        <p:spPr>
          <a:xfrm>
            <a:off x="457200" y="1700808"/>
            <a:ext cx="8291264" cy="4464496"/>
          </a:xfrm>
        </p:spPr>
        <p:txBody>
          <a:bodyPr>
            <a:normAutofit fontScale="77500" lnSpcReduction="20000"/>
          </a:bodyPr>
          <a:lstStyle/>
          <a:p>
            <a:pPr marL="0" indent="0">
              <a:buNone/>
            </a:pPr>
            <a:r>
              <a:rPr lang="de-DE" sz="2600" b="1" dirty="0">
                <a:solidFill>
                  <a:srgbClr val="3C628F"/>
                </a:solidFill>
              </a:rPr>
              <a:t>Traffic </a:t>
            </a:r>
            <a:r>
              <a:rPr lang="de-DE" sz="2600" b="1" dirty="0" err="1">
                <a:solidFill>
                  <a:srgbClr val="3C628F"/>
                </a:solidFill>
              </a:rPr>
              <a:t>safety</a:t>
            </a:r>
            <a:endParaRPr lang="de-DE" sz="2600" b="1" dirty="0">
              <a:solidFill>
                <a:srgbClr val="3C628F"/>
              </a:solidFill>
            </a:endParaRPr>
          </a:p>
          <a:p>
            <a:r>
              <a:rPr lang="en-US" dirty="0">
                <a:solidFill>
                  <a:srgbClr val="3C628F"/>
                </a:solidFill>
              </a:rPr>
              <a:t>inland waterway vessel is safest in comparison to rail and truck</a:t>
            </a:r>
          </a:p>
          <a:p>
            <a:pPr lvl="1"/>
            <a:r>
              <a:rPr lang="en-US" dirty="0">
                <a:solidFill>
                  <a:srgbClr val="3C628F"/>
                </a:solidFill>
              </a:rPr>
              <a:t>high safety standards</a:t>
            </a:r>
          </a:p>
          <a:p>
            <a:pPr lvl="1"/>
            <a:r>
              <a:rPr lang="en-US" dirty="0">
                <a:solidFill>
                  <a:srgbClr val="3C628F"/>
                </a:solidFill>
              </a:rPr>
              <a:t>low accident costs</a:t>
            </a:r>
          </a:p>
          <a:p>
            <a:pPr lvl="1"/>
            <a:r>
              <a:rPr lang="en-US" dirty="0">
                <a:solidFill>
                  <a:srgbClr val="3C628F"/>
                </a:solidFill>
              </a:rPr>
              <a:t>2021: 12 accidents, no personal injury</a:t>
            </a:r>
          </a:p>
          <a:p>
            <a:pPr lvl="1"/>
            <a:endParaRPr lang="de-DE" dirty="0">
              <a:solidFill>
                <a:srgbClr val="3C628F"/>
              </a:solidFill>
            </a:endParaRPr>
          </a:p>
          <a:p>
            <a:pPr marL="0" indent="0">
              <a:buNone/>
            </a:pPr>
            <a:r>
              <a:rPr lang="de-DE" sz="2600" b="1" dirty="0">
                <a:solidFill>
                  <a:srgbClr val="3C628F"/>
                </a:solidFill>
              </a:rPr>
              <a:t>Working </a:t>
            </a:r>
            <a:r>
              <a:rPr lang="de-DE" sz="2600" b="1" dirty="0" err="1">
                <a:solidFill>
                  <a:srgbClr val="3C628F"/>
                </a:solidFill>
              </a:rPr>
              <a:t>conditions</a:t>
            </a:r>
            <a:endParaRPr lang="de-DE" b="1" dirty="0">
              <a:solidFill>
                <a:srgbClr val="3C628F"/>
              </a:solidFill>
            </a:endParaRPr>
          </a:p>
          <a:p>
            <a:r>
              <a:rPr lang="en-US" dirty="0">
                <a:solidFill>
                  <a:srgbClr val="3C628F"/>
                </a:solidFill>
              </a:rPr>
              <a:t>inland waterway vessel: </a:t>
            </a:r>
          </a:p>
          <a:p>
            <a:pPr lvl="1"/>
            <a:r>
              <a:rPr lang="en-US" dirty="0">
                <a:solidFill>
                  <a:srgbClr val="3C628F"/>
                </a:solidFill>
              </a:rPr>
              <a:t>long stays on ship, long working hours</a:t>
            </a:r>
          </a:p>
          <a:p>
            <a:r>
              <a:rPr lang="en-US" dirty="0">
                <a:solidFill>
                  <a:srgbClr val="3C628F"/>
                </a:solidFill>
              </a:rPr>
              <a:t>train: </a:t>
            </a:r>
          </a:p>
          <a:p>
            <a:pPr lvl="1"/>
            <a:r>
              <a:rPr lang="en-US" dirty="0">
                <a:solidFill>
                  <a:srgbClr val="3C628F"/>
                </a:solidFill>
              </a:rPr>
              <a:t>shift operation regulated working hours</a:t>
            </a:r>
          </a:p>
          <a:p>
            <a:pPr lvl="1"/>
            <a:r>
              <a:rPr lang="en-US" dirty="0">
                <a:solidFill>
                  <a:srgbClr val="3C628F"/>
                </a:solidFill>
              </a:rPr>
              <a:t>passenger transport primarily during the day</a:t>
            </a:r>
          </a:p>
          <a:p>
            <a:r>
              <a:rPr lang="en-US" dirty="0">
                <a:solidFill>
                  <a:srgbClr val="3C628F"/>
                </a:solidFill>
              </a:rPr>
              <a:t>trucks: </a:t>
            </a:r>
          </a:p>
          <a:p>
            <a:pPr lvl="1"/>
            <a:r>
              <a:rPr lang="en-US" dirty="0">
                <a:solidFill>
                  <a:srgbClr val="3C628F"/>
                </a:solidFill>
              </a:rPr>
              <a:t>long and irregular working hours</a:t>
            </a:r>
          </a:p>
          <a:p>
            <a:pPr lvl="1"/>
            <a:r>
              <a:rPr lang="en-US" dirty="0">
                <a:solidFill>
                  <a:srgbClr val="3C628F"/>
                </a:solidFill>
              </a:rPr>
              <a:t>deadline and time pressure, non-compliance with driving and rest periods</a:t>
            </a:r>
          </a:p>
          <a:p>
            <a:pPr lvl="1"/>
            <a:r>
              <a:rPr lang="en-US" dirty="0">
                <a:solidFill>
                  <a:srgbClr val="3C628F"/>
                </a:solidFill>
              </a:rPr>
              <a:t>long distance transport: absence from home </a:t>
            </a: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Tree>
    <p:extLst>
      <p:ext uri="{BB962C8B-B14F-4D97-AF65-F5344CB8AC3E}">
        <p14:creationId xmlns:p14="http://schemas.microsoft.com/office/powerpoint/2010/main" val="139451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rgbClr val="3C628F"/>
                </a:solidFill>
              </a:rPr>
              <a:t>Economic</a:t>
            </a:r>
            <a:r>
              <a:rPr lang="de-DE" b="1" dirty="0">
                <a:solidFill>
                  <a:srgbClr val="3C628F"/>
                </a:solidFill>
              </a:rPr>
              <a:t> </a:t>
            </a:r>
            <a:r>
              <a:rPr lang="de-DE" b="1" dirty="0" err="1">
                <a:solidFill>
                  <a:srgbClr val="3C628F"/>
                </a:solidFill>
              </a:rPr>
              <a:t>fields</a:t>
            </a:r>
            <a:r>
              <a:rPr lang="de-DE" b="1" dirty="0">
                <a:solidFill>
                  <a:srgbClr val="3C628F"/>
                </a:solidFill>
              </a:rPr>
              <a:t> </a:t>
            </a:r>
            <a:r>
              <a:rPr lang="de-DE" b="1" dirty="0" err="1">
                <a:solidFill>
                  <a:srgbClr val="3C628F"/>
                </a:solidFill>
              </a:rPr>
              <a:t>of</a:t>
            </a:r>
            <a:r>
              <a:rPr lang="de-DE" b="1" dirty="0">
                <a:solidFill>
                  <a:srgbClr val="3C628F"/>
                </a:solidFill>
              </a:rPr>
              <a:t> </a:t>
            </a:r>
            <a:r>
              <a:rPr lang="de-DE" b="1" dirty="0" err="1">
                <a:solidFill>
                  <a:srgbClr val="3C628F"/>
                </a:solidFill>
              </a:rPr>
              <a:t>influence</a:t>
            </a:r>
            <a:br>
              <a:rPr lang="de-DE" b="1" dirty="0">
                <a:solidFill>
                  <a:srgbClr val="3C628F"/>
                </a:solidFill>
              </a:rPr>
            </a:br>
            <a:r>
              <a:rPr lang="de-DE" dirty="0" err="1">
                <a:solidFill>
                  <a:schemeClr val="accent1"/>
                </a:solidFill>
              </a:rPr>
              <a:t>Sustainable</a:t>
            </a:r>
            <a:r>
              <a:rPr lang="de-DE" dirty="0">
                <a:solidFill>
                  <a:schemeClr val="accent1"/>
                </a:solidFill>
              </a:rPr>
              <a:t> </a:t>
            </a:r>
            <a:r>
              <a:rPr lang="de-DE" dirty="0" err="1">
                <a:solidFill>
                  <a:schemeClr val="accent1"/>
                </a:solidFill>
              </a:rPr>
              <a:t>modes</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transport</a:t>
            </a:r>
            <a:endParaRPr lang="en-GB" sz="2400" b="1" dirty="0">
              <a:solidFill>
                <a:srgbClr val="3C628F"/>
              </a:solidFill>
            </a:endParaRPr>
          </a:p>
        </p:txBody>
      </p:sp>
      <p:sp>
        <p:nvSpPr>
          <p:cNvPr id="3" name="Inhaltsplatzhalter 2"/>
          <p:cNvSpPr>
            <a:spLocks noGrp="1"/>
          </p:cNvSpPr>
          <p:nvPr>
            <p:ph idx="1"/>
          </p:nvPr>
        </p:nvSpPr>
        <p:spPr>
          <a:xfrm>
            <a:off x="457200" y="1700808"/>
            <a:ext cx="4114800" cy="4776192"/>
          </a:xfrm>
        </p:spPr>
        <p:txBody>
          <a:bodyPr>
            <a:normAutofit lnSpcReduction="10000"/>
          </a:bodyPr>
          <a:lstStyle/>
          <a:p>
            <a:pPr marL="0" indent="0">
              <a:buNone/>
            </a:pPr>
            <a:r>
              <a:rPr lang="en-US" sz="2200" b="1" dirty="0">
                <a:solidFill>
                  <a:srgbClr val="3C628F"/>
                </a:solidFill>
              </a:rPr>
              <a:t>Shipping costs </a:t>
            </a:r>
          </a:p>
          <a:p>
            <a:r>
              <a:rPr lang="en-US" sz="2200" dirty="0">
                <a:solidFill>
                  <a:srgbClr val="3C628F"/>
                </a:solidFill>
              </a:rPr>
              <a:t>Most important factor in economic comparison </a:t>
            </a:r>
          </a:p>
          <a:p>
            <a:pPr marL="0" indent="0">
              <a:buNone/>
            </a:pPr>
            <a:r>
              <a:rPr lang="en-US" sz="2200" dirty="0">
                <a:solidFill>
                  <a:srgbClr val="3C628F"/>
                </a:solidFill>
                <a:sym typeface="Wingdings" panose="05000000000000000000" pitchFamily="2" charset="2"/>
              </a:rPr>
              <a:t> </a:t>
            </a:r>
            <a:r>
              <a:rPr lang="en-US" sz="2200" dirty="0">
                <a:solidFill>
                  <a:srgbClr val="3C628F"/>
                </a:solidFill>
              </a:rPr>
              <a:t>influencing factors:</a:t>
            </a:r>
          </a:p>
          <a:p>
            <a:pPr lvl="1"/>
            <a:r>
              <a:rPr lang="en-US" sz="1800" dirty="0">
                <a:solidFill>
                  <a:srgbClr val="3C628F"/>
                </a:solidFill>
              </a:rPr>
              <a:t>Transport volume - capacity utilization</a:t>
            </a:r>
          </a:p>
          <a:p>
            <a:pPr lvl="1"/>
            <a:r>
              <a:rPr lang="en-US" sz="1800" dirty="0">
                <a:solidFill>
                  <a:srgbClr val="3C628F"/>
                </a:solidFill>
              </a:rPr>
              <a:t>Transport distance</a:t>
            </a:r>
          </a:p>
          <a:p>
            <a:pPr lvl="1"/>
            <a:r>
              <a:rPr lang="en-US" sz="1800" dirty="0">
                <a:solidFill>
                  <a:srgbClr val="3C628F"/>
                </a:solidFill>
              </a:rPr>
              <a:t>Transported goods</a:t>
            </a:r>
          </a:p>
          <a:p>
            <a:r>
              <a:rPr lang="en-US" sz="2200" dirty="0">
                <a:solidFill>
                  <a:srgbClr val="3C628F"/>
                </a:solidFill>
              </a:rPr>
              <a:t>Decreasing transport costs with increasing transport distance for all modes of transport</a:t>
            </a:r>
          </a:p>
          <a:p>
            <a:r>
              <a:rPr lang="en-US" sz="2200" dirty="0">
                <a:solidFill>
                  <a:srgbClr val="3C628F"/>
                </a:solidFill>
              </a:rPr>
              <a:t>Transport per ton-kilometer by inland waterway vessel is the cheapest</a:t>
            </a:r>
          </a:p>
          <a:p>
            <a:endParaRPr lang="de-DE" sz="2200" dirty="0">
              <a:solidFill>
                <a:srgbClr val="3C628F"/>
              </a:solidFill>
            </a:endParaRPr>
          </a:p>
          <a:p>
            <a:pPr marL="0" indent="0">
              <a:buNone/>
            </a:pPr>
            <a:endParaRPr lang="de-DE"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pSp>
        <p:nvGrpSpPr>
          <p:cNvPr id="6" name="Gruppieren 5"/>
          <p:cNvGrpSpPr/>
          <p:nvPr/>
        </p:nvGrpSpPr>
        <p:grpSpPr>
          <a:xfrm>
            <a:off x="4638723" y="1700808"/>
            <a:ext cx="4532289" cy="3265882"/>
            <a:chOff x="4062659" y="1578826"/>
            <a:chExt cx="4532289" cy="3265882"/>
          </a:xfrm>
        </p:grpSpPr>
        <p:sp>
          <p:nvSpPr>
            <p:cNvPr id="7" name="Title 3"/>
            <p:cNvSpPr txBox="1">
              <a:spLocks/>
            </p:cNvSpPr>
            <p:nvPr/>
          </p:nvSpPr>
          <p:spPr>
            <a:xfrm>
              <a:off x="4139952" y="1578826"/>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err="1">
                  <a:solidFill>
                    <a:schemeClr val="accent1"/>
                  </a:solidFill>
                </a:rPr>
                <a:t>External</a:t>
              </a:r>
              <a:r>
                <a:rPr lang="de-DE" sz="2400" dirty="0">
                  <a:solidFill>
                    <a:schemeClr val="accent1"/>
                  </a:solidFill>
                </a:rPr>
                <a:t> costs</a:t>
              </a:r>
            </a:p>
          </p:txBody>
        </p:sp>
        <p:sp>
          <p:nvSpPr>
            <p:cNvPr id="10" name="TextBox 14"/>
            <p:cNvSpPr txBox="1"/>
            <p:nvPr/>
          </p:nvSpPr>
          <p:spPr>
            <a:xfrm>
              <a:off x="4062659" y="4629264"/>
              <a:ext cx="4400004" cy="215444"/>
            </a:xfrm>
            <a:prstGeom prst="rect">
              <a:avLst/>
            </a:prstGeom>
            <a:noFill/>
          </p:spPr>
          <p:txBody>
            <a:bodyPr wrap="square" rtlCol="0">
              <a:spAutoFit/>
            </a:bodyPr>
            <a:lstStyle/>
            <a:p>
              <a:r>
                <a:rPr lang="de-DE" sz="800" dirty="0">
                  <a:solidFill>
                    <a:schemeClr val="tx1">
                      <a:lumMod val="75000"/>
                      <a:lumOff val="25000"/>
                    </a:schemeClr>
                  </a:solidFill>
                </a:rPr>
                <a:t>Source: PLANCO Consulting &amp; Bundesanstalt für Gewässerkunde 2007</a:t>
              </a:r>
              <a:endParaRPr lang="en-US" sz="800" dirty="0">
                <a:solidFill>
                  <a:schemeClr val="tx1">
                    <a:lumMod val="75000"/>
                    <a:lumOff val="25000"/>
                  </a:schemeClr>
                </a:solidFill>
              </a:endParaRPr>
            </a:p>
          </p:txBody>
        </p:sp>
      </p:grpSp>
      <p:pic>
        <p:nvPicPr>
          <p:cNvPr id="11" name="Grafik 10"/>
          <p:cNvPicPr>
            <a:picLocks noChangeAspect="1"/>
          </p:cNvPicPr>
          <p:nvPr/>
        </p:nvPicPr>
        <p:blipFill>
          <a:blip r:embed="rId3"/>
          <a:stretch>
            <a:fillRect/>
          </a:stretch>
        </p:blipFill>
        <p:spPr>
          <a:xfrm>
            <a:off x="4572000" y="2226709"/>
            <a:ext cx="3914775" cy="2409825"/>
          </a:xfrm>
          <a:prstGeom prst="rect">
            <a:avLst/>
          </a:prstGeom>
        </p:spPr>
      </p:pic>
    </p:spTree>
    <p:extLst>
      <p:ext uri="{BB962C8B-B14F-4D97-AF65-F5344CB8AC3E}">
        <p14:creationId xmlns:p14="http://schemas.microsoft.com/office/powerpoint/2010/main" val="384478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852" y="404664"/>
            <a:ext cx="8182947" cy="990600"/>
          </a:xfrm>
        </p:spPr>
        <p:txBody>
          <a:bodyPr/>
          <a:lstStyle/>
          <a:p>
            <a:r>
              <a:rPr lang="en-US" dirty="0"/>
              <a:t>Learning objectives and target groups</a:t>
            </a:r>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6" name="Inhaltsplatzhalter 2"/>
          <p:cNvSpPr>
            <a:spLocks noGrp="1"/>
          </p:cNvSpPr>
          <p:nvPr>
            <p:ph idx="1"/>
          </p:nvPr>
        </p:nvSpPr>
        <p:spPr>
          <a:xfrm>
            <a:off x="457200" y="1700808"/>
            <a:ext cx="8435280" cy="2880320"/>
          </a:xfrm>
        </p:spPr>
        <p:txBody>
          <a:bodyPr>
            <a:normAutofit/>
          </a:bodyPr>
          <a:lstStyle/>
          <a:p>
            <a:pPr marL="0" indent="0">
              <a:buNone/>
            </a:pPr>
            <a:r>
              <a:rPr lang="en-US" sz="1600" dirty="0">
                <a:solidFill>
                  <a:schemeClr val="accent1"/>
                </a:solidFill>
              </a:rPr>
              <a:t>After dealing with the contents the learners know…</a:t>
            </a:r>
          </a:p>
          <a:p>
            <a:pPr marL="0" indent="0">
              <a:buNone/>
            </a:pPr>
            <a:endParaRPr lang="de-AT" sz="1600" dirty="0">
              <a:solidFill>
                <a:schemeClr val="accent1"/>
              </a:solidFill>
            </a:endParaRPr>
          </a:p>
          <a:p>
            <a:r>
              <a:rPr lang="en-US" sz="1600" dirty="0">
                <a:solidFill>
                  <a:schemeClr val="accent1"/>
                </a:solidFill>
              </a:rPr>
              <a:t>the status quo of freight transport, the modal split of Austria compared to Europe; drivers for sustainable logistics and challenges for sustainable freight transport</a:t>
            </a:r>
          </a:p>
          <a:p>
            <a:r>
              <a:rPr lang="en-US" sz="1600" dirty="0">
                <a:solidFill>
                  <a:schemeClr val="accent1"/>
                </a:solidFill>
              </a:rPr>
              <a:t>what makes a sustainable mode of transport, divided into economic, ecological and social factors</a:t>
            </a:r>
          </a:p>
          <a:p>
            <a:r>
              <a:rPr lang="en-US" sz="1600" dirty="0">
                <a:solidFill>
                  <a:schemeClr val="accent1"/>
                </a:solidFill>
              </a:rPr>
              <a:t>the comparison of the modes of transport road, rail and waterway  with a focus on waterways, as well as the functioning of the fuel LNG and examples of its use.</a:t>
            </a:r>
          </a:p>
        </p:txBody>
      </p:sp>
      <p:sp>
        <p:nvSpPr>
          <p:cNvPr id="7" name="Inhaltsplatzhalter 2"/>
          <p:cNvSpPr txBox="1">
            <a:spLocks/>
          </p:cNvSpPr>
          <p:nvPr/>
        </p:nvSpPr>
        <p:spPr>
          <a:xfrm>
            <a:off x="457200" y="4797152"/>
            <a:ext cx="5410944"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b="1" dirty="0">
                <a:solidFill>
                  <a:schemeClr val="accent1"/>
                </a:solidFill>
              </a:rPr>
              <a:t>Target groups</a:t>
            </a:r>
          </a:p>
          <a:p>
            <a:r>
              <a:rPr lang="en-US" sz="1600" dirty="0">
                <a:solidFill>
                  <a:schemeClr val="accent1"/>
                </a:solidFill>
              </a:rPr>
              <a:t>Vocational students</a:t>
            </a:r>
          </a:p>
          <a:p>
            <a:r>
              <a:rPr lang="en-US" sz="1600" dirty="0">
                <a:solidFill>
                  <a:schemeClr val="accent1"/>
                </a:solidFill>
              </a:rPr>
              <a:t>High School students</a:t>
            </a:r>
          </a:p>
        </p:txBody>
      </p:sp>
    </p:spTree>
    <p:extLst>
      <p:ext uri="{BB962C8B-B14F-4D97-AF65-F5344CB8AC3E}">
        <p14:creationId xmlns:p14="http://schemas.microsoft.com/office/powerpoint/2010/main" val="17009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en-US" dirty="0">
                <a:solidFill>
                  <a:srgbClr val="3C628F"/>
                </a:solidFill>
              </a:rPr>
              <a:t>What are the assessment criteria for a sustainable transport mode? </a:t>
            </a:r>
          </a:p>
          <a:p>
            <a:pPr marL="0" indent="0">
              <a:buNone/>
            </a:pPr>
            <a:endParaRPr lang="de-AT" dirty="0">
              <a:solidFill>
                <a:srgbClr val="3C628F"/>
              </a:solidFill>
            </a:endParaRPr>
          </a:p>
          <a:p>
            <a:pPr marL="457200" indent="-457200">
              <a:buFont typeface="+mj-lt"/>
              <a:buAutoNum type="alphaLcParenR"/>
            </a:pPr>
            <a:r>
              <a:rPr lang="en-US" sz="2200" dirty="0">
                <a:solidFill>
                  <a:srgbClr val="3C628F"/>
                </a:solidFill>
              </a:rPr>
              <a:t>Ecological and economic fields of influence</a:t>
            </a:r>
          </a:p>
          <a:p>
            <a:pPr marL="457200" indent="-457200">
              <a:buFont typeface="+mj-lt"/>
              <a:buAutoNum type="alphaLcParenR"/>
            </a:pPr>
            <a:r>
              <a:rPr lang="en-US" sz="2200" dirty="0">
                <a:solidFill>
                  <a:srgbClr val="3C628F"/>
                </a:solidFill>
              </a:rPr>
              <a:t>Social and economic fields of influence</a:t>
            </a:r>
          </a:p>
          <a:p>
            <a:pPr marL="457200" indent="-457200">
              <a:buFont typeface="+mj-lt"/>
              <a:buAutoNum type="alphaLcParenR"/>
            </a:pPr>
            <a:r>
              <a:rPr lang="en-US" sz="2200" dirty="0">
                <a:solidFill>
                  <a:srgbClr val="3C628F"/>
                </a:solidFill>
              </a:rPr>
              <a:t>Social, ecological and economic fields of influence</a:t>
            </a:r>
            <a:endParaRPr lang="de-AT" dirty="0">
              <a:solidFill>
                <a:srgbClr val="3C628F"/>
              </a:solidFill>
            </a:endParaRPr>
          </a:p>
          <a:p>
            <a:pPr marL="0" indent="0">
              <a:buNone/>
            </a:pPr>
            <a:endParaRPr lang="de-AT"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6" name="Title 1"/>
          <p:cNvSpPr>
            <a:spLocks noGrp="1"/>
          </p:cNvSpPr>
          <p:nvPr>
            <p:ph type="title"/>
          </p:nvPr>
        </p:nvSpPr>
        <p:spPr>
          <a:xfrm>
            <a:off x="457200" y="404664"/>
            <a:ext cx="4762872" cy="990600"/>
          </a:xfrm>
        </p:spPr>
        <p:txBody>
          <a:bodyPr/>
          <a:lstStyle/>
          <a:p>
            <a:r>
              <a:rPr lang="de-DE" b="1" dirty="0">
                <a:solidFill>
                  <a:srgbClr val="3C628F"/>
                </a:solidFill>
              </a:rPr>
              <a:t>Quiz</a:t>
            </a:r>
            <a:endParaRPr lang="de-DE" dirty="0">
              <a:solidFill>
                <a:srgbClr val="3C628F"/>
              </a:solidFill>
            </a:endParaRPr>
          </a:p>
        </p:txBody>
      </p:sp>
      <p:sp>
        <p:nvSpPr>
          <p:cNvPr id="7" name="Ellipse 6"/>
          <p:cNvSpPr/>
          <p:nvPr/>
        </p:nvSpPr>
        <p:spPr>
          <a:xfrm>
            <a:off x="72202" y="3717032"/>
            <a:ext cx="896429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5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21</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2699439101"/>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25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Road </a:t>
            </a:r>
            <a:r>
              <a:rPr lang="de-DE" b="1" dirty="0" err="1">
                <a:solidFill>
                  <a:srgbClr val="3C628F"/>
                </a:solidFill>
              </a:rPr>
              <a:t>transport</a:t>
            </a:r>
            <a:br>
              <a:rPr lang="de-DE" b="1" dirty="0">
                <a:solidFill>
                  <a:srgbClr val="3C628F"/>
                </a:solidFill>
              </a:rPr>
            </a:br>
            <a:r>
              <a:rPr lang="de-DE" dirty="0" err="1">
                <a:solidFill>
                  <a:srgbClr val="3C628F"/>
                </a:solidFill>
              </a:rPr>
              <a:t>Comparison</a:t>
            </a:r>
            <a:r>
              <a:rPr lang="de-DE" dirty="0">
                <a:solidFill>
                  <a:srgbClr val="3C628F"/>
                </a:solidFill>
              </a:rPr>
              <a:t> </a:t>
            </a:r>
            <a:r>
              <a:rPr lang="de-DE" dirty="0" err="1">
                <a:solidFill>
                  <a:srgbClr val="3C628F"/>
                </a:solidFill>
              </a:rPr>
              <a:t>of</a:t>
            </a:r>
            <a:r>
              <a:rPr lang="de-DE" dirty="0">
                <a:solidFill>
                  <a:srgbClr val="3C628F"/>
                </a:solidFill>
              </a:rPr>
              <a:t> </a:t>
            </a:r>
            <a:r>
              <a:rPr lang="de-DE" dirty="0" err="1">
                <a:solidFill>
                  <a:srgbClr val="3C628F"/>
                </a:solidFill>
              </a:rPr>
              <a:t>transport</a:t>
            </a:r>
            <a:r>
              <a:rPr lang="de-DE" dirty="0">
                <a:solidFill>
                  <a:srgbClr val="3C628F"/>
                </a:solidFill>
              </a:rPr>
              <a:t> </a:t>
            </a:r>
            <a:r>
              <a:rPr lang="de-DE" dirty="0" err="1">
                <a:solidFill>
                  <a:srgbClr val="3C628F"/>
                </a:solidFill>
              </a:rPr>
              <a:t>modes</a:t>
            </a:r>
            <a:endParaRPr lang="en-US"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8883669"/>
              </p:ext>
            </p:extLst>
          </p:nvPr>
        </p:nvGraphicFramePr>
        <p:xfrm>
          <a:off x="457200" y="1772816"/>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spTree>
    <p:extLst>
      <p:ext uri="{BB962C8B-B14F-4D97-AF65-F5344CB8AC3E}">
        <p14:creationId xmlns:p14="http://schemas.microsoft.com/office/powerpoint/2010/main" val="245166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C628F"/>
                </a:solidFill>
              </a:rPr>
              <a:t>Railway transport</a:t>
            </a:r>
            <a:br>
              <a:rPr lang="en-GB" b="1" dirty="0">
                <a:solidFill>
                  <a:srgbClr val="3C628F"/>
                </a:solidFill>
              </a:rPr>
            </a:br>
            <a:r>
              <a:rPr lang="en-GB" dirty="0">
                <a:solidFill>
                  <a:srgbClr val="3C628F"/>
                </a:solidFill>
              </a:rPr>
              <a:t>Comparison of transport modes</a:t>
            </a:r>
            <a:endParaRPr lang="en-GB" sz="2000"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4875932"/>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spTree>
    <p:extLst>
      <p:ext uri="{BB962C8B-B14F-4D97-AF65-F5344CB8AC3E}">
        <p14:creationId xmlns:p14="http://schemas.microsoft.com/office/powerpoint/2010/main" val="227829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C628F"/>
                </a:solidFill>
              </a:rPr>
              <a:t>Inland waterway transport</a:t>
            </a:r>
            <a:br>
              <a:rPr lang="en-GB" b="1" dirty="0">
                <a:solidFill>
                  <a:srgbClr val="3C628F"/>
                </a:solidFill>
              </a:rPr>
            </a:br>
            <a:r>
              <a:rPr lang="en-GB" dirty="0">
                <a:solidFill>
                  <a:srgbClr val="3C628F"/>
                </a:solidFill>
              </a:rPr>
              <a:t>Comparison of transport modes</a:t>
            </a:r>
            <a:endParaRPr lang="en-GB" sz="2000"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5926480"/>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Tree>
    <p:extLst>
      <p:ext uri="{BB962C8B-B14F-4D97-AF65-F5344CB8AC3E}">
        <p14:creationId xmlns:p14="http://schemas.microsoft.com/office/powerpoint/2010/main" val="318000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e-AT" b="1" dirty="0" err="1">
                <a:solidFill>
                  <a:srgbClr val="3C628F"/>
                </a:solidFill>
              </a:rPr>
              <a:t>Bulk</a:t>
            </a:r>
            <a:r>
              <a:rPr lang="de-AT" b="1" dirty="0">
                <a:solidFill>
                  <a:srgbClr val="3C628F"/>
                </a:solidFill>
              </a:rPr>
              <a:t> </a:t>
            </a:r>
            <a:r>
              <a:rPr lang="de-AT" b="1" dirty="0" err="1">
                <a:solidFill>
                  <a:srgbClr val="3C628F"/>
                </a:solidFill>
              </a:rPr>
              <a:t>freight</a:t>
            </a:r>
            <a:r>
              <a:rPr lang="de-AT" b="1" dirty="0">
                <a:solidFill>
                  <a:srgbClr val="3C628F"/>
                </a:solidFill>
              </a:rPr>
              <a:t> </a:t>
            </a:r>
            <a:r>
              <a:rPr lang="de-AT" b="1" dirty="0" err="1">
                <a:solidFill>
                  <a:srgbClr val="3C628F"/>
                </a:solidFill>
              </a:rPr>
              <a:t>capacity</a:t>
            </a:r>
            <a:r>
              <a:rPr lang="de-AT" b="1" dirty="0">
                <a:solidFill>
                  <a:srgbClr val="3C628F"/>
                </a:solidFill>
              </a:rPr>
              <a:t>:</a:t>
            </a:r>
          </a:p>
        </p:txBody>
      </p:sp>
      <p:sp>
        <p:nvSpPr>
          <p:cNvPr id="8"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
        <p:nvSpPr>
          <p:cNvPr id="9" name="Text Box 4"/>
          <p:cNvSpPr txBox="1">
            <a:spLocks noChangeArrowheads="1"/>
          </p:cNvSpPr>
          <p:nvPr/>
        </p:nvSpPr>
        <p:spPr bwMode="auto">
          <a:xfrm>
            <a:off x="327192" y="5695840"/>
            <a:ext cx="8496000" cy="769441"/>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2000" b="1" dirty="0">
                <a:solidFill>
                  <a:srgbClr val="3C628F"/>
                </a:solidFill>
                <a:latin typeface="Calibri"/>
              </a:rPr>
              <a:t>           </a:t>
            </a:r>
            <a:r>
              <a:rPr lang="en-US" sz="2200" b="1" dirty="0">
                <a:solidFill>
                  <a:srgbClr val="3C628F"/>
                </a:solidFill>
                <a:latin typeface="Calibri"/>
              </a:rPr>
              <a:t>Largest transport capacity: </a:t>
            </a:r>
            <a:r>
              <a:rPr lang="en-US" sz="2200" dirty="0">
                <a:solidFill>
                  <a:srgbClr val="3C628F"/>
                </a:solidFill>
                <a:latin typeface="Calibri"/>
              </a:rPr>
              <a:t>one convoy with four pushed lighters =  </a:t>
            </a:r>
          </a:p>
          <a:p>
            <a:pPr eaLnBrk="1" hangingPunct="1"/>
            <a:r>
              <a:rPr lang="en-US" sz="2200" dirty="0">
                <a:solidFill>
                  <a:srgbClr val="3C628F"/>
                </a:solidFill>
                <a:latin typeface="Calibri"/>
              </a:rPr>
              <a:t>          175 train wagons = 280 trucks = 20 km truck convoy </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691" y="5805264"/>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E09509DB-9BF8-493E-A211-0D2A14C7455A}" type="datetime6">
              <a:rPr lang="de-DE" smtClean="0">
                <a:solidFill>
                  <a:prstClr val="white"/>
                </a:solidFill>
              </a:rPr>
              <a:t>September 22</a:t>
            </a:fld>
            <a:endParaRPr lang="de-AT" dirty="0">
              <a:solidFill>
                <a:prstClr val="white"/>
              </a:solidFill>
            </a:endParaRPr>
          </a:p>
        </p:txBody>
      </p:sp>
      <p:sp>
        <p:nvSpPr>
          <p:cNvPr id="12" name="Title 1"/>
          <p:cNvSpPr txBox="1">
            <a:spLocks/>
          </p:cNvSpPr>
          <p:nvPr/>
        </p:nvSpPr>
        <p:spPr>
          <a:xfrm>
            <a:off x="476675" y="334887"/>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r>
              <a:rPr lang="en-GB" b="1" dirty="0">
                <a:solidFill>
                  <a:srgbClr val="3C628F"/>
                </a:solidFill>
              </a:rPr>
              <a:t>Inland waterway transport</a:t>
            </a:r>
            <a:br>
              <a:rPr lang="en-GB" b="1" dirty="0">
                <a:solidFill>
                  <a:srgbClr val="3C628F"/>
                </a:solidFill>
              </a:rPr>
            </a:br>
            <a:r>
              <a:rPr lang="en-GB" dirty="0">
                <a:solidFill>
                  <a:srgbClr val="3C628F"/>
                </a:solidFill>
              </a:rPr>
              <a:t>Comparison of transport modes</a:t>
            </a:r>
            <a:endParaRPr lang="en-GB" sz="2400" b="1" dirty="0">
              <a:solidFill>
                <a:srgbClr val="3C628F"/>
              </a:solidFill>
              <a:latin typeface="Corbel" panose="020B0503020204020204" pitchFamily="34" charset="0"/>
            </a:endParaRPr>
          </a:p>
        </p:txBody>
      </p:sp>
      <p:pic>
        <p:nvPicPr>
          <p:cNvPr id="3" name="Grafik 2"/>
          <p:cNvPicPr>
            <a:picLocks noChangeAspect="1"/>
          </p:cNvPicPr>
          <p:nvPr/>
        </p:nvPicPr>
        <p:blipFill>
          <a:blip r:embed="rId4"/>
          <a:stretch>
            <a:fillRect/>
          </a:stretch>
        </p:blipFill>
        <p:spPr>
          <a:xfrm>
            <a:off x="1691680" y="2173347"/>
            <a:ext cx="5167461" cy="3456457"/>
          </a:xfrm>
          <a:prstGeom prst="rect">
            <a:avLst/>
          </a:prstGeom>
        </p:spPr>
      </p:pic>
    </p:spTree>
    <p:extLst>
      <p:ext uri="{BB962C8B-B14F-4D97-AF65-F5344CB8AC3E}">
        <p14:creationId xmlns:p14="http://schemas.microsoft.com/office/powerpoint/2010/main" val="3909259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6406407" y="2241371"/>
            <a:ext cx="1931080" cy="1364998"/>
          </a:xfrm>
          <a:prstGeom prst="rect">
            <a:avLst/>
          </a:prstGeom>
        </p:spPr>
      </p:pic>
      <p:pic>
        <p:nvPicPr>
          <p:cNvPr id="6" name="Grafik 5"/>
          <p:cNvPicPr>
            <a:picLocks noChangeAspect="1"/>
          </p:cNvPicPr>
          <p:nvPr/>
        </p:nvPicPr>
        <p:blipFill>
          <a:blip r:embed="rId4"/>
          <a:stretch>
            <a:fillRect/>
          </a:stretch>
        </p:blipFill>
        <p:spPr>
          <a:xfrm>
            <a:off x="3221571" y="3360389"/>
            <a:ext cx="2671785" cy="1580778"/>
          </a:xfrm>
          <a:prstGeom prst="rect">
            <a:avLst/>
          </a:prstGeom>
        </p:spPr>
      </p:pic>
      <p:pic>
        <p:nvPicPr>
          <p:cNvPr id="2" name="Grafik 1"/>
          <p:cNvPicPr>
            <a:picLocks noChangeAspect="1"/>
          </p:cNvPicPr>
          <p:nvPr/>
        </p:nvPicPr>
        <p:blipFill>
          <a:blip r:embed="rId5"/>
          <a:stretch>
            <a:fillRect/>
          </a:stretch>
        </p:blipFill>
        <p:spPr>
          <a:xfrm>
            <a:off x="395141" y="4725723"/>
            <a:ext cx="2527127" cy="1693514"/>
          </a:xfrm>
          <a:prstGeom prst="rect">
            <a:avLst/>
          </a:prstGeom>
        </p:spPr>
      </p:pic>
      <p:sp>
        <p:nvSpPr>
          <p:cNvPr id="3" name="Content Placeholder 2"/>
          <p:cNvSpPr>
            <a:spLocks noGrp="1"/>
          </p:cNvSpPr>
          <p:nvPr>
            <p:ph sz="half" idx="1"/>
          </p:nvPr>
        </p:nvSpPr>
        <p:spPr>
          <a:xfrm>
            <a:off x="315246" y="1813997"/>
            <a:ext cx="2888059" cy="4718304"/>
          </a:xfrm>
        </p:spPr>
        <p:txBody>
          <a:bodyPr>
            <a:normAutofit/>
          </a:bodyPr>
          <a:lstStyle/>
          <a:p>
            <a:pPr marL="0" indent="0">
              <a:buClr>
                <a:srgbClr val="002E60"/>
              </a:buClr>
              <a:buNone/>
            </a:pPr>
            <a:r>
              <a:rPr lang="de-AT" sz="2000" dirty="0" err="1">
                <a:solidFill>
                  <a:srgbClr val="3C628F"/>
                </a:solidFill>
              </a:rPr>
              <a:t>Construction</a:t>
            </a:r>
            <a:r>
              <a:rPr lang="de-AT" sz="2000" dirty="0">
                <a:solidFill>
                  <a:srgbClr val="3C628F"/>
                </a:solidFill>
              </a:rPr>
              <a:t> </a:t>
            </a:r>
            <a:r>
              <a:rPr lang="de-AT" sz="2000" dirty="0" err="1">
                <a:solidFill>
                  <a:srgbClr val="3C628F"/>
                </a:solidFill>
              </a:rPr>
              <a:t>materials</a:t>
            </a: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a:buClr>
                <a:srgbClr val="002E60"/>
              </a:buClr>
            </a:pPr>
            <a:endParaRPr lang="de-AT" sz="2000" dirty="0">
              <a:solidFill>
                <a:srgbClr val="3C628F"/>
              </a:solidFill>
            </a:endParaRPr>
          </a:p>
          <a:p>
            <a:pPr marL="0" indent="0">
              <a:buClr>
                <a:srgbClr val="002E60"/>
              </a:buClr>
              <a:buNone/>
            </a:pPr>
            <a:r>
              <a:rPr lang="de-AT" sz="2000" dirty="0">
                <a:solidFill>
                  <a:srgbClr val="3C628F"/>
                </a:solidFill>
              </a:rPr>
              <a:t>Old </a:t>
            </a:r>
            <a:r>
              <a:rPr lang="de-AT" sz="2000" dirty="0" err="1">
                <a:solidFill>
                  <a:srgbClr val="3C628F"/>
                </a:solidFill>
              </a:rPr>
              <a:t>materials</a:t>
            </a:r>
            <a:r>
              <a:rPr lang="de-AT" sz="2000" dirty="0">
                <a:solidFill>
                  <a:srgbClr val="3C628F"/>
                </a:solidFill>
              </a:rPr>
              <a:t> </a:t>
            </a:r>
            <a:r>
              <a:rPr lang="de-AT" sz="2000" dirty="0" err="1">
                <a:solidFill>
                  <a:srgbClr val="3C628F"/>
                </a:solidFill>
              </a:rPr>
              <a:t>and</a:t>
            </a:r>
            <a:r>
              <a:rPr lang="de-AT" sz="2000" dirty="0">
                <a:solidFill>
                  <a:srgbClr val="3C628F"/>
                </a:solidFill>
              </a:rPr>
              <a:t> </a:t>
            </a:r>
            <a:r>
              <a:rPr lang="de-AT" sz="2000" dirty="0" err="1">
                <a:solidFill>
                  <a:srgbClr val="3C628F"/>
                </a:solidFill>
              </a:rPr>
              <a:t>waste</a:t>
            </a:r>
            <a:endParaRPr lang="de-AT" sz="2000" dirty="0">
              <a:solidFill>
                <a:srgbClr val="3C628F"/>
              </a:solidFill>
            </a:endParaRPr>
          </a:p>
        </p:txBody>
      </p:sp>
      <p:sp>
        <p:nvSpPr>
          <p:cNvPr id="4" name="Content Placeholder 3"/>
          <p:cNvSpPr>
            <a:spLocks noGrp="1"/>
          </p:cNvSpPr>
          <p:nvPr>
            <p:ph sz="half" idx="2"/>
          </p:nvPr>
        </p:nvSpPr>
        <p:spPr>
          <a:xfrm>
            <a:off x="6283997" y="1825964"/>
            <a:ext cx="2680491" cy="4718304"/>
          </a:xfrm>
        </p:spPr>
        <p:txBody>
          <a:bodyPr/>
          <a:lstStyle/>
          <a:p>
            <a:pPr marL="0" indent="0">
              <a:buNone/>
            </a:pPr>
            <a:r>
              <a:rPr lang="de-AT" sz="2000" dirty="0" err="1">
                <a:solidFill>
                  <a:srgbClr val="3C628F"/>
                </a:solidFill>
              </a:rPr>
              <a:t>Biogenic</a:t>
            </a:r>
            <a:r>
              <a:rPr lang="de-AT" sz="2000" dirty="0">
                <a:solidFill>
                  <a:srgbClr val="3C628F"/>
                </a:solidFill>
              </a:rPr>
              <a:t> </a:t>
            </a:r>
            <a:r>
              <a:rPr lang="de-AT" sz="2000" dirty="0" err="1">
                <a:solidFill>
                  <a:srgbClr val="3C628F"/>
                </a:solidFill>
              </a:rPr>
              <a:t>raw</a:t>
            </a:r>
            <a:r>
              <a:rPr lang="de-AT" sz="2000" dirty="0">
                <a:solidFill>
                  <a:srgbClr val="3C628F"/>
                </a:solidFill>
              </a:rPr>
              <a:t> </a:t>
            </a:r>
            <a:r>
              <a:rPr lang="de-AT" sz="2000" dirty="0" err="1">
                <a:solidFill>
                  <a:srgbClr val="3C628F"/>
                </a:solidFill>
              </a:rPr>
              <a:t>materials</a:t>
            </a:r>
            <a:endParaRPr lang="de-AT" sz="2000" dirty="0">
              <a:solidFill>
                <a:srgbClr val="3C628F"/>
              </a:solidFill>
            </a:endParaRPr>
          </a:p>
          <a:p>
            <a:endParaRPr lang="de-AT" sz="2000" dirty="0">
              <a:solidFill>
                <a:srgbClr val="3C628F"/>
              </a:solidFill>
            </a:endParaRPr>
          </a:p>
          <a:p>
            <a:endParaRPr lang="de-AT" sz="2000" dirty="0">
              <a:solidFill>
                <a:srgbClr val="3C628F"/>
              </a:solidFill>
            </a:endParaRPr>
          </a:p>
          <a:p>
            <a:endParaRPr lang="de-AT" sz="2000" dirty="0">
              <a:solidFill>
                <a:srgbClr val="3C628F"/>
              </a:solidFill>
            </a:endParaRPr>
          </a:p>
          <a:p>
            <a:endParaRPr lang="de-AT" sz="2000" dirty="0">
              <a:solidFill>
                <a:srgbClr val="3C628F"/>
              </a:solidFill>
            </a:endParaRPr>
          </a:p>
          <a:p>
            <a:pPr marL="0" indent="0">
              <a:buNone/>
            </a:pPr>
            <a:endParaRPr lang="de-AT" sz="2000" dirty="0">
              <a:solidFill>
                <a:srgbClr val="3C628F"/>
              </a:solidFill>
            </a:endParaRPr>
          </a:p>
          <a:p>
            <a:pPr marL="0" indent="0">
              <a:buNone/>
            </a:pPr>
            <a:r>
              <a:rPr lang="de-AT" sz="2000" dirty="0">
                <a:solidFill>
                  <a:srgbClr val="3C628F"/>
                </a:solidFill>
              </a:rPr>
              <a:t>High- </a:t>
            </a:r>
            <a:r>
              <a:rPr lang="de-AT" sz="2000" dirty="0" err="1">
                <a:solidFill>
                  <a:srgbClr val="3C628F"/>
                </a:solidFill>
              </a:rPr>
              <a:t>and</a:t>
            </a:r>
            <a:r>
              <a:rPr lang="de-AT" sz="2000" dirty="0">
                <a:solidFill>
                  <a:srgbClr val="3C628F"/>
                </a:solidFill>
              </a:rPr>
              <a:t> Heavy </a:t>
            </a:r>
            <a:r>
              <a:rPr lang="de-AT" sz="2000" dirty="0" err="1">
                <a:solidFill>
                  <a:srgbClr val="3C628F"/>
                </a:solidFill>
              </a:rPr>
              <a:t>goods</a:t>
            </a:r>
            <a:endParaRPr lang="de-AT" sz="2000" dirty="0">
              <a:solidFill>
                <a:srgbClr val="3C628F"/>
              </a:solidFill>
            </a:endParaRPr>
          </a:p>
        </p:txBody>
      </p:sp>
      <p:sp>
        <p:nvSpPr>
          <p:cNvPr id="5" name="TextBox 4"/>
          <p:cNvSpPr txBox="1"/>
          <p:nvPr/>
        </p:nvSpPr>
        <p:spPr>
          <a:xfrm>
            <a:off x="3449482" y="3045978"/>
            <a:ext cx="2012158" cy="400110"/>
          </a:xfrm>
          <a:prstGeom prst="rect">
            <a:avLst/>
          </a:prstGeom>
          <a:noFill/>
        </p:spPr>
        <p:txBody>
          <a:bodyPr wrap="square" rtlCol="0">
            <a:spAutoFit/>
          </a:bodyPr>
          <a:lstStyle/>
          <a:p>
            <a:pPr algn="ctr"/>
            <a:r>
              <a:rPr lang="de-AT" sz="2000" spc="60" dirty="0">
                <a:solidFill>
                  <a:srgbClr val="3C628F"/>
                </a:solidFill>
                <a:latin typeface="Corbel" panose="020B0503020204020204" pitchFamily="34" charset="0"/>
              </a:rPr>
              <a:t>New </a:t>
            </a:r>
            <a:r>
              <a:rPr lang="de-AT" sz="2000" spc="60" dirty="0" err="1">
                <a:solidFill>
                  <a:srgbClr val="3C628F"/>
                </a:solidFill>
                <a:latin typeface="Corbel" panose="020B0503020204020204" pitchFamily="34" charset="0"/>
              </a:rPr>
              <a:t>cars</a:t>
            </a:r>
            <a:endParaRPr lang="de-AT" sz="2000" spc="60" dirty="0">
              <a:solidFill>
                <a:srgbClr val="3C628F"/>
              </a:solidFill>
              <a:latin typeface="Corbel" panose="020B0503020204020204" pitchFamily="34" charset="0"/>
            </a:endParaRPr>
          </a:p>
        </p:txBody>
      </p:sp>
      <p:sp>
        <p:nvSpPr>
          <p:cNvPr id="13" name="Foliennummernplatzhalter 4"/>
          <p:cNvSpPr txBox="1">
            <a:spLocks/>
          </p:cNvSpPr>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latin typeface="Corbel" panose="020B0503020204020204" pitchFamily="34" charset="0"/>
              </a:rPr>
              <a:pPr/>
              <a:t>26</a:t>
            </a:fld>
            <a:endParaRPr lang="de-AT" dirty="0">
              <a:solidFill>
                <a:prstClr val="white"/>
              </a:solidFill>
              <a:latin typeface="Corbel" panose="020B0503020204020204" pitchFamily="34" charset="0"/>
            </a:endParaRPr>
          </a:p>
        </p:txBody>
      </p:sp>
      <p:pic>
        <p:nvPicPr>
          <p:cNvPr id="14" name="Picture 13"/>
          <p:cNvPicPr/>
          <p:nvPr/>
        </p:nvPicPr>
        <p:blipFill rotWithShape="1">
          <a:blip r:embed="rId6" cstate="screen">
            <a:extLst>
              <a:ext uri="{28A0092B-C50C-407E-A947-70E740481C1C}">
                <a14:useLocalDpi xmlns:a14="http://schemas.microsoft.com/office/drawing/2010/main"/>
              </a:ext>
            </a:extLst>
          </a:blip>
          <a:srcRect/>
          <a:stretch/>
        </p:blipFill>
        <p:spPr bwMode="auto">
          <a:xfrm>
            <a:off x="6358437" y="4437112"/>
            <a:ext cx="2441243" cy="1957479"/>
          </a:xfrm>
          <a:prstGeom prst="rect">
            <a:avLst/>
          </a:prstGeom>
          <a:ln>
            <a:noFill/>
          </a:ln>
          <a:extLst>
            <a:ext uri="{53640926-AAD7-44D8-BBD7-CCE9431645EC}">
              <a14:shadowObscured xmlns:a14="http://schemas.microsoft.com/office/drawing/2010/main"/>
            </a:ext>
          </a:extLst>
        </p:spPr>
      </p:pic>
      <p:sp>
        <p:nvSpPr>
          <p:cNvPr id="15" name="Textfeld 1"/>
          <p:cNvSpPr txBox="1">
            <a:spLocks noChangeArrowheads="1"/>
          </p:cNvSpPr>
          <p:nvPr/>
        </p:nvSpPr>
        <p:spPr bwMode="auto">
          <a:xfrm>
            <a:off x="6326389" y="6146264"/>
            <a:ext cx="11478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Source:: viadonau</a:t>
            </a:r>
          </a:p>
        </p:txBody>
      </p:sp>
      <p:sp>
        <p:nvSpPr>
          <p:cNvPr id="18" name="Textfeld 1"/>
          <p:cNvSpPr txBox="1">
            <a:spLocks noChangeArrowheads="1"/>
          </p:cNvSpPr>
          <p:nvPr/>
        </p:nvSpPr>
        <p:spPr bwMode="auto">
          <a:xfrm>
            <a:off x="1651955" y="4725723"/>
            <a:ext cx="1551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rgbClr val="3C628F"/>
                </a:solidFill>
                <a:latin typeface="Corbel" panose="020B0503020204020204" pitchFamily="34" charset="0"/>
              </a:rPr>
              <a:t>Source: TTS</a:t>
            </a:r>
          </a:p>
        </p:txBody>
      </p:sp>
      <p:sp>
        <p:nvSpPr>
          <p:cNvPr id="21" name="Textfeld 1"/>
          <p:cNvSpPr txBox="1">
            <a:spLocks noChangeArrowheads="1"/>
          </p:cNvSpPr>
          <p:nvPr/>
        </p:nvSpPr>
        <p:spPr bwMode="auto">
          <a:xfrm>
            <a:off x="3168445" y="4739514"/>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Quelle: helmut1972, www.binnenschifferforum.de</a:t>
            </a:r>
          </a:p>
        </p:txBody>
      </p:sp>
      <p:pic>
        <p:nvPicPr>
          <p:cNvPr id="22" name="Picture 21"/>
          <p:cNvPicPr/>
          <p:nvPr/>
        </p:nvPicPr>
        <p:blipFill rotWithShape="1">
          <a:blip r:embed="rId7" cstate="screen">
            <a:extLst>
              <a:ext uri="{28A0092B-C50C-407E-A947-70E740481C1C}">
                <a14:useLocalDpi xmlns:a14="http://schemas.microsoft.com/office/drawing/2010/main"/>
              </a:ext>
            </a:extLst>
          </a:blip>
          <a:srcRect/>
          <a:stretch/>
        </p:blipFill>
        <p:spPr bwMode="auto">
          <a:xfrm>
            <a:off x="395536" y="2224495"/>
            <a:ext cx="2067922" cy="1381874"/>
          </a:xfrm>
          <a:prstGeom prst="rect">
            <a:avLst/>
          </a:prstGeom>
          <a:ln>
            <a:noFill/>
          </a:ln>
          <a:extLst>
            <a:ext uri="{53640926-AAD7-44D8-BBD7-CCE9431645EC}">
              <a14:shadowObscured xmlns:a14="http://schemas.microsoft.com/office/drawing/2010/main"/>
            </a:ext>
          </a:extLst>
        </p:spPr>
      </p:pic>
      <p:sp>
        <p:nvSpPr>
          <p:cNvPr id="23" name="Textfeld 1"/>
          <p:cNvSpPr txBox="1">
            <a:spLocks noChangeArrowheads="1"/>
          </p:cNvSpPr>
          <p:nvPr/>
        </p:nvSpPr>
        <p:spPr bwMode="auto">
          <a:xfrm>
            <a:off x="315247" y="3446088"/>
            <a:ext cx="9699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Source: : viadonau</a:t>
            </a:r>
          </a:p>
        </p:txBody>
      </p:sp>
      <p:sp>
        <p:nvSpPr>
          <p:cNvPr id="25" name="Textfeld 1"/>
          <p:cNvSpPr txBox="1">
            <a:spLocks noChangeArrowheads="1"/>
          </p:cNvSpPr>
          <p:nvPr/>
        </p:nvSpPr>
        <p:spPr bwMode="auto">
          <a:xfrm>
            <a:off x="6358437" y="3390925"/>
            <a:ext cx="1771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Source:  </a:t>
            </a:r>
            <a:r>
              <a:rPr lang="de-DE" sz="800" dirty="0" err="1">
                <a:solidFill>
                  <a:schemeClr val="bg1"/>
                </a:solidFill>
                <a:latin typeface="Corbel" panose="020B0503020204020204" pitchFamily="34" charset="0"/>
              </a:rPr>
              <a:t>Voies</a:t>
            </a:r>
            <a:r>
              <a:rPr lang="de-DE" sz="800" dirty="0">
                <a:solidFill>
                  <a:schemeClr val="bg1"/>
                </a:solidFill>
                <a:latin typeface="Corbel" panose="020B0503020204020204" pitchFamily="34" charset="0"/>
              </a:rPr>
              <a:t> </a:t>
            </a:r>
            <a:r>
              <a:rPr lang="de-DE" sz="800" dirty="0" err="1">
                <a:solidFill>
                  <a:schemeClr val="bg1"/>
                </a:solidFill>
                <a:latin typeface="Corbel" panose="020B0503020204020204" pitchFamily="34" charset="0"/>
              </a:rPr>
              <a:t>navigables</a:t>
            </a:r>
            <a:r>
              <a:rPr lang="de-DE" sz="800" dirty="0">
                <a:solidFill>
                  <a:schemeClr val="bg1"/>
                </a:solidFill>
                <a:latin typeface="Corbel" panose="020B0503020204020204" pitchFamily="34" charset="0"/>
              </a:rPr>
              <a:t> de France</a:t>
            </a:r>
          </a:p>
        </p:txBody>
      </p:sp>
      <p:sp>
        <p:nvSpPr>
          <p:cNvPr id="19" name="Title 1"/>
          <p:cNvSpPr txBox="1">
            <a:spLocks/>
          </p:cNvSpPr>
          <p:nvPr/>
        </p:nvSpPr>
        <p:spPr>
          <a:xfrm>
            <a:off x="224447" y="372252"/>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r>
              <a:rPr lang="de-DE" b="1" dirty="0">
                <a:solidFill>
                  <a:srgbClr val="3C628F"/>
                </a:solidFill>
              </a:rPr>
              <a:t>Inland </a:t>
            </a:r>
            <a:r>
              <a:rPr lang="de-DE" b="1" dirty="0" err="1">
                <a:solidFill>
                  <a:srgbClr val="3C628F"/>
                </a:solidFill>
              </a:rPr>
              <a:t>waterway</a:t>
            </a:r>
            <a:r>
              <a:rPr lang="de-DE" b="1" dirty="0">
                <a:solidFill>
                  <a:srgbClr val="3C628F"/>
                </a:solidFill>
              </a:rPr>
              <a:t> </a:t>
            </a:r>
            <a:r>
              <a:rPr lang="de-DE" b="1" dirty="0" err="1">
                <a:solidFill>
                  <a:srgbClr val="3C628F"/>
                </a:solidFill>
              </a:rPr>
              <a:t>transport</a:t>
            </a:r>
            <a:br>
              <a:rPr lang="de-DE" b="1" dirty="0">
                <a:solidFill>
                  <a:srgbClr val="3C628F"/>
                </a:solidFill>
              </a:rPr>
            </a:br>
            <a:r>
              <a:rPr lang="de-DE" dirty="0" err="1">
                <a:solidFill>
                  <a:srgbClr val="3C628F"/>
                </a:solidFill>
              </a:rPr>
              <a:t>Comparison</a:t>
            </a:r>
            <a:r>
              <a:rPr lang="de-DE" dirty="0">
                <a:solidFill>
                  <a:srgbClr val="3C628F"/>
                </a:solidFill>
              </a:rPr>
              <a:t> </a:t>
            </a:r>
            <a:r>
              <a:rPr lang="de-DE" dirty="0" err="1">
                <a:solidFill>
                  <a:srgbClr val="3C628F"/>
                </a:solidFill>
              </a:rPr>
              <a:t>of</a:t>
            </a:r>
            <a:r>
              <a:rPr lang="de-DE" dirty="0">
                <a:solidFill>
                  <a:srgbClr val="3C628F"/>
                </a:solidFill>
              </a:rPr>
              <a:t> </a:t>
            </a:r>
            <a:r>
              <a:rPr lang="de-DE" dirty="0" err="1">
                <a:solidFill>
                  <a:srgbClr val="3C628F"/>
                </a:solidFill>
              </a:rPr>
              <a:t>transport</a:t>
            </a:r>
            <a:r>
              <a:rPr lang="de-DE" dirty="0">
                <a:solidFill>
                  <a:srgbClr val="3C628F"/>
                </a:solidFill>
              </a:rPr>
              <a:t> </a:t>
            </a:r>
            <a:r>
              <a:rPr lang="de-DE" dirty="0" err="1">
                <a:solidFill>
                  <a:srgbClr val="3C628F"/>
                </a:solidFill>
              </a:rPr>
              <a:t>modes</a:t>
            </a:r>
            <a:endParaRPr lang="en-US" sz="3600" b="1" dirty="0">
              <a:solidFill>
                <a:srgbClr val="3C628F"/>
              </a:solidFill>
              <a:latin typeface="Corbel" panose="020B0503020204020204" pitchFamily="34" charset="0"/>
            </a:endParaRPr>
          </a:p>
        </p:txBody>
      </p:sp>
    </p:spTree>
    <p:extLst>
      <p:ext uri="{BB962C8B-B14F-4D97-AF65-F5344CB8AC3E}">
        <p14:creationId xmlns:p14="http://schemas.microsoft.com/office/powerpoint/2010/main" val="80800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557912" y="3095369"/>
            <a:ext cx="1343297" cy="3154710"/>
          </a:xfrm>
          <a:prstGeom prst="rect">
            <a:avLst/>
          </a:prstGeom>
          <a:noFill/>
        </p:spPr>
        <p:txBody>
          <a:bodyPr wrap="square" rtlCol="0">
            <a:spAutoFit/>
          </a:bodyPr>
          <a:lstStyle/>
          <a:p>
            <a:r>
              <a:rPr lang="de-DE" sz="19900" b="1" dirty="0">
                <a:solidFill>
                  <a:schemeClr val="tx2"/>
                </a:solidFill>
              </a:rPr>
              <a:t>?</a:t>
            </a:r>
            <a:endParaRPr lang="en-US" sz="19900" b="1" dirty="0">
              <a:solidFill>
                <a:schemeClr val="tx2"/>
              </a:solidFill>
            </a:endParaRPr>
          </a:p>
        </p:txBody>
      </p:sp>
      <p:sp>
        <p:nvSpPr>
          <p:cNvPr id="2" name="Title 1"/>
          <p:cNvSpPr>
            <a:spLocks noGrp="1"/>
          </p:cNvSpPr>
          <p:nvPr>
            <p:ph type="title"/>
          </p:nvPr>
        </p:nvSpPr>
        <p:spPr/>
        <p:txBody>
          <a:bodyPr>
            <a:normAutofit/>
          </a:bodyPr>
          <a:lstStyle/>
          <a:p>
            <a:r>
              <a:rPr lang="en-US" sz="2000" b="1" dirty="0">
                <a:solidFill>
                  <a:srgbClr val="3C628F"/>
                </a:solidFill>
              </a:rPr>
              <a:t>Share of inland navigation in transport volume </a:t>
            </a:r>
            <a:br>
              <a:rPr lang="en-US" sz="2000" b="1" dirty="0">
                <a:solidFill>
                  <a:srgbClr val="3C628F"/>
                </a:solidFill>
              </a:rPr>
            </a:br>
            <a:r>
              <a:rPr lang="en-US" sz="2000" b="1" dirty="0">
                <a:solidFill>
                  <a:srgbClr val="3C628F"/>
                </a:solidFill>
              </a:rPr>
              <a:t>Comparison with Europe</a:t>
            </a:r>
          </a:p>
        </p:txBody>
      </p:sp>
      <p:graphicFrame>
        <p:nvGraphicFramePr>
          <p:cNvPr id="12" name="Content Placeholder 11"/>
          <p:cNvGraphicFramePr>
            <a:graphicFrameLocks noGrp="1"/>
          </p:cNvGraphicFramePr>
          <p:nvPr>
            <p:ph sz="quarter" idx="4"/>
          </p:nvPr>
        </p:nvGraphicFramePr>
        <p:xfrm>
          <a:off x="4697226" y="2336195"/>
          <a:ext cx="393223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1621E2DD-445A-4F27-B398-02BA54581729}" type="datetime6">
              <a:rPr lang="de-DE" smtClean="0"/>
              <a:t>September 22</a:t>
            </a:fld>
            <a:endParaRPr lang="de-AT" dirty="0"/>
          </a:p>
        </p:txBody>
      </p:sp>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5178679" y="3542819"/>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denkfabrikblog.de/wp-content/uploads/2012/05/2012-05-28_bahn_zug_symbol.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5475557" y="4046875"/>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3650" y="5071273"/>
            <a:ext cx="942975" cy="4905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Content Placeholder 11"/>
          <p:cNvGraphicFramePr>
            <a:graphicFrameLocks noGrp="1"/>
          </p:cNvGraphicFramePr>
          <p:nvPr>
            <p:ph sz="half" idx="2"/>
            <p:extLst>
              <p:ext uri="{D42A27DB-BD31-4B8C-83A1-F6EECF244321}">
                <p14:modId xmlns:p14="http://schemas.microsoft.com/office/powerpoint/2010/main" val="1405397769"/>
              </p:ext>
            </p:extLst>
          </p:nvPr>
        </p:nvGraphicFramePr>
        <p:xfrm>
          <a:off x="407072" y="1916832"/>
          <a:ext cx="3992958" cy="4297416"/>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31"/>
          <p:cNvSpPr/>
          <p:nvPr/>
        </p:nvSpPr>
        <p:spPr>
          <a:xfrm>
            <a:off x="5004048" y="2230662"/>
            <a:ext cx="3563888" cy="4172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471959" y="3763215"/>
            <a:ext cx="1660918" cy="1360843"/>
            <a:chOff x="1281238" y="3706625"/>
            <a:chExt cx="2010680" cy="1542819"/>
          </a:xfrm>
        </p:grpSpPr>
        <p:pic>
          <p:nvPicPr>
            <p:cNvPr id="34" name="Picture 2"/>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1451638" y="3706625"/>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http://denkfabrikblog.de/wp-content/uploads/2012/05/2012-05-28_bahn_zug_symbol.pn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1281238" y="4597736"/>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943" y="4758906"/>
              <a:ext cx="942975" cy="490538"/>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473353" y="6297422"/>
            <a:ext cx="2386131" cy="246221"/>
          </a:xfrm>
          <a:prstGeom prst="rect">
            <a:avLst/>
          </a:prstGeom>
          <a:noFill/>
        </p:spPr>
        <p:txBody>
          <a:bodyPr wrap="square" rtlCol="0">
            <a:spAutoFit/>
          </a:bodyPr>
          <a:lstStyle/>
          <a:p>
            <a:r>
              <a:rPr lang="de-DE" sz="1000" dirty="0"/>
              <a:t>Source: Statistik Austria</a:t>
            </a:r>
            <a:endParaRPr lang="en-US" sz="1000" dirty="0"/>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graphicFrame>
        <p:nvGraphicFramePr>
          <p:cNvPr id="24" name="Content Placeholder 11"/>
          <p:cNvGraphicFramePr>
            <a:graphicFrameLocks/>
          </p:cNvGraphicFramePr>
          <p:nvPr>
            <p:extLst>
              <p:ext uri="{D42A27DB-BD31-4B8C-83A1-F6EECF244321}">
                <p14:modId xmlns:p14="http://schemas.microsoft.com/office/powerpoint/2010/main" val="3711999571"/>
              </p:ext>
            </p:extLst>
          </p:nvPr>
        </p:nvGraphicFramePr>
        <p:xfrm>
          <a:off x="4785115" y="1705133"/>
          <a:ext cx="4141544" cy="4495040"/>
        </p:xfrm>
        <a:graphic>
          <a:graphicData uri="http://schemas.openxmlformats.org/drawingml/2006/chart">
            <c:chart xmlns:c="http://schemas.openxmlformats.org/drawingml/2006/chart" xmlns:r="http://schemas.openxmlformats.org/officeDocument/2006/relationships" r:id="rId10"/>
          </a:graphicData>
        </a:graphic>
      </p:graphicFrame>
      <p:grpSp>
        <p:nvGrpSpPr>
          <p:cNvPr id="25" name="Group 40"/>
          <p:cNvGrpSpPr/>
          <p:nvPr/>
        </p:nvGrpSpPr>
        <p:grpSpPr>
          <a:xfrm>
            <a:off x="5810347" y="3746064"/>
            <a:ext cx="1751252" cy="1373693"/>
            <a:chOff x="1281238" y="3706625"/>
            <a:chExt cx="2010680" cy="1542819"/>
          </a:xfrm>
        </p:grpSpPr>
        <p:pic>
          <p:nvPicPr>
            <p:cNvPr id="26" name="Picture 2"/>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1451638" y="3706625"/>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http://denkfabrikblog.de/wp-content/uploads/2012/05/2012-05-28_bahn_zug_symbol.pn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1281238" y="4597736"/>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943" y="4758906"/>
              <a:ext cx="942975" cy="49053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37"/>
          <p:cNvSpPr txBox="1"/>
          <p:nvPr/>
        </p:nvSpPr>
        <p:spPr>
          <a:xfrm>
            <a:off x="4710494" y="6298622"/>
            <a:ext cx="2386131" cy="246221"/>
          </a:xfrm>
          <a:prstGeom prst="rect">
            <a:avLst/>
          </a:prstGeom>
          <a:noFill/>
        </p:spPr>
        <p:txBody>
          <a:bodyPr wrap="square" rtlCol="0">
            <a:spAutoFit/>
          </a:bodyPr>
          <a:lstStyle/>
          <a:p>
            <a:r>
              <a:rPr lang="de-DE" sz="1000" dirty="0"/>
              <a:t>Source: </a:t>
            </a:r>
            <a:r>
              <a:rPr lang="de-DE" sz="1000" dirty="0" err="1"/>
              <a:t>Eurostat</a:t>
            </a:r>
            <a:endParaRPr lang="en-US" sz="1000" dirty="0"/>
          </a:p>
        </p:txBody>
      </p:sp>
    </p:spTree>
    <p:extLst>
      <p:ext uri="{BB962C8B-B14F-4D97-AF65-F5344CB8AC3E}">
        <p14:creationId xmlns:p14="http://schemas.microsoft.com/office/powerpoint/2010/main" val="130475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33" grpId="0">
        <p:bldAsOne/>
      </p:bldGraphic>
      <p:bldP spid="32" grpId="0" animBg="1"/>
      <p:bldGraphic spid="2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rgbClr val="3C628F"/>
                </a:solidFill>
              </a:rPr>
              <a:t>Quiz</a:t>
            </a:r>
          </a:p>
        </p:txBody>
      </p:sp>
      <p:sp>
        <p:nvSpPr>
          <p:cNvPr id="3" name="Content Placeholder 2"/>
          <p:cNvSpPr>
            <a:spLocks noGrp="1"/>
          </p:cNvSpPr>
          <p:nvPr>
            <p:ph idx="1"/>
          </p:nvPr>
        </p:nvSpPr>
        <p:spPr/>
        <p:txBody>
          <a:bodyPr/>
          <a:lstStyle/>
          <a:p>
            <a:pPr marL="0" indent="0">
              <a:buNone/>
            </a:pPr>
            <a:r>
              <a:rPr lang="en-US" dirty="0">
                <a:solidFill>
                  <a:srgbClr val="3C628F"/>
                </a:solidFill>
              </a:rPr>
              <a:t>Up to how many trucks can a </a:t>
            </a:r>
            <a:r>
              <a:rPr lang="en-US" dirty="0">
                <a:solidFill>
                  <a:srgbClr val="3C628F"/>
                </a:solidFill>
                <a:latin typeface="Calibri"/>
              </a:rPr>
              <a:t>one convoy with four pushed lighters </a:t>
            </a:r>
            <a:r>
              <a:rPr lang="en-US" dirty="0">
                <a:solidFill>
                  <a:srgbClr val="3C628F"/>
                </a:solidFill>
              </a:rPr>
              <a:t>replace?</a:t>
            </a:r>
          </a:p>
          <a:p>
            <a:pPr marL="0" indent="0">
              <a:buNone/>
            </a:pPr>
            <a:endParaRPr lang="de-AT" sz="2800" dirty="0">
              <a:solidFill>
                <a:srgbClr val="3C628F"/>
              </a:solidFill>
            </a:endParaRPr>
          </a:p>
          <a:p>
            <a:pPr marL="548640" lvl="2" indent="0">
              <a:buNone/>
            </a:pPr>
            <a:r>
              <a:rPr lang="de-AT" sz="2800" dirty="0">
                <a:solidFill>
                  <a:srgbClr val="3C628F"/>
                </a:solidFill>
              </a:rPr>
              <a:t>	a) 15 </a:t>
            </a:r>
            <a:r>
              <a:rPr lang="de-AT" sz="2800" dirty="0" err="1">
                <a:solidFill>
                  <a:srgbClr val="3C628F"/>
                </a:solidFill>
              </a:rPr>
              <a:t>trucks</a:t>
            </a:r>
            <a:r>
              <a:rPr lang="de-AT" sz="2800" dirty="0">
                <a:solidFill>
                  <a:srgbClr val="3C628F"/>
                </a:solidFill>
              </a:rPr>
              <a:t>			c) 120 </a:t>
            </a:r>
            <a:r>
              <a:rPr lang="de-AT" sz="2800" dirty="0" err="1">
                <a:solidFill>
                  <a:srgbClr val="3C628F"/>
                </a:solidFill>
              </a:rPr>
              <a:t>trucks</a:t>
            </a:r>
            <a:endParaRPr lang="de-AT" sz="2800" dirty="0">
              <a:solidFill>
                <a:srgbClr val="3C628F"/>
              </a:solidFill>
            </a:endParaRPr>
          </a:p>
          <a:p>
            <a:pPr marL="548640" lvl="2" indent="0">
              <a:buNone/>
            </a:pPr>
            <a:r>
              <a:rPr lang="de-AT" sz="2800" dirty="0">
                <a:solidFill>
                  <a:srgbClr val="3C628F"/>
                </a:solidFill>
              </a:rPr>
              <a:t>	b) 300 </a:t>
            </a:r>
            <a:r>
              <a:rPr lang="de-AT" sz="2800" dirty="0" err="1">
                <a:solidFill>
                  <a:srgbClr val="3C628F"/>
                </a:solidFill>
              </a:rPr>
              <a:t>trucks</a:t>
            </a:r>
            <a:r>
              <a:rPr lang="de-AT" sz="2800" dirty="0">
                <a:solidFill>
                  <a:srgbClr val="3C628F"/>
                </a:solidFill>
              </a:rPr>
              <a:t>		d) 280 </a:t>
            </a:r>
            <a:r>
              <a:rPr lang="de-AT" sz="2800" dirty="0" err="1">
                <a:solidFill>
                  <a:srgbClr val="3C628F"/>
                </a:solidFill>
              </a:rPr>
              <a:t>trucks</a:t>
            </a:r>
            <a:endParaRPr lang="de-AT" sz="2800" dirty="0">
              <a:solidFill>
                <a:srgbClr val="3C628F"/>
              </a:solidFill>
            </a:endParaRPr>
          </a:p>
          <a:p>
            <a:endParaRPr lang="de-AT" dirty="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sp>
        <p:nvSpPr>
          <p:cNvPr id="13" name="Date Placeholder 3"/>
          <p:cNvSpPr>
            <a:spLocks noGrp="1"/>
          </p:cNvSpPr>
          <p:nvPr>
            <p:ph type="dt" sz="half" idx="10"/>
          </p:nvPr>
        </p:nvSpPr>
        <p:spPr>
          <a:xfrm>
            <a:off x="433536" y="6597352"/>
            <a:ext cx="2895600" cy="329184"/>
          </a:xfrm>
        </p:spPr>
        <p:txBody>
          <a:bodyPr/>
          <a:lstStyle/>
          <a:p>
            <a:fld id="{CB5D32C0-B406-4718-B2CB-7967A2460F55}" type="datetime6">
              <a:rPr lang="de-DE" smtClean="0">
                <a:solidFill>
                  <a:prstClr val="white"/>
                </a:solidFill>
              </a:rPr>
              <a:t>September 22</a:t>
            </a:fld>
            <a:endParaRPr lang="de-AT" dirty="0">
              <a:solidFill>
                <a:prstClr val="white"/>
              </a:solidFill>
            </a:endParaRPr>
          </a:p>
        </p:txBody>
      </p:sp>
      <p:sp>
        <p:nvSpPr>
          <p:cNvPr id="14" name="Ellipse 13"/>
          <p:cNvSpPr/>
          <p:nvPr/>
        </p:nvSpPr>
        <p:spPr>
          <a:xfrm>
            <a:off x="4986121" y="3557775"/>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p:cNvPicPr>
            <a:picLocks noChangeAspect="1"/>
          </p:cNvPicPr>
          <p:nvPr/>
        </p:nvPicPr>
        <p:blipFill>
          <a:blip r:embed="rId3"/>
          <a:stretch>
            <a:fillRect/>
          </a:stretch>
        </p:blipFill>
        <p:spPr>
          <a:xfrm>
            <a:off x="5101208" y="4254191"/>
            <a:ext cx="4050407" cy="2368719"/>
          </a:xfrm>
          <a:prstGeom prst="rect">
            <a:avLst/>
          </a:prstGeom>
        </p:spPr>
      </p:pic>
      <p:sp>
        <p:nvSpPr>
          <p:cNvPr id="15" name="Textfeld 1"/>
          <p:cNvSpPr txBox="1">
            <a:spLocks noChangeArrowheads="1"/>
          </p:cNvSpPr>
          <p:nvPr/>
        </p:nvSpPr>
        <p:spPr bwMode="auto">
          <a:xfrm>
            <a:off x="5101208" y="6381908"/>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solidFill>
                  <a:schemeClr val="bg1"/>
                </a:solidFill>
                <a:latin typeface="Corbel" panose="020B0503020204020204" pitchFamily="34" charset="0"/>
              </a:rPr>
              <a:t>Source: C.N.F.R. NAVROM S.A., </a:t>
            </a:r>
            <a:r>
              <a:rPr lang="de-DE" sz="800" dirty="0" err="1">
                <a:solidFill>
                  <a:schemeClr val="bg1"/>
                </a:solidFill>
                <a:latin typeface="Corbel" panose="020B0503020204020204" pitchFamily="34" charset="0"/>
              </a:rPr>
              <a:t>Galati</a:t>
            </a:r>
            <a:endParaRPr lang="de-DE" sz="800" dirty="0">
              <a:solidFill>
                <a:schemeClr val="bg1"/>
              </a:solidFill>
              <a:latin typeface="Corbel" panose="020B0503020204020204" pitchFamily="34" charset="0"/>
            </a:endParaRPr>
          </a:p>
        </p:txBody>
      </p:sp>
    </p:spTree>
    <p:extLst>
      <p:ext uri="{BB962C8B-B14F-4D97-AF65-F5344CB8AC3E}">
        <p14:creationId xmlns:p14="http://schemas.microsoft.com/office/powerpoint/2010/main" val="343257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29</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3497127177"/>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4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556792"/>
            <a:ext cx="7772400" cy="1470025"/>
          </a:xfrm>
        </p:spPr>
        <p:txBody>
          <a:bodyPr>
            <a:normAutofit/>
          </a:bodyPr>
          <a:lstStyle/>
          <a:p>
            <a:r>
              <a:rPr lang="de-AT" sz="4200" b="1" cap="none" dirty="0">
                <a:solidFill>
                  <a:schemeClr val="accent1">
                    <a:lumMod val="75000"/>
                  </a:schemeClr>
                </a:solidFill>
              </a:rPr>
              <a:t>Green Transport </a:t>
            </a:r>
            <a:endParaRPr lang="en-US" sz="4200" b="1" cap="none" dirty="0">
              <a:solidFill>
                <a:schemeClr val="accent1">
                  <a:lumMod val="75000"/>
                </a:schemeClr>
              </a:solidFill>
            </a:endParaRP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5386" b="14486"/>
          <a:stretch/>
        </p:blipFill>
        <p:spPr bwMode="auto">
          <a:xfrm>
            <a:off x="5483042" y="5295797"/>
            <a:ext cx="174901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422" y="5211945"/>
            <a:ext cx="726609" cy="646329"/>
          </a:xfrm>
          <a:prstGeom prst="rect">
            <a:avLst/>
          </a:prstGeom>
          <a:noFill/>
        </p:spPr>
      </p:pic>
      <p:pic>
        <p:nvPicPr>
          <p:cNvPr id="13" name="Picture 2" descr="C:\Users\p41662\AppData\Local\Microsoft\Windows\Temporary Internet Files\Content.Outlook\VDWGJMU4\REWWay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4074" y="5254746"/>
            <a:ext cx="1853719" cy="4714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p:cNvSpPr txBox="1"/>
          <p:nvPr/>
        </p:nvSpPr>
        <p:spPr>
          <a:xfrm>
            <a:off x="4892011" y="3516498"/>
            <a:ext cx="3834182" cy="215444"/>
          </a:xfrm>
          <a:prstGeom prst="rect">
            <a:avLst/>
          </a:prstGeom>
          <a:noFill/>
        </p:spPr>
        <p:txBody>
          <a:bodyPr wrap="square" rtlCol="0">
            <a:spAutoFit/>
          </a:bodyPr>
          <a:lstStyle/>
          <a:p>
            <a:r>
              <a:rPr lang="de-DE" sz="800" dirty="0">
                <a:solidFill>
                  <a:schemeClr val="bg1"/>
                </a:solidFill>
              </a:rPr>
              <a:t>Source: viadonau</a:t>
            </a:r>
            <a:endParaRPr lang="en-GB" sz="800" dirty="0">
              <a:solidFill>
                <a:schemeClr val="bg1"/>
              </a:solidFill>
            </a:endParaRPr>
          </a:p>
        </p:txBody>
      </p:sp>
      <p:sp>
        <p:nvSpPr>
          <p:cNvPr id="12" name="TextBox 9"/>
          <p:cNvSpPr txBox="1"/>
          <p:nvPr/>
        </p:nvSpPr>
        <p:spPr>
          <a:xfrm>
            <a:off x="1780702" y="3516498"/>
            <a:ext cx="3834182" cy="215444"/>
          </a:xfrm>
          <a:prstGeom prst="rect">
            <a:avLst/>
          </a:prstGeom>
          <a:noFill/>
        </p:spPr>
        <p:txBody>
          <a:bodyPr wrap="square" rtlCol="0">
            <a:spAutoFit/>
          </a:bodyPr>
          <a:lstStyle/>
          <a:p>
            <a:r>
              <a:rPr lang="de-DE" sz="800" dirty="0">
                <a:solidFill>
                  <a:schemeClr val="bg1"/>
                </a:solidFill>
              </a:rPr>
              <a:t>Source: viadonau</a:t>
            </a:r>
            <a:endParaRPr lang="en-GB" sz="800" dirty="0">
              <a:solidFill>
                <a:schemeClr val="bg1"/>
              </a:solidFill>
            </a:endParaRPr>
          </a:p>
        </p:txBody>
      </p:sp>
    </p:spTree>
    <p:extLst>
      <p:ext uri="{BB962C8B-B14F-4D97-AF65-F5344CB8AC3E}">
        <p14:creationId xmlns:p14="http://schemas.microsoft.com/office/powerpoint/2010/main" val="3121447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a:solidFill>
                  <a:srgbClr val="3C628F"/>
                </a:solidFill>
              </a:rPr>
              <a:t>Facts</a:t>
            </a:r>
            <a:br>
              <a:rPr lang="de-DE" dirty="0">
                <a:solidFill>
                  <a:srgbClr val="3C628F"/>
                </a:solidFill>
              </a:rPr>
            </a:br>
            <a:r>
              <a:rPr lang="de-DE" sz="2400" dirty="0" err="1">
                <a:solidFill>
                  <a:srgbClr val="3C628F"/>
                </a:solidFill>
              </a:rPr>
              <a:t>Liquefied</a:t>
            </a:r>
            <a:r>
              <a:rPr lang="de-DE" sz="2400" dirty="0">
                <a:solidFill>
                  <a:srgbClr val="3C628F"/>
                </a:solidFill>
              </a:rPr>
              <a:t> Natural Gas - LNG</a:t>
            </a:r>
            <a:endParaRPr lang="en-US" sz="2400" b="0" dirty="0">
              <a:solidFill>
                <a:srgbClr val="3C628F"/>
              </a:solidFill>
            </a:endParaRPr>
          </a:p>
        </p:txBody>
      </p:sp>
      <p:sp>
        <p:nvSpPr>
          <p:cNvPr id="3" name="Content Placeholder 2"/>
          <p:cNvSpPr>
            <a:spLocks noGrp="1"/>
          </p:cNvSpPr>
          <p:nvPr>
            <p:ph idx="1"/>
          </p:nvPr>
        </p:nvSpPr>
        <p:spPr>
          <a:xfrm>
            <a:off x="0" y="1642897"/>
            <a:ext cx="5785307" cy="4776192"/>
          </a:xfrm>
        </p:spPr>
        <p:txBody>
          <a:bodyPr>
            <a:noAutofit/>
          </a:bodyPr>
          <a:lstStyle/>
          <a:p>
            <a:r>
              <a:rPr lang="de-DE" sz="2000" b="1" dirty="0">
                <a:solidFill>
                  <a:srgbClr val="3C628F"/>
                </a:solidFill>
              </a:rPr>
              <a:t>LNG</a:t>
            </a:r>
            <a:r>
              <a:rPr lang="de-DE" sz="2000" dirty="0">
                <a:solidFill>
                  <a:srgbClr val="3C628F"/>
                </a:solidFill>
              </a:rPr>
              <a:t> = </a:t>
            </a:r>
            <a:r>
              <a:rPr lang="de-DE" sz="2000" b="1" dirty="0" err="1">
                <a:solidFill>
                  <a:srgbClr val="3C628F"/>
                </a:solidFill>
              </a:rPr>
              <a:t>L</a:t>
            </a:r>
            <a:r>
              <a:rPr lang="de-DE" sz="2000" dirty="0" err="1">
                <a:solidFill>
                  <a:srgbClr val="3C628F"/>
                </a:solidFill>
              </a:rPr>
              <a:t>iquefied</a:t>
            </a:r>
            <a:r>
              <a:rPr lang="de-DE" sz="2000" dirty="0">
                <a:solidFill>
                  <a:srgbClr val="3C628F"/>
                </a:solidFill>
              </a:rPr>
              <a:t> </a:t>
            </a:r>
            <a:r>
              <a:rPr lang="de-DE" sz="2000" b="1" dirty="0">
                <a:solidFill>
                  <a:srgbClr val="3C628F"/>
                </a:solidFill>
              </a:rPr>
              <a:t>N</a:t>
            </a:r>
            <a:r>
              <a:rPr lang="de-DE" sz="2000" dirty="0">
                <a:solidFill>
                  <a:srgbClr val="3C628F"/>
                </a:solidFill>
              </a:rPr>
              <a:t>atural </a:t>
            </a:r>
            <a:r>
              <a:rPr lang="de-DE" sz="2000" b="1" dirty="0">
                <a:solidFill>
                  <a:srgbClr val="3C628F"/>
                </a:solidFill>
              </a:rPr>
              <a:t>G</a:t>
            </a:r>
            <a:r>
              <a:rPr lang="de-DE" sz="2000" dirty="0">
                <a:solidFill>
                  <a:srgbClr val="3C628F"/>
                </a:solidFill>
              </a:rPr>
              <a:t>as</a:t>
            </a:r>
          </a:p>
          <a:p>
            <a:endParaRPr lang="de-DE" sz="500" dirty="0">
              <a:solidFill>
                <a:srgbClr val="3C628F"/>
              </a:solidFill>
            </a:endParaRPr>
          </a:p>
          <a:p>
            <a:r>
              <a:rPr lang="en-US" sz="1800" dirty="0">
                <a:solidFill>
                  <a:srgbClr val="3C628F"/>
                </a:solidFill>
              </a:rPr>
              <a:t>volume is reduced to -162° by cooling </a:t>
            </a:r>
            <a:r>
              <a:rPr lang="en-US" sz="1800" dirty="0">
                <a:solidFill>
                  <a:srgbClr val="3C628F"/>
                </a:solidFill>
                <a:sym typeface="Wingdings" panose="05000000000000000000" pitchFamily="2" charset="2"/>
              </a:rPr>
              <a:t> </a:t>
            </a:r>
            <a:r>
              <a:rPr lang="en-US" sz="1800" dirty="0">
                <a:solidFill>
                  <a:srgbClr val="3C628F"/>
                </a:solidFill>
              </a:rPr>
              <a:t>LNG requires 600 times less space than natural gas</a:t>
            </a:r>
          </a:p>
          <a:p>
            <a:pPr marL="0" indent="0">
              <a:buNone/>
            </a:pPr>
            <a:endParaRPr lang="de-DE" sz="500" dirty="0">
              <a:solidFill>
                <a:srgbClr val="3C628F"/>
              </a:solidFill>
            </a:endParaRPr>
          </a:p>
          <a:p>
            <a:r>
              <a:rPr lang="en-US" sz="1800" b="1" dirty="0">
                <a:solidFill>
                  <a:srgbClr val="3C628F"/>
                </a:solidFill>
              </a:rPr>
              <a:t>Fields of application:</a:t>
            </a:r>
          </a:p>
          <a:p>
            <a:pPr lvl="1"/>
            <a:r>
              <a:rPr lang="en-US" sz="1400" dirty="0">
                <a:solidFill>
                  <a:srgbClr val="3C628F"/>
                </a:solidFill>
              </a:rPr>
              <a:t>Inland navigation (liquid)</a:t>
            </a:r>
          </a:p>
          <a:p>
            <a:pPr lvl="1"/>
            <a:r>
              <a:rPr lang="en-US" sz="1400" dirty="0">
                <a:solidFill>
                  <a:srgbClr val="3C628F"/>
                </a:solidFill>
              </a:rPr>
              <a:t>Truck (liquid)</a:t>
            </a:r>
          </a:p>
          <a:p>
            <a:pPr lvl="1"/>
            <a:r>
              <a:rPr lang="en-US" sz="1400" dirty="0">
                <a:solidFill>
                  <a:srgbClr val="3C628F"/>
                </a:solidFill>
              </a:rPr>
              <a:t>Industrial processes (gaseous)</a:t>
            </a:r>
          </a:p>
          <a:p>
            <a:pPr lvl="1"/>
            <a:endParaRPr lang="de-DE" sz="500" dirty="0">
              <a:solidFill>
                <a:srgbClr val="3C628F"/>
              </a:solidFill>
            </a:endParaRPr>
          </a:p>
          <a:p>
            <a:r>
              <a:rPr lang="en-US" sz="1800" dirty="0">
                <a:solidFill>
                  <a:srgbClr val="3C628F"/>
                </a:solidFill>
              </a:rPr>
              <a:t>2 bunker stations on the Rhine (Rotterdam, Amsterdam)</a:t>
            </a:r>
          </a:p>
          <a:p>
            <a:endParaRPr lang="de-DE" sz="500" dirty="0">
              <a:solidFill>
                <a:srgbClr val="3C628F"/>
              </a:solidFill>
            </a:endParaRPr>
          </a:p>
          <a:p>
            <a:r>
              <a:rPr lang="en-US" sz="1800" dirty="0">
                <a:solidFill>
                  <a:srgbClr val="3C628F"/>
                </a:solidFill>
              </a:rPr>
              <a:t>Pioneers in liquid gas as fuel for ships </a:t>
            </a:r>
            <a:r>
              <a:rPr lang="en-US" sz="1800" dirty="0">
                <a:solidFill>
                  <a:srgbClr val="3C628F"/>
                </a:solidFill>
                <a:sym typeface="Wingdings" panose="05000000000000000000" pitchFamily="2" charset="2"/>
              </a:rPr>
              <a:t> </a:t>
            </a:r>
            <a:br>
              <a:rPr lang="en-US" sz="1800" dirty="0">
                <a:solidFill>
                  <a:srgbClr val="3C628F"/>
                </a:solidFill>
                <a:sym typeface="Wingdings" panose="05000000000000000000" pitchFamily="2" charset="2"/>
              </a:rPr>
            </a:br>
            <a:r>
              <a:rPr lang="en-US" sz="1800" dirty="0">
                <a:solidFill>
                  <a:srgbClr val="3C628F"/>
                </a:solidFill>
              </a:rPr>
              <a:t>Norway and Scandinavian countries (ocean shipping)</a:t>
            </a:r>
          </a:p>
          <a:p>
            <a:pPr marL="0" indent="0">
              <a:buNone/>
            </a:pPr>
            <a:endParaRPr lang="de-DE" sz="1800" dirty="0">
              <a:solidFill>
                <a:srgbClr val="3C628F"/>
              </a:solidFill>
              <a:sym typeface="Wingdings" panose="05000000000000000000" pitchFamily="2" charset="2"/>
            </a:endParaRPr>
          </a:p>
          <a:p>
            <a:r>
              <a:rPr lang="en-US" sz="1800" dirty="0">
                <a:solidFill>
                  <a:srgbClr val="3C628F"/>
                </a:solidFill>
                <a:sym typeface="Wingdings" panose="05000000000000000000" pitchFamily="2" charset="2"/>
              </a:rPr>
              <a:t>75 LNG operated vessels active worldwide, 155 vessels under construction (2019)</a:t>
            </a:r>
            <a:endParaRPr lang="de-DE" sz="500" dirty="0">
              <a:solidFill>
                <a:srgbClr val="3C628F"/>
              </a:solidFill>
              <a:sym typeface="Wingdings" panose="05000000000000000000" pitchFamily="2" charset="2"/>
            </a:endParaRPr>
          </a:p>
        </p:txBody>
      </p:sp>
      <p:sp>
        <p:nvSpPr>
          <p:cNvPr id="4" name="Date Placeholder 3"/>
          <p:cNvSpPr>
            <a:spLocks noGrp="1"/>
          </p:cNvSpPr>
          <p:nvPr>
            <p:ph type="dt" sz="half" idx="10"/>
          </p:nvPr>
        </p:nvSpPr>
        <p:spPr/>
        <p:txBody>
          <a:bodyPr/>
          <a:lstStyle/>
          <a:p>
            <a:fld id="{56FA99E6-F0E4-43F3-B244-88C3929C8655}"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grpSp>
        <p:nvGrpSpPr>
          <p:cNvPr id="17" name="Group 16"/>
          <p:cNvGrpSpPr/>
          <p:nvPr/>
        </p:nvGrpSpPr>
        <p:grpSpPr>
          <a:xfrm>
            <a:off x="5782210" y="2710940"/>
            <a:ext cx="3332926" cy="1868117"/>
            <a:chOff x="4585897" y="1795227"/>
            <a:chExt cx="3044894" cy="1584176"/>
          </a:xfrm>
        </p:grpSpPr>
        <p:sp>
          <p:nvSpPr>
            <p:cNvPr id="9" name="Flowchart: Process 8"/>
            <p:cNvSpPr/>
            <p:nvPr/>
          </p:nvSpPr>
          <p:spPr>
            <a:xfrm>
              <a:off x="4585897" y="1795227"/>
              <a:ext cx="1708513" cy="158417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Natural Gas</a:t>
              </a:r>
              <a:endParaRPr lang="en-US" sz="1600" dirty="0"/>
            </a:p>
          </p:txBody>
        </p:sp>
        <p:sp>
          <p:nvSpPr>
            <p:cNvPr id="10" name="Flowchart: Process 9"/>
            <p:cNvSpPr/>
            <p:nvPr/>
          </p:nvSpPr>
          <p:spPr>
            <a:xfrm>
              <a:off x="7180326" y="2450284"/>
              <a:ext cx="379719" cy="31695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900" dirty="0"/>
                <a:t>LNG</a:t>
              </a:r>
              <a:endParaRPr lang="en-US" sz="900" dirty="0"/>
            </a:p>
          </p:txBody>
        </p:sp>
        <p:sp>
          <p:nvSpPr>
            <p:cNvPr id="14" name="Right Arrow 13"/>
            <p:cNvSpPr/>
            <p:nvPr/>
          </p:nvSpPr>
          <p:spPr>
            <a:xfrm>
              <a:off x="6449255" y="2450284"/>
              <a:ext cx="667751" cy="3169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extBox 15"/>
            <p:cNvSpPr txBox="1"/>
            <p:nvPr/>
          </p:nvSpPr>
          <p:spPr>
            <a:xfrm>
              <a:off x="6449255" y="2755156"/>
              <a:ext cx="1181536" cy="443694"/>
            </a:xfrm>
            <a:prstGeom prst="rect">
              <a:avLst/>
            </a:prstGeom>
            <a:noFill/>
          </p:spPr>
          <p:txBody>
            <a:bodyPr wrap="square" rtlCol="0">
              <a:spAutoFit/>
            </a:bodyPr>
            <a:lstStyle/>
            <a:p>
              <a:r>
                <a:rPr lang="de-DE" sz="1400" dirty="0">
                  <a:solidFill>
                    <a:srgbClr val="3C628F"/>
                  </a:solidFill>
                </a:rPr>
                <a:t>600x </a:t>
              </a:r>
              <a:r>
                <a:rPr lang="de-DE" sz="1400" dirty="0" err="1">
                  <a:solidFill>
                    <a:srgbClr val="3C628F"/>
                  </a:solidFill>
                </a:rPr>
                <a:t>less</a:t>
              </a:r>
              <a:r>
                <a:rPr lang="de-DE" sz="1400" dirty="0">
                  <a:solidFill>
                    <a:srgbClr val="3C628F"/>
                  </a:solidFill>
                </a:rPr>
                <a:t> </a:t>
              </a:r>
              <a:r>
                <a:rPr lang="de-DE" sz="1400" dirty="0" err="1">
                  <a:solidFill>
                    <a:srgbClr val="3C628F"/>
                  </a:solidFill>
                </a:rPr>
                <a:t>space</a:t>
              </a:r>
              <a:endParaRPr lang="de-DE" sz="1400" dirty="0">
                <a:solidFill>
                  <a:srgbClr val="3C628F"/>
                </a:solidFill>
              </a:endParaRPr>
            </a:p>
          </p:txBody>
        </p:sp>
      </p:grpSp>
      <p:sp>
        <p:nvSpPr>
          <p:cNvPr id="18" name="Textfeld 1"/>
          <p:cNvSpPr txBox="1">
            <a:spLocks noChangeArrowheads="1"/>
          </p:cNvSpPr>
          <p:nvPr/>
        </p:nvSpPr>
        <p:spPr bwMode="auto">
          <a:xfrm>
            <a:off x="5782210" y="4363613"/>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latin typeface="Corbel" panose="020B0503020204020204" pitchFamily="34" charset="0"/>
              </a:rPr>
              <a:t>Source: </a:t>
            </a:r>
            <a:r>
              <a:rPr lang="de-DE" sz="800" dirty="0" err="1">
                <a:latin typeface="Corbel" panose="020B0503020204020204" pitchFamily="34" charset="0"/>
              </a:rPr>
              <a:t>own</a:t>
            </a:r>
            <a:r>
              <a:rPr lang="de-DE" sz="800" dirty="0">
                <a:latin typeface="Corbel" panose="020B0503020204020204" pitchFamily="34" charset="0"/>
              </a:rPr>
              <a:t> </a:t>
            </a:r>
            <a:r>
              <a:rPr lang="de-DE" sz="800" dirty="0" err="1">
                <a:latin typeface="Corbel" panose="020B0503020204020204" pitchFamily="34" charset="0"/>
              </a:rPr>
              <a:t>illustration</a:t>
            </a:r>
            <a:endParaRPr lang="de-DE" sz="800" dirty="0">
              <a:latin typeface="Corbel" panose="020B0503020204020204" pitchFamily="34" charset="0"/>
            </a:endParaRPr>
          </a:p>
        </p:txBody>
      </p:sp>
    </p:spTree>
    <p:extLst>
      <p:ext uri="{BB962C8B-B14F-4D97-AF65-F5344CB8AC3E}">
        <p14:creationId xmlns:p14="http://schemas.microsoft.com/office/powerpoint/2010/main" val="111902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rgbClr val="3C628F"/>
                </a:solidFill>
              </a:rPr>
              <a:t>Value </a:t>
            </a:r>
            <a:r>
              <a:rPr lang="de-DE" b="1" dirty="0" err="1">
                <a:solidFill>
                  <a:srgbClr val="3C628F"/>
                </a:solidFill>
              </a:rPr>
              <a:t>chain</a:t>
            </a:r>
            <a:br>
              <a:rPr lang="de-DE" b="1" dirty="0">
                <a:solidFill>
                  <a:srgbClr val="3C628F"/>
                </a:solidFill>
              </a:rPr>
            </a:br>
            <a:r>
              <a:rPr lang="de-DE" b="1" dirty="0" err="1">
                <a:solidFill>
                  <a:srgbClr val="3C628F"/>
                </a:solidFill>
              </a:rPr>
              <a:t>Liquefied</a:t>
            </a:r>
            <a:r>
              <a:rPr lang="de-DE" b="1" dirty="0">
                <a:solidFill>
                  <a:srgbClr val="3C628F"/>
                </a:solidFill>
              </a:rPr>
              <a:t> Natural Gas</a:t>
            </a:r>
            <a:r>
              <a:rPr lang="de-DE" sz="2400" dirty="0">
                <a:solidFill>
                  <a:srgbClr val="3C628F"/>
                </a:solidFill>
              </a:rPr>
              <a:t> - LNG</a:t>
            </a:r>
          </a:p>
        </p:txBody>
      </p:sp>
      <p:sp>
        <p:nvSpPr>
          <p:cNvPr id="4" name="Date Placeholder 3"/>
          <p:cNvSpPr>
            <a:spLocks noGrp="1"/>
          </p:cNvSpPr>
          <p:nvPr>
            <p:ph type="dt" sz="half" idx="10"/>
          </p:nvPr>
        </p:nvSpPr>
        <p:spPr/>
        <p:txBody>
          <a:bodyPr/>
          <a:lstStyle/>
          <a:p>
            <a:fld id="{F9C2366C-A71E-49E4-8D9C-AAE096B94F80}"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
        <p:nvSpPr>
          <p:cNvPr id="6" name="TextBox 5"/>
          <p:cNvSpPr txBox="1"/>
          <p:nvPr/>
        </p:nvSpPr>
        <p:spPr>
          <a:xfrm>
            <a:off x="1763688" y="1844824"/>
            <a:ext cx="1296144" cy="369332"/>
          </a:xfrm>
          <a:prstGeom prst="rect">
            <a:avLst/>
          </a:prstGeom>
          <a:noFill/>
        </p:spPr>
        <p:txBody>
          <a:bodyPr wrap="square" rtlCol="0">
            <a:spAutoFit/>
          </a:bodyPr>
          <a:lstStyle/>
          <a:p>
            <a:endParaRPr lang="en-US" dirty="0"/>
          </a:p>
        </p:txBody>
      </p:sp>
      <p:sp>
        <p:nvSpPr>
          <p:cNvPr id="7" name="TextBox 6"/>
          <p:cNvSpPr txBox="1"/>
          <p:nvPr/>
        </p:nvSpPr>
        <p:spPr>
          <a:xfrm>
            <a:off x="1881336" y="2008994"/>
            <a:ext cx="1807790" cy="707886"/>
          </a:xfrm>
          <a:prstGeom prst="rect">
            <a:avLst/>
          </a:prstGeom>
          <a:noFill/>
        </p:spPr>
        <p:txBody>
          <a:bodyPr wrap="square" rtlCol="0">
            <a:spAutoFit/>
          </a:bodyPr>
          <a:lstStyle/>
          <a:p>
            <a:r>
              <a:rPr lang="de-DE" sz="2000" b="1" dirty="0" err="1">
                <a:solidFill>
                  <a:srgbClr val="3C628F"/>
                </a:solidFill>
                <a:latin typeface="Corbel" panose="020B0503020204020204" pitchFamily="34" charset="0"/>
              </a:rPr>
              <a:t>Cooling</a:t>
            </a:r>
            <a:r>
              <a:rPr lang="de-DE" sz="2000" b="1" dirty="0">
                <a:solidFill>
                  <a:srgbClr val="3C628F"/>
                </a:solidFill>
                <a:latin typeface="Corbel" panose="020B0503020204020204" pitchFamily="34" charset="0"/>
              </a:rPr>
              <a:t> </a:t>
            </a:r>
            <a:r>
              <a:rPr lang="de-DE" sz="2000" b="1" dirty="0" err="1">
                <a:solidFill>
                  <a:srgbClr val="3C628F"/>
                </a:solidFill>
                <a:latin typeface="Corbel" panose="020B0503020204020204" pitchFamily="34" charset="0"/>
              </a:rPr>
              <a:t>to</a:t>
            </a:r>
            <a:br>
              <a:rPr lang="de-DE" sz="2000" b="1" dirty="0">
                <a:solidFill>
                  <a:srgbClr val="3C628F"/>
                </a:solidFill>
                <a:latin typeface="Corbel" panose="020B0503020204020204" pitchFamily="34" charset="0"/>
              </a:rPr>
            </a:br>
            <a:r>
              <a:rPr lang="de-DE" sz="2000" b="1" dirty="0">
                <a:solidFill>
                  <a:srgbClr val="3C628F"/>
                </a:solidFill>
                <a:latin typeface="Corbel" panose="020B0503020204020204" pitchFamily="34" charset="0"/>
              </a:rPr>
              <a:t>-162°</a:t>
            </a:r>
            <a:endParaRPr lang="en-US" sz="2000" b="1" dirty="0">
              <a:solidFill>
                <a:srgbClr val="3C628F"/>
              </a:solidFill>
              <a:latin typeface="Corbel" panose="020B0503020204020204" pitchFamily="34" charset="0"/>
            </a:endParaRPr>
          </a:p>
        </p:txBody>
      </p:sp>
      <p:sp>
        <p:nvSpPr>
          <p:cNvPr id="13" name="TextBox 12"/>
          <p:cNvSpPr txBox="1"/>
          <p:nvPr/>
        </p:nvSpPr>
        <p:spPr>
          <a:xfrm>
            <a:off x="163284" y="5298603"/>
            <a:ext cx="3760643" cy="1015663"/>
          </a:xfrm>
          <a:prstGeom prst="rect">
            <a:avLst/>
          </a:prstGeom>
          <a:noFill/>
        </p:spPr>
        <p:txBody>
          <a:bodyPr wrap="square" rtlCol="0">
            <a:spAutoFit/>
          </a:bodyPr>
          <a:lstStyle/>
          <a:p>
            <a:r>
              <a:rPr lang="en-US" sz="2000" b="1" dirty="0">
                <a:solidFill>
                  <a:srgbClr val="3C628F"/>
                </a:solidFill>
                <a:latin typeface="Corbel" panose="020B0503020204020204" pitchFamily="34" charset="0"/>
              </a:rPr>
              <a:t>Largest supplier to Europe: USA (since end of 2019; daily 107,000 tons)</a:t>
            </a:r>
          </a:p>
        </p:txBody>
      </p:sp>
      <p:sp>
        <p:nvSpPr>
          <p:cNvPr id="16" name="TextBox 15"/>
          <p:cNvSpPr txBox="1"/>
          <p:nvPr/>
        </p:nvSpPr>
        <p:spPr>
          <a:xfrm>
            <a:off x="5508104" y="5298603"/>
            <a:ext cx="3169146" cy="707886"/>
          </a:xfrm>
          <a:prstGeom prst="rect">
            <a:avLst/>
          </a:prstGeom>
          <a:noFill/>
        </p:spPr>
        <p:txBody>
          <a:bodyPr wrap="square" rtlCol="0">
            <a:spAutoFit/>
          </a:bodyPr>
          <a:lstStyle/>
          <a:p>
            <a:r>
              <a:rPr lang="en-US" sz="2000" b="1" dirty="0">
                <a:solidFill>
                  <a:srgbClr val="3C628F"/>
                </a:solidFill>
                <a:latin typeface="Corbel" panose="020B0503020204020204" pitchFamily="34" charset="0"/>
              </a:rPr>
              <a:t>Largest importer: Japan (until at least 2022)</a:t>
            </a:r>
            <a:endParaRPr lang="de-DE" sz="2000" b="1" dirty="0">
              <a:solidFill>
                <a:srgbClr val="3C628F"/>
              </a:solidFill>
              <a:latin typeface="Corbel" panose="020B0503020204020204" pitchFamily="34" charset="0"/>
            </a:endParaRPr>
          </a:p>
        </p:txBody>
      </p:sp>
      <p:sp>
        <p:nvSpPr>
          <p:cNvPr id="8" name="Rectangle 7"/>
          <p:cNvSpPr/>
          <p:nvPr/>
        </p:nvSpPr>
        <p:spPr>
          <a:xfrm>
            <a:off x="179512" y="3140968"/>
            <a:ext cx="8640960" cy="1440160"/>
          </a:xfrm>
          <a:prstGeom prst="rect">
            <a:avLst/>
          </a:prstGeom>
          <a:solidFill>
            <a:schemeClr val="accent5">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a:p>
            <a:pPr algn="ctr"/>
            <a:endParaRPr lang="de-DE" dirty="0"/>
          </a:p>
          <a:p>
            <a:pPr algn="ctr"/>
            <a:endParaRPr lang="de-DE" dirty="0"/>
          </a:p>
          <a:p>
            <a:pPr algn="ctr"/>
            <a:endParaRPr lang="de-DE" dirty="0"/>
          </a:p>
          <a:p>
            <a:pPr algn="ctr"/>
            <a:r>
              <a:rPr lang="de-DE" sz="2400" b="1" dirty="0">
                <a:solidFill>
                  <a:schemeClr val="accent5">
                    <a:lumMod val="50000"/>
                  </a:schemeClr>
                </a:solidFill>
              </a:rPr>
              <a:t>LNG Value Chain</a:t>
            </a:r>
            <a:endParaRPr lang="en-US" sz="2400" b="1" dirty="0">
              <a:solidFill>
                <a:schemeClr val="accent5">
                  <a:lumMod val="50000"/>
                </a:schemeClr>
              </a:solidFill>
            </a:endParaRPr>
          </a:p>
        </p:txBody>
      </p:sp>
      <p:sp>
        <p:nvSpPr>
          <p:cNvPr id="14" name="Textfeld 15"/>
          <p:cNvSpPr txBox="1"/>
          <p:nvPr/>
        </p:nvSpPr>
        <p:spPr>
          <a:xfrm>
            <a:off x="6375648" y="4776716"/>
            <a:ext cx="2768352" cy="215444"/>
          </a:xfrm>
          <a:prstGeom prst="rect">
            <a:avLst/>
          </a:prstGeom>
          <a:noFill/>
        </p:spPr>
        <p:txBody>
          <a:bodyPr wrap="square" rtlCol="0">
            <a:spAutoFit/>
          </a:bodyPr>
          <a:lstStyle/>
          <a:p>
            <a:r>
              <a:rPr lang="de-AT" sz="800" dirty="0">
                <a:solidFill>
                  <a:schemeClr val="bg1"/>
                </a:solidFill>
                <a:latin typeface="Gill Sans MT" panose="020B0502020104020203" pitchFamily="34" charset="0"/>
                <a:cs typeface="Arial" panose="020B0604020202020204" pitchFamily="34" charset="0"/>
              </a:rPr>
              <a:t>Source: </a:t>
            </a:r>
            <a:r>
              <a:rPr lang="en-US" sz="800" dirty="0">
                <a:solidFill>
                  <a:schemeClr val="bg1"/>
                </a:solidFill>
              </a:rPr>
              <a:t>https://www.youtube.com/watch?v=WyZTuzUzR68</a:t>
            </a:r>
          </a:p>
        </p:txBody>
      </p:sp>
      <p:graphicFrame>
        <p:nvGraphicFramePr>
          <p:cNvPr id="3" name="Diagram 2"/>
          <p:cNvGraphicFramePr/>
          <p:nvPr>
            <p:extLst>
              <p:ext uri="{D42A27DB-BD31-4B8C-83A1-F6EECF244321}">
                <p14:modId xmlns:p14="http://schemas.microsoft.com/office/powerpoint/2010/main" val="1216463317"/>
              </p:ext>
            </p:extLst>
          </p:nvPr>
        </p:nvGraphicFramePr>
        <p:xfrm>
          <a:off x="368040" y="2777541"/>
          <a:ext cx="8353722" cy="210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Up Arrow 14"/>
          <p:cNvSpPr/>
          <p:nvPr/>
        </p:nvSpPr>
        <p:spPr>
          <a:xfrm>
            <a:off x="971600" y="4339871"/>
            <a:ext cx="355874" cy="955277"/>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a:off x="6019774" y="4343326"/>
            <a:ext cx="355874" cy="955277"/>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rot="10800000">
            <a:off x="2625637" y="2636912"/>
            <a:ext cx="355874" cy="605978"/>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feld 1"/>
          <p:cNvSpPr txBox="1">
            <a:spLocks noChangeArrowheads="1"/>
          </p:cNvSpPr>
          <p:nvPr/>
        </p:nvSpPr>
        <p:spPr bwMode="auto">
          <a:xfrm>
            <a:off x="7434646" y="4365684"/>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a:latin typeface="Corbel" panose="020B0503020204020204" pitchFamily="34" charset="0"/>
              </a:rPr>
              <a:t>Source: </a:t>
            </a:r>
            <a:r>
              <a:rPr lang="de-DE" sz="800" dirty="0" err="1">
                <a:latin typeface="Corbel" panose="020B0503020204020204" pitchFamily="34" charset="0"/>
              </a:rPr>
              <a:t>own</a:t>
            </a:r>
            <a:r>
              <a:rPr lang="de-DE" sz="800" dirty="0">
                <a:latin typeface="Corbel" panose="020B0503020204020204" pitchFamily="34" charset="0"/>
              </a:rPr>
              <a:t> </a:t>
            </a:r>
            <a:r>
              <a:rPr lang="de-DE" sz="800" dirty="0" err="1">
                <a:latin typeface="Corbel" panose="020B0503020204020204" pitchFamily="34" charset="0"/>
              </a:rPr>
              <a:t>illustration</a:t>
            </a:r>
            <a:endParaRPr lang="de-DE" sz="800" dirty="0">
              <a:latin typeface="Corbel" panose="020B0503020204020204" pitchFamily="34" charset="0"/>
            </a:endParaRPr>
          </a:p>
        </p:txBody>
      </p:sp>
    </p:spTree>
    <p:extLst>
      <p:ext uri="{BB962C8B-B14F-4D97-AF65-F5344CB8AC3E}">
        <p14:creationId xmlns:p14="http://schemas.microsoft.com/office/powerpoint/2010/main" val="1125045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a:solidFill>
                  <a:srgbClr val="3C628F"/>
                </a:solidFill>
              </a:rPr>
              <a:t>Chances</a:t>
            </a:r>
            <a:br>
              <a:rPr lang="de-DE" dirty="0">
                <a:solidFill>
                  <a:srgbClr val="3C628F"/>
                </a:solidFill>
              </a:rPr>
            </a:br>
            <a:r>
              <a:rPr lang="de-DE" sz="2400" dirty="0" err="1">
                <a:solidFill>
                  <a:srgbClr val="3C628F"/>
                </a:solidFill>
              </a:rPr>
              <a:t>Liquefied</a:t>
            </a:r>
            <a:r>
              <a:rPr lang="de-DE" sz="2400" dirty="0">
                <a:solidFill>
                  <a:srgbClr val="3C628F"/>
                </a:solidFill>
              </a:rPr>
              <a:t> Natural Gas - LNG</a:t>
            </a:r>
          </a:p>
        </p:txBody>
      </p:sp>
      <p:sp>
        <p:nvSpPr>
          <p:cNvPr id="9" name="Content Placeholder 8"/>
          <p:cNvSpPr>
            <a:spLocks noGrp="1"/>
          </p:cNvSpPr>
          <p:nvPr>
            <p:ph idx="1"/>
          </p:nvPr>
        </p:nvSpPr>
        <p:spPr>
          <a:xfrm>
            <a:off x="400216" y="1772816"/>
            <a:ext cx="8229600" cy="4776192"/>
          </a:xfrm>
        </p:spPr>
        <p:txBody>
          <a:bodyPr>
            <a:normAutofit fontScale="92500" lnSpcReduction="20000"/>
          </a:bodyPr>
          <a:lstStyle/>
          <a:p>
            <a:r>
              <a:rPr lang="en-US" dirty="0">
                <a:solidFill>
                  <a:srgbClr val="3C628F"/>
                </a:solidFill>
              </a:rPr>
              <a:t>Global demand for energy will double by 2050 </a:t>
            </a:r>
            <a:r>
              <a:rPr lang="en-US" dirty="0">
                <a:solidFill>
                  <a:srgbClr val="3C628F"/>
                </a:solidFill>
                <a:sym typeface="Wingdings" panose="05000000000000000000" pitchFamily="2" charset="2"/>
              </a:rPr>
              <a:t></a:t>
            </a:r>
            <a:br>
              <a:rPr lang="en-US" dirty="0">
                <a:solidFill>
                  <a:srgbClr val="3C628F"/>
                </a:solidFill>
                <a:sym typeface="Wingdings" panose="05000000000000000000" pitchFamily="2" charset="2"/>
              </a:rPr>
            </a:br>
            <a:r>
              <a:rPr lang="en-US" dirty="0">
                <a:solidFill>
                  <a:srgbClr val="3C628F"/>
                </a:solidFill>
              </a:rPr>
              <a:t> Sustainable, renewable energy sources are needed</a:t>
            </a:r>
          </a:p>
          <a:p>
            <a:endParaRPr lang="en-US" dirty="0">
              <a:solidFill>
                <a:srgbClr val="3C628F"/>
              </a:solidFill>
            </a:endParaRPr>
          </a:p>
          <a:p>
            <a:r>
              <a:rPr lang="en-US" dirty="0">
                <a:solidFill>
                  <a:srgbClr val="3C628F"/>
                </a:solidFill>
              </a:rPr>
              <a:t>Rising demand for sustainable fuels and the closure of nuclear power plants</a:t>
            </a:r>
          </a:p>
          <a:p>
            <a:endParaRPr lang="en-US" dirty="0">
              <a:solidFill>
                <a:srgbClr val="3C628F"/>
              </a:solidFill>
            </a:endParaRPr>
          </a:p>
          <a:p>
            <a:r>
              <a:rPr lang="en-US" dirty="0">
                <a:solidFill>
                  <a:srgbClr val="3C628F"/>
                </a:solidFill>
              </a:rPr>
              <a:t>Overarching goal to increase energy efficiency and reduce emissions and costs</a:t>
            </a:r>
          </a:p>
          <a:p>
            <a:endParaRPr lang="en-US" dirty="0">
              <a:solidFill>
                <a:srgbClr val="3C628F"/>
              </a:solidFill>
            </a:endParaRPr>
          </a:p>
          <a:p>
            <a:r>
              <a:rPr lang="en-US" dirty="0">
                <a:solidFill>
                  <a:srgbClr val="3C628F"/>
                </a:solidFill>
              </a:rPr>
              <a:t>Increasing demand in markets with limited gas production or pipeline imports</a:t>
            </a:r>
          </a:p>
          <a:p>
            <a:endParaRPr lang="en-US" dirty="0">
              <a:solidFill>
                <a:srgbClr val="3C628F"/>
              </a:solidFill>
            </a:endParaRPr>
          </a:p>
          <a:p>
            <a:r>
              <a:rPr lang="en-US" dirty="0">
                <a:solidFill>
                  <a:srgbClr val="3C628F"/>
                </a:solidFill>
              </a:rPr>
              <a:t>competitive advantages:</a:t>
            </a:r>
          </a:p>
          <a:p>
            <a:pPr lvl="1"/>
            <a:r>
              <a:rPr lang="en-US" dirty="0">
                <a:solidFill>
                  <a:srgbClr val="3C628F"/>
                </a:solidFill>
              </a:rPr>
              <a:t>Weakening the gas monopoly</a:t>
            </a:r>
          </a:p>
          <a:p>
            <a:pPr lvl="1"/>
            <a:r>
              <a:rPr lang="en-US" dirty="0">
                <a:solidFill>
                  <a:srgbClr val="3C628F"/>
                </a:solidFill>
              </a:rPr>
              <a:t>Diversification of the energy mix</a:t>
            </a:r>
          </a:p>
          <a:p>
            <a:endParaRPr lang="de-DE" dirty="0">
              <a:solidFill>
                <a:srgbClr val="3C628F"/>
              </a:solidFill>
              <a:sym typeface="Wingdings" panose="05000000000000000000" pitchFamily="2" charset="2"/>
            </a:endParaRPr>
          </a:p>
          <a:p>
            <a:endParaRPr lang="de-DE" dirty="0">
              <a:solidFill>
                <a:srgbClr val="3C628F"/>
              </a:solidFill>
              <a:sym typeface="Wingdings" panose="05000000000000000000" pitchFamily="2" charset="2"/>
            </a:endParaRPr>
          </a:p>
          <a:p>
            <a:endParaRPr lang="de-DE" dirty="0">
              <a:solidFill>
                <a:srgbClr val="3C628F"/>
              </a:solidFill>
              <a:sym typeface="Wingdings" panose="05000000000000000000" pitchFamily="2" charset="2"/>
            </a:endParaRPr>
          </a:p>
          <a:p>
            <a:endParaRPr lang="de-DE" dirty="0">
              <a:solidFill>
                <a:srgbClr val="3C628F"/>
              </a:solidFill>
            </a:endParaRPr>
          </a:p>
        </p:txBody>
      </p:sp>
      <p:sp>
        <p:nvSpPr>
          <p:cNvPr id="4" name="Date Placeholder 3"/>
          <p:cNvSpPr>
            <a:spLocks noGrp="1"/>
          </p:cNvSpPr>
          <p:nvPr>
            <p:ph type="dt" sz="half" idx="10"/>
          </p:nvPr>
        </p:nvSpPr>
        <p:spPr/>
        <p:txBody>
          <a:bodyPr/>
          <a:lstStyle/>
          <a:p>
            <a:fld id="{268B28AB-7775-440C-A4FB-9ADFA60AAB2C}"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159063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Quiz</a:t>
            </a:r>
            <a:endParaRPr lang="en-US" dirty="0"/>
          </a:p>
        </p:txBody>
      </p:sp>
      <p:sp>
        <p:nvSpPr>
          <p:cNvPr id="3" name="Inhaltsplatzhalter 2"/>
          <p:cNvSpPr>
            <a:spLocks noGrp="1"/>
          </p:cNvSpPr>
          <p:nvPr>
            <p:ph idx="1"/>
          </p:nvPr>
        </p:nvSpPr>
        <p:spPr/>
        <p:txBody>
          <a:bodyPr/>
          <a:lstStyle/>
          <a:p>
            <a:pPr marL="0" indent="0">
              <a:buNone/>
            </a:pPr>
            <a:r>
              <a:rPr lang="en-US" dirty="0">
                <a:solidFill>
                  <a:srgbClr val="3C628F"/>
                </a:solidFill>
              </a:rPr>
              <a:t>To how many degrees does LNG have to be cooled to be liquefied?</a:t>
            </a:r>
          </a:p>
          <a:p>
            <a:pPr marL="0" indent="0">
              <a:buNone/>
            </a:pPr>
            <a:endParaRPr lang="de-AT" dirty="0">
              <a:solidFill>
                <a:srgbClr val="3C628F"/>
              </a:solidFill>
            </a:endParaRPr>
          </a:p>
          <a:p>
            <a:pPr marL="457200" indent="-457200">
              <a:buAutoNum type="alphaLcParenR"/>
            </a:pPr>
            <a:r>
              <a:rPr lang="de-AT" dirty="0">
                <a:solidFill>
                  <a:srgbClr val="3C628F"/>
                </a:solidFill>
              </a:rPr>
              <a:t>-60°C		b) -162°C</a:t>
            </a:r>
          </a:p>
          <a:p>
            <a:pPr marL="0" indent="0">
              <a:buNone/>
            </a:pPr>
            <a:r>
              <a:rPr lang="de-AT" dirty="0">
                <a:solidFill>
                  <a:srgbClr val="3C628F"/>
                </a:solidFill>
              </a:rPr>
              <a:t>c) -310°C		d) -183°C</a:t>
            </a:r>
            <a:endParaRPr lang="en-US" dirty="0">
              <a:solidFill>
                <a:srgbClr val="3C628F"/>
              </a:solidFill>
            </a:endParaRPr>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sp>
        <p:nvSpPr>
          <p:cNvPr id="6" name="Ellipse 5"/>
          <p:cNvSpPr/>
          <p:nvPr/>
        </p:nvSpPr>
        <p:spPr>
          <a:xfrm>
            <a:off x="2771800" y="2852936"/>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
          <p:cNvGrpSpPr/>
          <p:nvPr/>
        </p:nvGrpSpPr>
        <p:grpSpPr>
          <a:xfrm>
            <a:off x="4788024" y="4437112"/>
            <a:ext cx="4258751" cy="1868117"/>
            <a:chOff x="4585897" y="1795227"/>
            <a:chExt cx="3044894" cy="1584176"/>
          </a:xfrm>
        </p:grpSpPr>
        <p:sp>
          <p:nvSpPr>
            <p:cNvPr id="8" name="Flowchart: Process 8"/>
            <p:cNvSpPr/>
            <p:nvPr/>
          </p:nvSpPr>
          <p:spPr>
            <a:xfrm>
              <a:off x="4585897" y="1795227"/>
              <a:ext cx="1708513" cy="158417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Natural Gas</a:t>
              </a:r>
              <a:endParaRPr lang="en-US" sz="1600" dirty="0"/>
            </a:p>
          </p:txBody>
        </p:sp>
        <p:sp>
          <p:nvSpPr>
            <p:cNvPr id="9" name="Flowchart: Process 9"/>
            <p:cNvSpPr/>
            <p:nvPr/>
          </p:nvSpPr>
          <p:spPr>
            <a:xfrm>
              <a:off x="7180326" y="2450284"/>
              <a:ext cx="379719" cy="31695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900" dirty="0"/>
                <a:t>LNG</a:t>
              </a:r>
              <a:endParaRPr lang="en-US" sz="900" dirty="0"/>
            </a:p>
          </p:txBody>
        </p:sp>
        <p:sp>
          <p:nvSpPr>
            <p:cNvPr id="10" name="Right Arrow 13"/>
            <p:cNvSpPr/>
            <p:nvPr/>
          </p:nvSpPr>
          <p:spPr>
            <a:xfrm>
              <a:off x="6449255" y="2450284"/>
              <a:ext cx="667751" cy="3169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TextBox 15"/>
            <p:cNvSpPr txBox="1"/>
            <p:nvPr/>
          </p:nvSpPr>
          <p:spPr>
            <a:xfrm>
              <a:off x="6449255" y="2755156"/>
              <a:ext cx="1181536" cy="260997"/>
            </a:xfrm>
            <a:prstGeom prst="rect">
              <a:avLst/>
            </a:prstGeom>
            <a:noFill/>
          </p:spPr>
          <p:txBody>
            <a:bodyPr wrap="square" rtlCol="0">
              <a:spAutoFit/>
            </a:bodyPr>
            <a:lstStyle/>
            <a:p>
              <a:r>
                <a:rPr lang="de-DE" sz="1400" dirty="0">
                  <a:solidFill>
                    <a:srgbClr val="3C628F"/>
                  </a:solidFill>
                </a:rPr>
                <a:t>600x </a:t>
              </a:r>
              <a:r>
                <a:rPr lang="de-DE" sz="1400" dirty="0" err="1">
                  <a:solidFill>
                    <a:srgbClr val="3C628F"/>
                  </a:solidFill>
                </a:rPr>
                <a:t>less</a:t>
              </a:r>
              <a:r>
                <a:rPr lang="de-DE" sz="1400" dirty="0">
                  <a:solidFill>
                    <a:srgbClr val="3C628F"/>
                  </a:solidFill>
                </a:rPr>
                <a:t> </a:t>
              </a:r>
              <a:r>
                <a:rPr lang="de-DE" sz="1400" dirty="0" err="1">
                  <a:solidFill>
                    <a:srgbClr val="3C628F"/>
                  </a:solidFill>
                </a:rPr>
                <a:t>space</a:t>
              </a:r>
              <a:endParaRPr lang="de-DE" sz="1400" dirty="0">
                <a:solidFill>
                  <a:srgbClr val="3C628F"/>
                </a:solidFill>
              </a:endParaRPr>
            </a:p>
          </p:txBody>
        </p:sp>
      </p:grpSp>
      <p:sp>
        <p:nvSpPr>
          <p:cNvPr id="12" name="Textfeld 1"/>
          <p:cNvSpPr txBox="1">
            <a:spLocks noChangeArrowheads="1"/>
          </p:cNvSpPr>
          <p:nvPr/>
        </p:nvSpPr>
        <p:spPr bwMode="auto">
          <a:xfrm>
            <a:off x="4768958" y="6089785"/>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r>
              <a:rPr lang="de-AT" sz="800" dirty="0" err="1"/>
              <a:t>PSource</a:t>
            </a:r>
            <a:r>
              <a:rPr lang="de-AT" sz="800" dirty="0"/>
              <a:t>: </a:t>
            </a:r>
            <a:r>
              <a:rPr lang="de-AT" sz="800" dirty="0" err="1"/>
              <a:t>own</a:t>
            </a:r>
            <a:r>
              <a:rPr lang="de-AT" sz="800" dirty="0"/>
              <a:t> </a:t>
            </a:r>
            <a:r>
              <a:rPr lang="de-AT" sz="800" dirty="0" err="1"/>
              <a:t>illustration</a:t>
            </a:r>
            <a:r>
              <a:rPr lang="de-AT" sz="800" dirty="0"/>
              <a:t>.</a:t>
            </a:r>
            <a:endParaRPr lang="en-US" sz="800" dirty="0"/>
          </a:p>
        </p:txBody>
      </p:sp>
    </p:spTree>
    <p:extLst>
      <p:ext uri="{BB962C8B-B14F-4D97-AF65-F5344CB8AC3E}">
        <p14:creationId xmlns:p14="http://schemas.microsoft.com/office/powerpoint/2010/main" val="3291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ABC-List</a:t>
            </a:r>
            <a:br>
              <a:rPr lang="de-AT"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final </a:t>
            </a:r>
            <a:r>
              <a:rPr lang="de-AT" sz="2400" dirty="0" err="1">
                <a:solidFill>
                  <a:schemeClr val="accent1"/>
                </a:solidFill>
                <a:latin typeface="Corbel" panose="020B0503020204020204" pitchFamily="34" charset="0"/>
              </a:rPr>
              <a:t>exercise</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en-US" sz="2000" dirty="0">
                <a:solidFill>
                  <a:schemeClr val="accent1"/>
                </a:solidFill>
              </a:rPr>
              <a:t>Create an </a:t>
            </a:r>
            <a:r>
              <a:rPr lang="en-US" sz="2000" b="1" dirty="0">
                <a:solidFill>
                  <a:schemeClr val="accent1"/>
                </a:solidFill>
              </a:rPr>
              <a:t>ABC list </a:t>
            </a:r>
            <a:r>
              <a:rPr lang="en-US" sz="2000" dirty="0">
                <a:solidFill>
                  <a:schemeClr val="accent1"/>
                </a:solidFill>
              </a:rPr>
              <a:t>for yourself with the most important terms on the topic of "green transport".</a:t>
            </a:r>
          </a:p>
          <a:p>
            <a:pPr>
              <a:buClr>
                <a:srgbClr val="189BC4"/>
              </a:buClr>
            </a:pPr>
            <a:endParaRPr lang="en-US" sz="2000" dirty="0">
              <a:solidFill>
                <a:schemeClr val="accent1"/>
              </a:solidFill>
            </a:endParaRPr>
          </a:p>
          <a:p>
            <a:pPr>
              <a:buClr>
                <a:srgbClr val="189BC4"/>
              </a:buClr>
            </a:pPr>
            <a:r>
              <a:rPr lang="en-US" sz="2000" dirty="0">
                <a:solidFill>
                  <a:schemeClr val="accent1"/>
                </a:solidFill>
              </a:rPr>
              <a:t>Take a sheet of paper and write down all letters of the alphabet on the long side underneath each other. </a:t>
            </a:r>
          </a:p>
          <a:p>
            <a:pPr>
              <a:buClr>
                <a:srgbClr val="189BC4"/>
              </a:buClr>
            </a:pPr>
            <a:endParaRPr lang="en-US" sz="2000" dirty="0">
              <a:solidFill>
                <a:schemeClr val="accent1"/>
              </a:solidFill>
            </a:endParaRPr>
          </a:p>
          <a:p>
            <a:pPr>
              <a:buClr>
                <a:srgbClr val="189BC4"/>
              </a:buClr>
            </a:pPr>
            <a:r>
              <a:rPr lang="en-US" sz="2000" dirty="0">
                <a:solidFill>
                  <a:schemeClr val="accent1"/>
                </a:solidFill>
              </a:rPr>
              <a:t>Then write down </a:t>
            </a:r>
            <a:r>
              <a:rPr lang="en-US" sz="2000" b="1" dirty="0">
                <a:solidFill>
                  <a:schemeClr val="accent1"/>
                </a:solidFill>
              </a:rPr>
              <a:t>important terms about "Green Transport"</a:t>
            </a:r>
            <a:r>
              <a:rPr lang="en-US" sz="2000" dirty="0">
                <a:solidFill>
                  <a:schemeClr val="accent1"/>
                </a:solidFill>
              </a:rPr>
              <a:t> for each letter, which begin with the respective letter, for example T ... Transport cost calculation.</a:t>
            </a:r>
          </a:p>
          <a:p>
            <a:pPr>
              <a:buClr>
                <a:srgbClr val="189BC4"/>
              </a:buClr>
            </a:pPr>
            <a:endParaRPr lang="en-US" sz="2000" dirty="0">
              <a:solidFill>
                <a:schemeClr val="accent1"/>
              </a:solidFill>
            </a:endParaRPr>
          </a:p>
          <a:p>
            <a:pPr>
              <a:buClr>
                <a:srgbClr val="189BC4"/>
              </a:buClr>
            </a:pPr>
            <a:r>
              <a:rPr lang="en-US" sz="2000" dirty="0">
                <a:solidFill>
                  <a:schemeClr val="accent1"/>
                </a:solidFill>
              </a:rPr>
              <a:t>At the end you will have a great list full of the most important keywords on the topic of framework conditions and costs in logistics.</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Tree>
    <p:extLst>
      <p:ext uri="{BB962C8B-B14F-4D97-AF65-F5344CB8AC3E}">
        <p14:creationId xmlns:p14="http://schemas.microsoft.com/office/powerpoint/2010/main" val="3193632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a:t>Sources</a:t>
            </a:r>
            <a:endParaRPr lang="en-US" b="1" dirty="0"/>
          </a:p>
        </p:txBody>
      </p:sp>
      <p:sp>
        <p:nvSpPr>
          <p:cNvPr id="3" name="Inhaltsplatzhalter 2"/>
          <p:cNvSpPr>
            <a:spLocks noGrp="1"/>
          </p:cNvSpPr>
          <p:nvPr>
            <p:ph idx="1"/>
          </p:nvPr>
        </p:nvSpPr>
        <p:spPr/>
        <p:txBody>
          <a:bodyPr>
            <a:normAutofit fontScale="32500" lnSpcReduction="20000"/>
          </a:bodyPr>
          <a:lstStyle/>
          <a:p>
            <a:pPr defTabSz="907268">
              <a:defRPr/>
            </a:pPr>
            <a:r>
              <a:rPr lang="de-DE" sz="2500" dirty="0" err="1"/>
              <a:t>Bretzke</a:t>
            </a:r>
            <a:r>
              <a:rPr lang="de-DE" sz="2500" dirty="0"/>
              <a:t>, Wolf-Rüdiger/Karmin </a:t>
            </a:r>
            <a:r>
              <a:rPr lang="de-DE" sz="2500" dirty="0" err="1"/>
              <a:t>Barkawi</a:t>
            </a:r>
            <a:r>
              <a:rPr lang="de-DE" sz="2500" dirty="0"/>
              <a:t>: Nachhaltige Logistik: Antworten auf eine globale Herausforderung. Berlin Heidelberg, 2010, S.47.</a:t>
            </a:r>
          </a:p>
          <a:p>
            <a:pPr marL="171450" indent="-171450" defTabSz="907268">
              <a:defRPr/>
            </a:pPr>
            <a:r>
              <a:rPr lang="de-DE" sz="2500" dirty="0"/>
              <a:t>Bundesamt für Güterverkehr (BAG), „Marktbeobachtung Güterverkehr. Auswertung der Arbeitsbedingungen in Güterverkehr und Logistik 2015-I“ (2015). S.9, 31, </a:t>
            </a:r>
            <a:r>
              <a:rPr lang="de-AT" sz="2500" dirty="0"/>
              <a:t>47</a:t>
            </a:r>
            <a:r>
              <a:rPr lang="en-GB" sz="2500" dirty="0"/>
              <a:t>; </a:t>
            </a:r>
            <a:r>
              <a:rPr lang="de-DE" sz="2500" dirty="0"/>
              <a:t>Online: https://www.dslv.org/dslv/web.nsf/gfx/0C7783035E0D583FC1257EEC00373613/$file/BAG%20Markbeobachtung%20Fahrerberufe%202015.pdf [19.08.2020].</a:t>
            </a:r>
          </a:p>
          <a:p>
            <a:pPr marL="171450" indent="-171450" defTabSz="907268">
              <a:defRPr/>
            </a:pPr>
            <a:r>
              <a:rPr lang="en-US" sz="2500" dirty="0"/>
              <a:t>Challenges and opportunities for LNG as a ship fuel source and an application to bunkering network </a:t>
            </a:r>
            <a:r>
              <a:rPr lang="en-US" sz="2500" dirty="0" err="1"/>
              <a:t>optimisation</a:t>
            </a:r>
            <a:r>
              <a:rPr lang="en-US" sz="2500" dirty="0"/>
              <a:t>;, Online: https://www.researchgate.net/profile/Murat_Aymelek/publication/274379729_Challenges_and_opportunities_for_LNG_as_a_ship_fuel_source_and_an_application_to_bunkering_network_optimisation/links/55e5bf9f08aecb1a7ccd4ab6.pdf p.768 [19.08.2020].</a:t>
            </a:r>
          </a:p>
          <a:p>
            <a:pPr marL="171450" indent="-171450" defTabSz="907268">
              <a:defRPr/>
            </a:pPr>
            <a:r>
              <a:rPr lang="de-AT" sz="2500" dirty="0"/>
              <a:t>Der größte Lieferant von Naturflüssigerdgas (LNG) nach Europa …., online: </a:t>
            </a:r>
            <a:r>
              <a:rPr lang="en-US" sz="2500" dirty="0"/>
              <a:t>https://www.umwelt-energie-report.de/2020/04/der-groesste-lieferant-von-naturfluessigerdgas-lng-nach-europa.html [19.08.2020].</a:t>
            </a:r>
          </a:p>
          <a:p>
            <a:pPr defTabSz="907268">
              <a:defRPr/>
            </a:pPr>
            <a:r>
              <a:rPr lang="en-US" sz="2500" dirty="0" err="1"/>
              <a:t>Europäische</a:t>
            </a:r>
            <a:r>
              <a:rPr lang="en-US" sz="2500" dirty="0"/>
              <a:t> </a:t>
            </a:r>
            <a:r>
              <a:rPr lang="en-US" sz="2500" dirty="0" err="1"/>
              <a:t>Komission</a:t>
            </a:r>
            <a:r>
              <a:rPr lang="en-US" sz="2500" dirty="0"/>
              <a:t>, “</a:t>
            </a:r>
            <a:r>
              <a:rPr lang="en-US" sz="2500" dirty="0" err="1"/>
              <a:t>Weissbuch</a:t>
            </a:r>
            <a:r>
              <a:rPr lang="en-US" sz="2500" dirty="0"/>
              <a:t> - </a:t>
            </a:r>
            <a:r>
              <a:rPr lang="de-DE" sz="2500" dirty="0"/>
              <a:t>Fahrplan zu einem einheitlichen europäischen Verkehrsraum – Hin zu einem wettbewerbsorientierten und ressourcenschonenden Verkehrssystem</a:t>
            </a:r>
            <a:r>
              <a:rPr lang="en-US" sz="2500" dirty="0"/>
              <a:t>” (2011), </a:t>
            </a:r>
            <a:r>
              <a:rPr lang="de-DE" sz="2500" dirty="0"/>
              <a:t>S. 3ff; </a:t>
            </a:r>
            <a:r>
              <a:rPr lang="en-US" sz="2500" dirty="0"/>
              <a:t>Online: </a:t>
            </a:r>
            <a:r>
              <a:rPr lang="en-US" sz="2500" dirty="0">
                <a:hlinkClick r:id="rId3"/>
              </a:rPr>
              <a:t>http://eur-lex.europa.eu/legal-content/de/TXT/PDF/?uri=CELEX:52011DC0144</a:t>
            </a:r>
            <a:r>
              <a:rPr lang="en-US" sz="2500" dirty="0"/>
              <a:t> </a:t>
            </a:r>
            <a:r>
              <a:rPr lang="de-DE" sz="2500" dirty="0"/>
              <a:t>[17.08.2020]</a:t>
            </a:r>
            <a:r>
              <a:rPr lang="en-US" sz="2500" dirty="0"/>
              <a:t>.</a:t>
            </a:r>
          </a:p>
          <a:p>
            <a:pPr defTabSz="907268">
              <a:defRPr/>
            </a:pPr>
            <a:r>
              <a:rPr lang="en-US" sz="2500" dirty="0"/>
              <a:t>European Commission, “EU energy, transport and GHG emissions  - Trends to 2050 Reference Scenario 2013” (2013), S.39, Online: </a:t>
            </a:r>
            <a:r>
              <a:rPr lang="en-US" sz="2500" dirty="0">
                <a:hlinkClick r:id="rId4"/>
              </a:rPr>
              <a:t>http://ec.europa.eu/transport/media/publications/doc/trends-to-2050-update-2013.pdf</a:t>
            </a:r>
            <a:r>
              <a:rPr lang="en-US" sz="2500" dirty="0"/>
              <a:t>  </a:t>
            </a:r>
            <a:r>
              <a:rPr lang="de-AT" sz="2500" dirty="0"/>
              <a:t>[17.08.2020].</a:t>
            </a:r>
          </a:p>
          <a:p>
            <a:pPr defTabSz="907268">
              <a:defRPr/>
            </a:pPr>
            <a:r>
              <a:rPr lang="de-AT" sz="2500" dirty="0" err="1"/>
              <a:t>Eurostat</a:t>
            </a:r>
            <a:r>
              <a:rPr lang="de-AT" sz="2500" dirty="0"/>
              <a:t>: Modal Split, Online: https://ec.europa.eu/eurostat/statistics-explained/index.php/Freight_transport_statistics_-_modal_split [19.08.2020].</a:t>
            </a:r>
          </a:p>
          <a:p>
            <a:pPr defTabSz="907268">
              <a:defRPr/>
            </a:pPr>
            <a:r>
              <a:rPr lang="de-AT" sz="2500" dirty="0" err="1"/>
              <a:t>Eurostat</a:t>
            </a:r>
            <a:r>
              <a:rPr lang="de-AT" sz="2500" dirty="0"/>
              <a:t>, „</a:t>
            </a:r>
            <a:r>
              <a:rPr lang="de-AT" sz="2500" dirty="0" err="1"/>
              <a:t>Greenhouse</a:t>
            </a:r>
            <a:r>
              <a:rPr lang="de-AT" sz="2500" dirty="0"/>
              <a:t> gas </a:t>
            </a:r>
            <a:r>
              <a:rPr lang="de-AT" sz="2500" dirty="0" err="1"/>
              <a:t>emission</a:t>
            </a:r>
            <a:r>
              <a:rPr lang="de-AT" sz="2500" dirty="0"/>
              <a:t> </a:t>
            </a:r>
            <a:r>
              <a:rPr lang="de-AT" sz="2500" dirty="0" err="1"/>
              <a:t>statistics</a:t>
            </a:r>
            <a:r>
              <a:rPr lang="de-AT" sz="2500" dirty="0"/>
              <a:t>“, (2018), Online: </a:t>
            </a:r>
            <a:r>
              <a:rPr lang="en-GB" sz="2500" dirty="0"/>
              <a:t>https://ec.europa.eu/eurostat/statistics-explained/index.php?title=File:Greenhouse_gas_emissions,_analysis_by_source_sector,_EU-27,_1990_and_2018_(Percentage_of_total).png </a:t>
            </a:r>
            <a:r>
              <a:rPr lang="de-AT" sz="2500" dirty="0"/>
              <a:t>[17.08.2020].</a:t>
            </a:r>
            <a:endParaRPr lang="de-DE" sz="2500" dirty="0"/>
          </a:p>
          <a:p>
            <a:pPr defTabSz="907268">
              <a:defRPr/>
            </a:pPr>
            <a:r>
              <a:rPr lang="de-DE" sz="2500" dirty="0"/>
              <a:t>„Green </a:t>
            </a:r>
            <a:r>
              <a:rPr lang="de-DE" sz="2500" dirty="0" err="1"/>
              <a:t>Logistics</a:t>
            </a:r>
            <a:r>
              <a:rPr lang="de-DE" sz="2500" dirty="0"/>
              <a:t>“ (2019), Online: https://www.youtube.com/watch?v=xPohCtbL4SQ [19.08.2020].</a:t>
            </a:r>
          </a:p>
          <a:p>
            <a:pPr defTabSz="907268">
              <a:defRPr/>
            </a:pPr>
            <a:r>
              <a:rPr lang="en-GB" sz="2500" dirty="0"/>
              <a:t>Institute for Transport Studies, “Die </a:t>
            </a:r>
            <a:r>
              <a:rPr lang="en-GB" sz="2500" dirty="0" err="1"/>
              <a:t>Zukunft</a:t>
            </a:r>
            <a:r>
              <a:rPr lang="en-GB" sz="2500" dirty="0"/>
              <a:t> der </a:t>
            </a:r>
            <a:r>
              <a:rPr lang="en-GB" sz="2500" dirty="0" err="1"/>
              <a:t>Nachhaltigkeit</a:t>
            </a:r>
            <a:r>
              <a:rPr lang="en-GB" sz="2500" dirty="0"/>
              <a:t> in </a:t>
            </a:r>
            <a:r>
              <a:rPr lang="en-GB" sz="2500" dirty="0" err="1"/>
              <a:t>Güterverkehr</a:t>
            </a:r>
            <a:r>
              <a:rPr lang="en-GB" sz="2500" dirty="0"/>
              <a:t> und </a:t>
            </a:r>
            <a:r>
              <a:rPr lang="en-GB" sz="2500" dirty="0" err="1"/>
              <a:t>Logistik</a:t>
            </a:r>
            <a:r>
              <a:rPr lang="en-GB" sz="2500" dirty="0"/>
              <a:t>” (2010). S.15, 20,21; Online: http://www.europarl.europa.eu/RegData/etudes/note/join/2010/431578/IPOL-TRAN_NT(2010)431578_DE.pdf [20.08.2020].</a:t>
            </a:r>
          </a:p>
          <a:p>
            <a:pPr defTabSz="907268">
              <a:defRPr/>
            </a:pPr>
            <a:r>
              <a:rPr lang="de-DE" sz="2500" dirty="0"/>
              <a:t>Kille, Christian/ Schmidt , Norbert, „Wirtschaftliche Rahmenbedingungen des Güterverkehrs. Studie zum Vergleich der Verkehrsträger im Rahmen des Logistikprozesses in Deutschland“ (2008). S.22, Online: </a:t>
            </a:r>
            <a:r>
              <a:rPr lang="de-DE" sz="2500" dirty="0">
                <a:hlinkClick r:id="rId5"/>
              </a:rPr>
              <a:t>http://www.scs.fraunhofer.de/content/dam/scs/de/dokumente/studien/Wirtschaftliche_Rahmenbedingungen_des_Gueterverkehrs.pdf</a:t>
            </a:r>
            <a:r>
              <a:rPr lang="de-DE" sz="2500" dirty="0"/>
              <a:t> [19.08.2020]</a:t>
            </a:r>
            <a:endParaRPr lang="de-AT" sz="2500" dirty="0"/>
          </a:p>
          <a:p>
            <a:pPr defTabSz="907268">
              <a:defRPr/>
            </a:pPr>
            <a:r>
              <a:rPr lang="de-DE" sz="2500" dirty="0" err="1"/>
              <a:t>Kudla</a:t>
            </a:r>
            <a:r>
              <a:rPr lang="de-DE" sz="2500" dirty="0"/>
              <a:t>, Nicole: Nachhaltigkeitsmanagement, in: Fagagnini Hans Peter/</a:t>
            </a:r>
            <a:r>
              <a:rPr lang="de-DE" sz="2500" dirty="0" err="1"/>
              <a:t>Stöltzle</a:t>
            </a:r>
            <a:r>
              <a:rPr lang="de-DE" sz="2500" dirty="0"/>
              <a:t> Wolfgang (Hrsg.): Güterverkehr kompakt, München, 2010, S.232.</a:t>
            </a:r>
          </a:p>
          <a:p>
            <a:pPr defTabSz="907268">
              <a:defRPr/>
            </a:pPr>
            <a:r>
              <a:rPr lang="en-US" sz="2500" dirty="0"/>
              <a:t>Liquefied Natural Gas LNG 101; Online: https://www.youtube.com/watch?v=WyZTuzUzR68 </a:t>
            </a:r>
            <a:r>
              <a:rPr lang="de-AT" sz="2500" dirty="0"/>
              <a:t>[19.08.2020].</a:t>
            </a:r>
          </a:p>
          <a:p>
            <a:pPr defTabSz="907268">
              <a:defRPr/>
            </a:pPr>
            <a:r>
              <a:rPr lang="en-US" sz="2500" dirty="0"/>
              <a:t>LNG-</a:t>
            </a:r>
            <a:r>
              <a:rPr lang="en-US" sz="2500" dirty="0" err="1"/>
              <a:t>Investitionen</a:t>
            </a:r>
            <a:r>
              <a:rPr lang="en-US" sz="2500" dirty="0"/>
              <a:t> 2019 auf </a:t>
            </a:r>
            <a:r>
              <a:rPr lang="en-US" sz="2500" dirty="0" err="1"/>
              <a:t>Rekord-Niveau</a:t>
            </a:r>
            <a:r>
              <a:rPr lang="en-US" sz="2500" dirty="0"/>
              <a:t>, online: https://www.en-former.com/lng-investitionen-2019-auf-rekord-niveau/ [19.08.2020].</a:t>
            </a:r>
            <a:endParaRPr lang="de-AT" sz="2500" dirty="0"/>
          </a:p>
          <a:p>
            <a:pPr defTabSz="907268">
              <a:defRPr/>
            </a:pPr>
            <a:r>
              <a:rPr lang="en-US" sz="2500" dirty="0"/>
              <a:t>LNG Masterplan for Rhine-Main-Danube, Online: http://www.lngmasterplan.eu/images/D_111__Status_Quo__Trend_Analysis_-_Danube_and_Italy_v2.1_FINAL_2015-3-12.pdf  p.24 [19.08.2020].</a:t>
            </a:r>
          </a:p>
          <a:p>
            <a:pPr defTabSz="907268">
              <a:defRPr/>
            </a:pPr>
            <a:r>
              <a:rPr lang="en-US" sz="2500" dirty="0" err="1"/>
              <a:t>Marjan</a:t>
            </a:r>
            <a:r>
              <a:rPr lang="en-US" sz="2500" dirty="0"/>
              <a:t> von Loon: Driving innovation across the LNG value chain, online: http://www.google.at/url?sa=t&amp;rct=j&amp;q=&amp;esrc=s&amp;source=web&amp;cd=1&amp;ved=0ahUKEwiH-4PAgZ3LAhVI2SwKHbsvAoQQFgggMAA&amp;url=http%3A%2F%2Fwww.firstmagazine.com%2FDownloadSpecialistPublicationDetail.475.ashx&amp;usg=AFQjCNHA3p1tXvou2G-mum2mVn9-M0sVCA&amp;bvm=bv.115339255,d.bGs, p.91,93 [19.08.2020].</a:t>
            </a:r>
            <a:endParaRPr lang="de-DE" sz="2500" dirty="0"/>
          </a:p>
          <a:p>
            <a:pPr defTabSz="907268">
              <a:defRPr/>
            </a:pPr>
            <a:r>
              <a:rPr lang="de-DE" sz="2500" dirty="0"/>
              <a:t>„Noise Viewer“, Online: </a:t>
            </a:r>
            <a:r>
              <a:rPr lang="en-GB" sz="2500" dirty="0">
                <a:hlinkClick r:id="rId6"/>
              </a:rPr>
              <a:t>http://noise.eionet.europa.eu/viewer.html</a:t>
            </a:r>
            <a:r>
              <a:rPr lang="en-GB" sz="2500" dirty="0"/>
              <a:t> [19.08.2020]</a:t>
            </a:r>
            <a:endParaRPr lang="de-DE" sz="2500" dirty="0"/>
          </a:p>
          <a:p>
            <a:pPr defTabSz="907268">
              <a:defRPr/>
            </a:pPr>
            <a:r>
              <a:rPr lang="en-GB" sz="2500" dirty="0" err="1"/>
              <a:t>Pazirandeh</a:t>
            </a:r>
            <a:r>
              <a:rPr lang="en-GB" sz="2500" dirty="0"/>
              <a:t>, Ali/</a:t>
            </a:r>
            <a:r>
              <a:rPr lang="en-GB" sz="2500" dirty="0" err="1"/>
              <a:t>Jafari</a:t>
            </a:r>
            <a:r>
              <a:rPr lang="en-GB" sz="2500" dirty="0"/>
              <a:t>, Hamid: Making sense of green logistics, in: International Journal of Productivity and Performance Management, 2013, S.889f.</a:t>
            </a:r>
            <a:endParaRPr lang="de-AT" sz="2500" dirty="0"/>
          </a:p>
          <a:p>
            <a:pPr defTabSz="907268">
              <a:defRPr/>
            </a:pPr>
            <a:r>
              <a:rPr lang="en-GB" sz="2500" dirty="0"/>
              <a:t>Saroha </a:t>
            </a:r>
            <a:r>
              <a:rPr lang="en-GB" sz="2500" dirty="0" err="1"/>
              <a:t>Rituraj</a:t>
            </a:r>
            <a:r>
              <a:rPr lang="en-GB" sz="2500" dirty="0"/>
              <a:t>, “Green Logistics &amp; its Significance in Modern Day Systems” (2014), </a:t>
            </a:r>
            <a:r>
              <a:rPr lang="de-DE" sz="2500" dirty="0"/>
              <a:t>S. 90</a:t>
            </a:r>
            <a:r>
              <a:rPr lang="de-AT" altLang="de-DE" sz="2500" dirty="0"/>
              <a:t>statista.com</a:t>
            </a:r>
            <a:r>
              <a:rPr lang="en-US" altLang="de-DE" sz="2500" dirty="0"/>
              <a:t>; Online: https://de.statista.com/statistik/daten/studie/881600/umfrage/co2-emissionen-im-deutschen-gueterverkehr-nach-verkehrsmitteln/ [17.08.2020].</a:t>
            </a:r>
          </a:p>
          <a:p>
            <a:pPr defTabSz="907268">
              <a:defRPr/>
            </a:pPr>
            <a:r>
              <a:rPr lang="de-AT" sz="2500" dirty="0"/>
              <a:t>Statista.com; online: https://www.statista.com/statistics/1102212/lng-fueled-vessels-worldwide-by-type/ [19.08.2020].</a:t>
            </a:r>
            <a:endParaRPr lang="en-US" altLang="de-DE" sz="2500" dirty="0"/>
          </a:p>
          <a:p>
            <a:pPr defTabSz="907268">
              <a:defRPr/>
            </a:pPr>
            <a:r>
              <a:rPr lang="de-AT" sz="2500" dirty="0"/>
              <a:t>Statistik Austria, Online: https://www.statistik.at/web_de/statistiken/energie_umwelt_innovation_mobilitaet/verkehr/modal_split_gueterverkehr/index.html [19.08.2020]</a:t>
            </a:r>
            <a:endParaRPr lang="en-US" altLang="de-DE" sz="2500" dirty="0"/>
          </a:p>
          <a:p>
            <a:pPr defTabSz="907268">
              <a:defRPr/>
            </a:pPr>
            <a:r>
              <a:rPr lang="en-GB" sz="2500" dirty="0"/>
              <a:t>VDC, Online: https://www.vcd.org/themen/verkehrslaerm/strassenlaerm/ [19.08.2020].</a:t>
            </a:r>
            <a:endParaRPr lang="en-US" altLang="de-DE" sz="2500" dirty="0"/>
          </a:p>
          <a:p>
            <a:pPr defTabSz="907268">
              <a:defRPr/>
            </a:pPr>
            <a:r>
              <a:rPr lang="de-DE" sz="2500" dirty="0" err="1"/>
              <a:t>viadonau</a:t>
            </a:r>
            <a:r>
              <a:rPr lang="de-DE" sz="2500" dirty="0"/>
              <a:t>, Annual </a:t>
            </a:r>
            <a:r>
              <a:rPr lang="de-DE" sz="2500" dirty="0" err="1"/>
              <a:t>report</a:t>
            </a:r>
            <a:r>
              <a:rPr lang="de-DE" sz="2500" dirty="0"/>
              <a:t> on </a:t>
            </a:r>
            <a:r>
              <a:rPr lang="de-DE" sz="2500" dirty="0" err="1"/>
              <a:t>Danube</a:t>
            </a:r>
            <a:r>
              <a:rPr lang="de-DE" sz="2500" dirty="0"/>
              <a:t> Navigation 2021, Vienna</a:t>
            </a:r>
            <a:r>
              <a:rPr lang="de-DE" sz="2500"/>
              <a:t>, 2021.</a:t>
            </a:r>
            <a:endParaRPr lang="en-US" altLang="de-DE" sz="2500" dirty="0"/>
          </a:p>
          <a:p>
            <a:pPr defTabSz="907268">
              <a:defRPr/>
            </a:pPr>
            <a:r>
              <a:rPr lang="en-US" altLang="de-DE" sz="2500" dirty="0" err="1"/>
              <a:t>viadonau</a:t>
            </a:r>
            <a:r>
              <a:rPr lang="en-US" altLang="de-DE" sz="2500" dirty="0"/>
              <a:t>, Manual on Danube Navigation, </a:t>
            </a:r>
            <a:r>
              <a:rPr lang="de-AT" altLang="de-DE" sz="2500" dirty="0"/>
              <a:t>Wien, 2019.</a:t>
            </a:r>
            <a:endParaRPr lang="en-US" altLang="de-DE" sz="2500" dirty="0"/>
          </a:p>
          <a:p>
            <a:pPr defTabSz="907268">
              <a:defRPr/>
            </a:pPr>
            <a:r>
              <a:rPr lang="de-DE" sz="2500" dirty="0" err="1"/>
              <a:t>Whiteing</a:t>
            </a:r>
            <a:r>
              <a:rPr lang="de-DE" sz="2500" dirty="0"/>
              <a:t> A. :</a:t>
            </a:r>
            <a:r>
              <a:rPr lang="de-AT" sz="2500" dirty="0"/>
              <a:t> „Die Zukunft der Nachhaltigkeit in Güterverkehr und Logistik“ (2010), </a:t>
            </a:r>
            <a:r>
              <a:rPr lang="en-GB" sz="2500" dirty="0"/>
              <a:t>S.7; </a:t>
            </a:r>
            <a:r>
              <a:rPr lang="de-AT" sz="2500" dirty="0"/>
              <a:t>Online: </a:t>
            </a:r>
            <a:r>
              <a:rPr lang="de-AT" sz="2500" dirty="0">
                <a:hlinkClick r:id="rId7"/>
              </a:rPr>
              <a:t>http://www.europarl.europa.eu/RegData/etudes/note/join/2010/431578/IPOL-TRAN_NT(2010)431578_DE.pdf</a:t>
            </a:r>
            <a:r>
              <a:rPr lang="de-AT" sz="2500" dirty="0"/>
              <a:t>  </a:t>
            </a:r>
            <a:r>
              <a:rPr lang="de-DE" sz="2500" dirty="0"/>
              <a:t>[17.08.2020].</a:t>
            </a:r>
          </a:p>
          <a:p>
            <a:pPr defTabSz="907268">
              <a:defRPr/>
            </a:pPr>
            <a:endParaRPr lang="de-DE" dirty="0"/>
          </a:p>
          <a:p>
            <a:pPr defTabSz="907268">
              <a:defRPr/>
            </a:pPr>
            <a:endParaRPr lang="de-DE" sz="2500" dirty="0"/>
          </a:p>
          <a:p>
            <a:pPr defTabSz="907268">
              <a:defRPr/>
            </a:pPr>
            <a:endParaRPr lang="de-DE" dirty="0"/>
          </a:p>
          <a:p>
            <a:pPr defTabSz="907268">
              <a:defRPr/>
            </a:pPr>
            <a:endParaRPr lang="de-AT" dirty="0"/>
          </a:p>
          <a:p>
            <a:pPr defTabSz="895836">
              <a:defRPr/>
            </a:pPr>
            <a:endParaRPr lang="en-US" spc="60" dirty="0">
              <a:solidFill>
                <a:schemeClr val="accent1"/>
              </a:solidFill>
            </a:endParaRPr>
          </a:p>
          <a:p>
            <a:endParaRPr lang="en-US" dirty="0"/>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Tree>
    <p:extLst>
      <p:ext uri="{BB962C8B-B14F-4D97-AF65-F5344CB8AC3E}">
        <p14:creationId xmlns:p14="http://schemas.microsoft.com/office/powerpoint/2010/main" val="3172035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latin typeface="Corbel" panose="020B0503020204020204" pitchFamily="34" charset="0"/>
              </a:rPr>
              <a:t>Further Information</a:t>
            </a:r>
          </a:p>
        </p:txBody>
      </p:sp>
      <p:sp>
        <p:nvSpPr>
          <p:cNvPr id="3" name="Content Placeholder 2"/>
          <p:cNvSpPr>
            <a:spLocks noGrp="1"/>
          </p:cNvSpPr>
          <p:nvPr>
            <p:ph idx="1"/>
          </p:nvPr>
        </p:nvSpPr>
        <p:spPr/>
        <p:txBody>
          <a:bodyPr>
            <a:normAutofit lnSpcReduction="10000"/>
          </a:bodyPr>
          <a:lstStyle/>
          <a:p>
            <a:pPr marL="0" indent="0">
              <a:buNone/>
            </a:pPr>
            <a:r>
              <a:rPr lang="en-GB" sz="2000" b="1" dirty="0">
                <a:solidFill>
                  <a:schemeClr val="accent1"/>
                </a:solidFill>
                <a:latin typeface="Corbel" panose="020B0503020204020204" pitchFamily="34" charset="0"/>
              </a:rPr>
              <a:t>We hope our set of slides has met your expectations!</a:t>
            </a: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         - you are free to use, adapt and share this slides and to use it for your lectures.</a:t>
            </a: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For questions and feedback please do not hesitate to contact us:</a:t>
            </a:r>
          </a:p>
          <a:p>
            <a:pPr marL="0" indent="0">
              <a:buNone/>
            </a:pPr>
            <a:r>
              <a:rPr lang="en-GB" sz="2000" b="1" dirty="0">
                <a:solidFill>
                  <a:schemeClr val="accent1"/>
                </a:solidFill>
                <a:latin typeface="Corbel" panose="020B0503020204020204" pitchFamily="34" charset="0"/>
                <a:hlinkClick r:id="rId3"/>
              </a:rPr>
              <a:t>rewway@fh-steyr.at</a:t>
            </a:r>
            <a:endParaRPr lang="en-GB" sz="2000" b="1" dirty="0">
              <a:solidFill>
                <a:schemeClr val="accent1"/>
              </a:solidFill>
              <a:latin typeface="Corbel" panose="020B0503020204020204" pitchFamily="34" charset="0"/>
            </a:endParaRP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Further set of slides are available at:</a:t>
            </a:r>
          </a:p>
          <a:p>
            <a:pPr marL="0" indent="0">
              <a:buNone/>
            </a:pPr>
            <a:endParaRPr lang="en-GB" sz="400" b="1" dirty="0">
              <a:solidFill>
                <a:schemeClr val="accent1"/>
              </a:solidFill>
              <a:latin typeface="Corbel" panose="020B0503020204020204" pitchFamily="34" charset="0"/>
            </a:endParaRPr>
          </a:p>
          <a:p>
            <a:pPr marL="0" indent="0">
              <a:buNone/>
            </a:pPr>
            <a:r>
              <a:rPr lang="en-GB" sz="2000" dirty="0">
                <a:solidFill>
                  <a:schemeClr val="accent1"/>
                </a:solidFill>
                <a:latin typeface="Corbel" panose="020B0503020204020204" pitchFamily="34" charset="0"/>
                <a:hlinkClick r:id="rId4"/>
              </a:rPr>
              <a:t>http://www.rewway.at/en/teaching-materials/bundles/</a:t>
            </a:r>
            <a:r>
              <a:rPr lang="en-GB" sz="2000" dirty="0">
                <a:solidFill>
                  <a:schemeClr val="accent1"/>
                </a:solidFill>
                <a:latin typeface="Corbel" panose="020B0503020204020204" pitchFamily="34" charset="0"/>
              </a:rPr>
              <a:t> </a:t>
            </a:r>
          </a:p>
          <a:p>
            <a:pPr marL="0" indent="0">
              <a:buNone/>
            </a:pPr>
            <a:endParaRPr lang="en-GB" sz="2000" dirty="0">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Maybe you are interested to book a guest lecture or an excursion?</a:t>
            </a:r>
          </a:p>
          <a:p>
            <a:pPr marL="0" indent="0">
              <a:buNone/>
            </a:pPr>
            <a:r>
              <a:rPr lang="en-GB" sz="2000" dirty="0">
                <a:solidFill>
                  <a:schemeClr val="accent1"/>
                </a:solidFill>
                <a:latin typeface="Corbel" panose="020B0503020204020204" pitchFamily="34" charset="0"/>
                <a:hlinkClick r:id="rId5"/>
              </a:rPr>
              <a:t>http://www.rewway.at/en/services/</a:t>
            </a:r>
            <a:r>
              <a:rPr lang="en-GB" sz="2000" dirty="0">
                <a:solidFill>
                  <a:schemeClr val="accent1"/>
                </a:solidFill>
                <a:latin typeface="Corbel" panose="020B0503020204020204" pitchFamily="34" charset="0"/>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4D7BA-8E13-46FE-8871-8877FE7E3568}" type="slidenum">
              <a:rPr kumimoji="0" lang="de-AT"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AT"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315660"/>
            <a:ext cx="432048" cy="432048"/>
          </a:xfrm>
          <a:prstGeom prst="rect">
            <a:avLst/>
          </a:prstGeom>
        </p:spPr>
      </p:pic>
      <p:pic>
        <p:nvPicPr>
          <p:cNvPr id="7" name="Picture 8"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7686" y="5299321"/>
            <a:ext cx="1356314" cy="1152128"/>
          </a:xfrm>
          <a:prstGeom prst="rect">
            <a:avLst/>
          </a:prstGeom>
          <a:noFill/>
        </p:spPr>
      </p:pic>
    </p:spTree>
    <p:extLst>
      <p:ext uri="{BB962C8B-B14F-4D97-AF65-F5344CB8AC3E}">
        <p14:creationId xmlns:p14="http://schemas.microsoft.com/office/powerpoint/2010/main" val="16755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312" y="2063421"/>
            <a:ext cx="2948960" cy="2834278"/>
          </a:xfrm>
          <a:prstGeom prst="rect">
            <a:avLst/>
          </a:prstGeom>
        </p:spPr>
      </p:pic>
      <p:sp>
        <p:nvSpPr>
          <p:cNvPr id="3" name="Slide Number Placeholder 2"/>
          <p:cNvSpPr>
            <a:spLocks noGrp="1"/>
          </p:cNvSpPr>
          <p:nvPr>
            <p:ph type="sldNum" sz="quarter" idx="12"/>
          </p:nvPr>
        </p:nvSpPr>
        <p:spPr>
          <a:xfrm>
            <a:off x="7644355" y="6597352"/>
            <a:ext cx="1066800" cy="329184"/>
          </a:xfrm>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10" name="TextBox 9"/>
          <p:cNvSpPr txBox="1"/>
          <p:nvPr/>
        </p:nvSpPr>
        <p:spPr>
          <a:xfrm>
            <a:off x="5091254" y="4856761"/>
            <a:ext cx="3834182" cy="230832"/>
          </a:xfrm>
          <a:prstGeom prst="rect">
            <a:avLst/>
          </a:prstGeom>
          <a:noFill/>
        </p:spPr>
        <p:txBody>
          <a:bodyPr wrap="square" rtlCol="0">
            <a:spAutoFit/>
          </a:bodyPr>
          <a:lstStyle/>
          <a:p>
            <a:r>
              <a:rPr lang="de-DE" sz="900" dirty="0">
                <a:solidFill>
                  <a:schemeClr val="tx1">
                    <a:lumMod val="75000"/>
                    <a:lumOff val="25000"/>
                  </a:schemeClr>
                </a:solidFill>
              </a:rPr>
              <a:t>Source: </a:t>
            </a:r>
            <a:r>
              <a:rPr lang="de-DE" sz="900" dirty="0" err="1">
                <a:solidFill>
                  <a:schemeClr val="tx1">
                    <a:lumMod val="75000"/>
                    <a:lumOff val="25000"/>
                  </a:schemeClr>
                </a:solidFill>
              </a:rPr>
              <a:t>pixabay</a:t>
            </a:r>
            <a:endParaRPr lang="en-GB" sz="900" dirty="0">
              <a:solidFill>
                <a:schemeClr val="tx1">
                  <a:lumMod val="75000"/>
                  <a:lumOff val="25000"/>
                </a:schemeClr>
              </a:solidFill>
            </a:endParaRPr>
          </a:p>
        </p:txBody>
      </p:sp>
      <p:sp>
        <p:nvSpPr>
          <p:cNvPr id="29" name="Cloud Callout 28"/>
          <p:cNvSpPr/>
          <p:nvPr/>
        </p:nvSpPr>
        <p:spPr>
          <a:xfrm>
            <a:off x="6188139" y="1873527"/>
            <a:ext cx="2848357" cy="932696"/>
          </a:xfrm>
          <a:prstGeom prst="cloudCallout">
            <a:avLst>
              <a:gd name="adj1" fmla="val -34756"/>
              <a:gd name="adj2" fmla="val 7827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75000"/>
                    <a:lumOff val="25000"/>
                  </a:schemeClr>
                </a:solidFill>
                <a:latin typeface="Corbel" panose="020B0503020204020204" pitchFamily="34" charset="0"/>
              </a:rPr>
              <a:t>particulate matter</a:t>
            </a:r>
          </a:p>
        </p:txBody>
      </p:sp>
      <p:sp>
        <p:nvSpPr>
          <p:cNvPr id="30" name="Cloud Callout 29"/>
          <p:cNvSpPr/>
          <p:nvPr/>
        </p:nvSpPr>
        <p:spPr>
          <a:xfrm>
            <a:off x="3223211" y="1727178"/>
            <a:ext cx="1403040" cy="869010"/>
          </a:xfrm>
          <a:prstGeom prst="cloudCallout">
            <a:avLst>
              <a:gd name="adj1" fmla="val 32751"/>
              <a:gd name="adj2" fmla="val 7156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75000"/>
                    <a:lumOff val="25000"/>
                  </a:schemeClr>
                </a:solidFill>
                <a:latin typeface="Corbel" panose="020B0503020204020204" pitchFamily="34" charset="0"/>
              </a:rPr>
              <a:t>CO</a:t>
            </a:r>
            <a:r>
              <a:rPr lang="en-US" sz="2400" b="1" baseline="-25000" dirty="0">
                <a:solidFill>
                  <a:schemeClr val="tx1">
                    <a:lumMod val="75000"/>
                    <a:lumOff val="25000"/>
                  </a:schemeClr>
                </a:solidFill>
                <a:latin typeface="Corbel" panose="020B0503020204020204" pitchFamily="34" charset="0"/>
              </a:rPr>
              <a:t>2</a:t>
            </a:r>
          </a:p>
        </p:txBody>
      </p:sp>
      <p:sp>
        <p:nvSpPr>
          <p:cNvPr id="26" name="Right Arrow 25"/>
          <p:cNvSpPr/>
          <p:nvPr/>
        </p:nvSpPr>
        <p:spPr>
          <a:xfrm>
            <a:off x="2930554" y="3340143"/>
            <a:ext cx="700284" cy="686868"/>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739424" y="2098337"/>
            <a:ext cx="2483787" cy="707886"/>
          </a:xfrm>
          <a:prstGeom prst="rect">
            <a:avLst/>
          </a:prstGeom>
          <a:noFill/>
        </p:spPr>
        <p:txBody>
          <a:bodyPr wrap="square" rtlCol="0">
            <a:spAutoFit/>
          </a:bodyPr>
          <a:lstStyle/>
          <a:p>
            <a:pPr algn="ctr"/>
            <a:r>
              <a:rPr lang="en-US" sz="2000" b="1" dirty="0">
                <a:solidFill>
                  <a:srgbClr val="3C628F"/>
                </a:solidFill>
                <a:latin typeface="Corbel" panose="020B0503020204020204" pitchFamily="34" charset="0"/>
              </a:rPr>
              <a:t>Increasing </a:t>
            </a:r>
            <a:br>
              <a:rPr lang="en-US" sz="2000" b="1" dirty="0">
                <a:solidFill>
                  <a:srgbClr val="3C628F"/>
                </a:solidFill>
                <a:latin typeface="Corbel" panose="020B0503020204020204" pitchFamily="34" charset="0"/>
              </a:rPr>
            </a:br>
            <a:r>
              <a:rPr lang="en-US" sz="2000" b="1" dirty="0">
                <a:solidFill>
                  <a:srgbClr val="3C628F"/>
                </a:solidFill>
                <a:latin typeface="Corbel" panose="020B0503020204020204" pitchFamily="34" charset="0"/>
              </a:rPr>
              <a:t>freight transport</a:t>
            </a:r>
          </a:p>
        </p:txBody>
      </p:sp>
      <p:sp>
        <p:nvSpPr>
          <p:cNvPr id="33" name="Cloud Callout 32"/>
          <p:cNvSpPr/>
          <p:nvPr/>
        </p:nvSpPr>
        <p:spPr>
          <a:xfrm>
            <a:off x="3615643" y="4588928"/>
            <a:ext cx="1475611" cy="869010"/>
          </a:xfrm>
          <a:prstGeom prst="cloudCallout">
            <a:avLst>
              <a:gd name="adj1" fmla="val 2252"/>
              <a:gd name="adj2" fmla="val -10091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75000"/>
                    <a:lumOff val="25000"/>
                  </a:schemeClr>
                </a:solidFill>
                <a:latin typeface="Corbel" panose="020B0503020204020204" pitchFamily="34" charset="0"/>
              </a:rPr>
              <a:t>noise</a:t>
            </a:r>
          </a:p>
        </p:txBody>
      </p:sp>
      <p:sp>
        <p:nvSpPr>
          <p:cNvPr id="34"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Sep-22</a:t>
            </a:fld>
            <a:endParaRPr lang="de-AT" dirty="0">
              <a:solidFill>
                <a:prstClr val="white"/>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961" y="2720955"/>
            <a:ext cx="2315337" cy="2029745"/>
          </a:xfrm>
          <a:prstGeom prst="rect">
            <a:avLst/>
          </a:prstGeom>
        </p:spPr>
      </p:pic>
      <p:sp>
        <p:nvSpPr>
          <p:cNvPr id="2" name="Rechteck 1"/>
          <p:cNvSpPr/>
          <p:nvPr/>
        </p:nvSpPr>
        <p:spPr>
          <a:xfrm rot="1100723">
            <a:off x="189316" y="5262449"/>
            <a:ext cx="4572000" cy="707886"/>
          </a:xfrm>
          <a:prstGeom prst="rect">
            <a:avLst/>
          </a:prstGeom>
        </p:spPr>
        <p:txBody>
          <a:bodyPr>
            <a:spAutoFit/>
          </a:bodyPr>
          <a:lstStyle/>
          <a:p>
            <a:r>
              <a:rPr lang="en-US" sz="2000" b="1" dirty="0">
                <a:solidFill>
                  <a:srgbClr val="3C628F"/>
                </a:solidFill>
                <a:latin typeface="Corbel" panose="020B0503020204020204" pitchFamily="34" charset="0"/>
              </a:rPr>
              <a:t>What possibilities are there to solve this problem in freight traffic? </a:t>
            </a:r>
          </a:p>
        </p:txBody>
      </p:sp>
      <p:sp>
        <p:nvSpPr>
          <p:cNvPr id="6" name="Rechteck 5"/>
          <p:cNvSpPr/>
          <p:nvPr/>
        </p:nvSpPr>
        <p:spPr>
          <a:xfrm rot="20214904">
            <a:off x="5046982" y="4591493"/>
            <a:ext cx="4572000" cy="1015663"/>
          </a:xfrm>
          <a:prstGeom prst="rect">
            <a:avLst/>
          </a:prstGeom>
        </p:spPr>
        <p:txBody>
          <a:bodyPr>
            <a:spAutoFit/>
          </a:bodyPr>
          <a:lstStyle/>
          <a:p>
            <a:r>
              <a:rPr lang="en-US" sz="2000" b="1" dirty="0">
                <a:solidFill>
                  <a:srgbClr val="3C628F"/>
                </a:solidFill>
                <a:latin typeface="Corbel" panose="020B0503020204020204" pitchFamily="34" charset="0"/>
              </a:rPr>
              <a:t>How could freight transport be made more environmentally friendly in the future? </a:t>
            </a:r>
          </a:p>
        </p:txBody>
      </p:sp>
      <p:sp>
        <p:nvSpPr>
          <p:cNvPr id="16" name="Title 1"/>
          <p:cNvSpPr>
            <a:spLocks noGrp="1"/>
          </p:cNvSpPr>
          <p:nvPr>
            <p:ph type="title"/>
          </p:nvPr>
        </p:nvSpPr>
        <p:spPr>
          <a:xfrm>
            <a:off x="457200" y="404664"/>
            <a:ext cx="8229600" cy="990600"/>
          </a:xfrm>
        </p:spPr>
        <p:txBody>
          <a:bodyPr>
            <a:normAutofit/>
          </a:bodyPr>
          <a:lstStyle/>
          <a:p>
            <a:r>
              <a:rPr lang="en-US" b="1" dirty="0">
                <a:solidFill>
                  <a:srgbClr val="3C628F"/>
                </a:solidFill>
              </a:rPr>
              <a:t>Warm-Up</a:t>
            </a:r>
            <a:br>
              <a:rPr lang="en-US" dirty="0">
                <a:solidFill>
                  <a:srgbClr val="3C628F"/>
                </a:solidFill>
              </a:rPr>
            </a:br>
            <a:r>
              <a:rPr lang="en-US" sz="2400" dirty="0">
                <a:solidFill>
                  <a:srgbClr val="3C628F"/>
                </a:solidFill>
              </a:rPr>
              <a:t>Green Transport</a:t>
            </a:r>
            <a:endParaRPr lang="en-US" sz="2000" dirty="0">
              <a:solidFill>
                <a:srgbClr val="3C628F"/>
              </a:solidFill>
            </a:endParaRPr>
          </a:p>
        </p:txBody>
      </p:sp>
    </p:spTree>
    <p:extLst>
      <p:ext uri="{BB962C8B-B14F-4D97-AF65-F5344CB8AC3E}">
        <p14:creationId xmlns:p14="http://schemas.microsoft.com/office/powerpoint/2010/main" val="267805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a:solidFill>
                  <a:srgbClr val="3C628F"/>
                </a:solidFill>
              </a:rPr>
              <a:t>Agenda</a:t>
            </a:r>
            <a:br>
              <a:rPr lang="de-AT" b="1" dirty="0">
                <a:solidFill>
                  <a:srgbClr val="3C628F"/>
                </a:solidFill>
              </a:rPr>
            </a:br>
            <a:r>
              <a:rPr lang="de-AT" sz="2400" dirty="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5</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2748159807"/>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60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b="1" dirty="0">
                <a:solidFill>
                  <a:schemeClr val="accent1"/>
                </a:solidFill>
              </a:rPr>
              <a:t>Transport </a:t>
            </a:r>
            <a:r>
              <a:rPr lang="de-DE" b="1" dirty="0" err="1">
                <a:solidFill>
                  <a:schemeClr val="accent1"/>
                </a:solidFill>
              </a:rPr>
              <a:t>and</a:t>
            </a:r>
            <a:r>
              <a:rPr lang="de-DE" b="1" dirty="0">
                <a:solidFill>
                  <a:schemeClr val="accent1"/>
                </a:solidFill>
              </a:rPr>
              <a:t> </a:t>
            </a:r>
            <a:r>
              <a:rPr lang="de-DE" b="1" dirty="0" err="1">
                <a:solidFill>
                  <a:schemeClr val="accent1"/>
                </a:solidFill>
              </a:rPr>
              <a:t>environment</a:t>
            </a:r>
            <a:endParaRPr lang="de-DE" b="1" dirty="0"/>
          </a:p>
        </p:txBody>
      </p:sp>
      <p:sp>
        <p:nvSpPr>
          <p:cNvPr id="3" name="Inhaltsplatzhalter 2"/>
          <p:cNvSpPr>
            <a:spLocks noGrp="1"/>
          </p:cNvSpPr>
          <p:nvPr>
            <p:ph idx="1"/>
          </p:nvPr>
        </p:nvSpPr>
        <p:spPr>
          <a:xfrm>
            <a:off x="198538" y="1725084"/>
            <a:ext cx="5280596" cy="4776192"/>
          </a:xfrm>
        </p:spPr>
        <p:txBody>
          <a:bodyPr>
            <a:normAutofit/>
          </a:bodyPr>
          <a:lstStyle/>
          <a:p>
            <a:pPr marL="0" indent="0">
              <a:buNone/>
            </a:pPr>
            <a:r>
              <a:rPr lang="de-DE" sz="2600" b="1" dirty="0">
                <a:solidFill>
                  <a:srgbClr val="3C628F"/>
                </a:solidFill>
              </a:rPr>
              <a:t>Status Quo:</a:t>
            </a:r>
          </a:p>
          <a:p>
            <a:r>
              <a:rPr lang="en-US" dirty="0">
                <a:solidFill>
                  <a:srgbClr val="3C628F"/>
                </a:solidFill>
              </a:rPr>
              <a:t>Freight transport = most environmentally harmful area of logistics </a:t>
            </a:r>
          </a:p>
          <a:p>
            <a:r>
              <a:rPr lang="en-US" dirty="0">
                <a:solidFill>
                  <a:srgbClr val="3C628F"/>
                </a:solidFill>
              </a:rPr>
              <a:t>Noise, congestion, air pollution and environmental pollution are most visibly and often associated with trucks</a:t>
            </a:r>
          </a:p>
          <a:p>
            <a:pPr marL="0" indent="0">
              <a:buNone/>
            </a:pPr>
            <a:endParaRPr lang="de-DE" dirty="0">
              <a:solidFill>
                <a:srgbClr val="3C628F"/>
              </a:solidFill>
            </a:endParaRPr>
          </a:p>
          <a:p>
            <a:pPr marL="0" indent="0">
              <a:buNone/>
            </a:pPr>
            <a:r>
              <a:rPr lang="en-US" sz="2600" b="1" dirty="0">
                <a:solidFill>
                  <a:srgbClr val="3C628F"/>
                </a:solidFill>
              </a:rPr>
              <a:t>Outlook:</a:t>
            </a:r>
          </a:p>
          <a:p>
            <a:r>
              <a:rPr lang="en-US" dirty="0">
                <a:solidFill>
                  <a:srgbClr val="3C628F"/>
                </a:solidFill>
              </a:rPr>
              <a:t>International freight traffic is increasing transport distances</a:t>
            </a:r>
          </a:p>
          <a:p>
            <a:pPr marL="0" indent="0">
              <a:buNone/>
            </a:pPr>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1026" name="Picture 2" descr="Autobahn, Pkw, Lkw, Verkehr, Stau, Fahrt, Zügi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44108" y="1778404"/>
            <a:ext cx="3513336" cy="2010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544108" y="3526103"/>
            <a:ext cx="3700760" cy="215444"/>
          </a:xfrm>
          <a:prstGeom prst="rect">
            <a:avLst/>
          </a:prstGeom>
          <a:noFill/>
        </p:spPr>
        <p:txBody>
          <a:bodyPr wrap="square" rtlCol="0">
            <a:spAutoFit/>
          </a:bodyPr>
          <a:lstStyle/>
          <a:p>
            <a:r>
              <a:rPr lang="de-DE" sz="800" dirty="0">
                <a:solidFill>
                  <a:schemeClr val="bg1"/>
                </a:solidFill>
              </a:rPr>
              <a:t>Source: </a:t>
            </a:r>
            <a:r>
              <a:rPr lang="de-DE" sz="800" dirty="0" err="1">
                <a:solidFill>
                  <a:schemeClr val="bg1"/>
                </a:solidFill>
              </a:rPr>
              <a:t>pixabay</a:t>
            </a:r>
            <a:endParaRPr lang="en-GB" sz="800" dirty="0">
              <a:solidFill>
                <a:schemeClr val="bg1"/>
              </a:solidFill>
            </a:endParaRPr>
          </a:p>
        </p:txBody>
      </p:sp>
      <p:pic>
        <p:nvPicPr>
          <p:cNvPr id="13" name="Picture 4" descr="Lkw, Verkeh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4452" y="4314240"/>
            <a:ext cx="2558031" cy="1305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kw, Verkehr"/>
          <p:cNvPicPr>
            <a:picLocks noChangeAspect="1" noChangeArrowheads="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729304" y="5194489"/>
            <a:ext cx="1666926" cy="850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229644" y="5435236"/>
            <a:ext cx="792088" cy="369332"/>
          </a:xfrm>
          <a:prstGeom prst="rect">
            <a:avLst/>
          </a:prstGeom>
          <a:noFill/>
        </p:spPr>
        <p:txBody>
          <a:bodyPr wrap="square" rtlCol="0">
            <a:spAutoFit/>
          </a:bodyPr>
          <a:lstStyle/>
          <a:p>
            <a:r>
              <a:rPr lang="de-DE" b="1" dirty="0">
                <a:solidFill>
                  <a:schemeClr val="bg1"/>
                </a:solidFill>
              </a:rPr>
              <a:t>2020</a:t>
            </a:r>
            <a:endParaRPr lang="en-GB" b="1" dirty="0">
              <a:solidFill>
                <a:schemeClr val="bg1"/>
              </a:solidFill>
            </a:endParaRPr>
          </a:p>
        </p:txBody>
      </p:sp>
      <p:sp>
        <p:nvSpPr>
          <p:cNvPr id="15" name="Textfeld 14"/>
          <p:cNvSpPr txBox="1"/>
          <p:nvPr/>
        </p:nvSpPr>
        <p:spPr>
          <a:xfrm>
            <a:off x="7235203" y="4797152"/>
            <a:ext cx="792088" cy="400110"/>
          </a:xfrm>
          <a:prstGeom prst="rect">
            <a:avLst/>
          </a:prstGeom>
          <a:noFill/>
        </p:spPr>
        <p:txBody>
          <a:bodyPr wrap="square" rtlCol="0">
            <a:spAutoFit/>
          </a:bodyPr>
          <a:lstStyle/>
          <a:p>
            <a:pPr algn="ctr"/>
            <a:r>
              <a:rPr lang="de-DE" sz="2000" b="1" dirty="0">
                <a:solidFill>
                  <a:schemeClr val="bg1"/>
                </a:solidFill>
              </a:rPr>
              <a:t>2050</a:t>
            </a:r>
            <a:endParaRPr lang="en-GB" b="1" dirty="0">
              <a:solidFill>
                <a:schemeClr val="bg1"/>
              </a:solidFill>
            </a:endParaRPr>
          </a:p>
        </p:txBody>
      </p:sp>
    </p:spTree>
    <p:extLst>
      <p:ext uri="{BB962C8B-B14F-4D97-AF65-F5344CB8AC3E}">
        <p14:creationId xmlns:p14="http://schemas.microsoft.com/office/powerpoint/2010/main" val="354124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1"/>
                </a:solidFill>
              </a:rPr>
              <a:t>Transport </a:t>
            </a:r>
            <a:r>
              <a:rPr lang="de-DE" b="1" dirty="0" err="1">
                <a:solidFill>
                  <a:schemeClr val="accent1"/>
                </a:solidFill>
              </a:rPr>
              <a:t>and</a:t>
            </a:r>
            <a:r>
              <a:rPr lang="de-DE" b="1" dirty="0">
                <a:solidFill>
                  <a:schemeClr val="accent1"/>
                </a:solidFill>
              </a:rPr>
              <a:t> </a:t>
            </a:r>
            <a:r>
              <a:rPr lang="de-DE" b="1" dirty="0" err="1">
                <a:solidFill>
                  <a:schemeClr val="accent1"/>
                </a:solidFill>
              </a:rPr>
              <a:t>environment</a:t>
            </a:r>
            <a:endParaRPr lang="de-DE" b="1" dirty="0">
              <a:solidFill>
                <a:schemeClr val="accent1"/>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grpSp>
        <p:nvGrpSpPr>
          <p:cNvPr id="11" name="Gruppieren 10"/>
          <p:cNvGrpSpPr/>
          <p:nvPr/>
        </p:nvGrpSpPr>
        <p:grpSpPr>
          <a:xfrm>
            <a:off x="4932040" y="2017168"/>
            <a:ext cx="4046647" cy="3839050"/>
            <a:chOff x="4187413" y="2540891"/>
            <a:chExt cx="5112567" cy="3703960"/>
          </a:xfrm>
        </p:grpSpPr>
        <p:graphicFrame>
          <p:nvGraphicFramePr>
            <p:cNvPr id="6" name="Diagramm 5"/>
            <p:cNvGraphicFramePr/>
            <p:nvPr>
              <p:extLst>
                <p:ext uri="{D42A27DB-BD31-4B8C-83A1-F6EECF244321}">
                  <p14:modId xmlns:p14="http://schemas.microsoft.com/office/powerpoint/2010/main" val="1293390892"/>
                </p:ext>
              </p:extLst>
            </p:nvPr>
          </p:nvGraphicFramePr>
          <p:xfrm>
            <a:off x="4187413" y="2540891"/>
            <a:ext cx="5112567"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5085240" y="6005403"/>
              <a:ext cx="2592287" cy="207863"/>
            </a:xfrm>
            <a:prstGeom prst="rect">
              <a:avLst/>
            </a:prstGeom>
            <a:noFill/>
          </p:spPr>
          <p:txBody>
            <a:bodyPr wrap="square" rtlCol="0">
              <a:spAutoFit/>
            </a:bodyPr>
            <a:lstStyle/>
            <a:p>
              <a:pPr algn="ctr"/>
              <a:r>
                <a:rPr lang="de-DE" sz="800" dirty="0">
                  <a:solidFill>
                    <a:srgbClr val="3C628F"/>
                  </a:solidFill>
                </a:rPr>
                <a:t>Source: </a:t>
              </a:r>
              <a:r>
                <a:rPr lang="de-DE" sz="800" dirty="0" err="1">
                  <a:solidFill>
                    <a:srgbClr val="3C628F"/>
                  </a:solidFill>
                </a:rPr>
                <a:t>based</a:t>
              </a:r>
              <a:r>
                <a:rPr lang="de-DE" sz="800" dirty="0">
                  <a:solidFill>
                    <a:srgbClr val="3C628F"/>
                  </a:solidFill>
                </a:rPr>
                <a:t> on statista.com</a:t>
              </a:r>
              <a:endParaRPr lang="en-GB" sz="800" dirty="0">
                <a:solidFill>
                  <a:srgbClr val="3C628F"/>
                </a:solidFill>
              </a:endParaRPr>
            </a:p>
          </p:txBody>
        </p:sp>
      </p:grpSp>
      <p:grpSp>
        <p:nvGrpSpPr>
          <p:cNvPr id="18" name="Gruppieren 17"/>
          <p:cNvGrpSpPr/>
          <p:nvPr/>
        </p:nvGrpSpPr>
        <p:grpSpPr>
          <a:xfrm>
            <a:off x="-436828" y="2099783"/>
            <a:ext cx="5832139" cy="3965279"/>
            <a:chOff x="4271109" y="2620599"/>
            <a:chExt cx="5112567" cy="3703960"/>
          </a:xfrm>
        </p:grpSpPr>
        <p:graphicFrame>
          <p:nvGraphicFramePr>
            <p:cNvPr id="19" name="Diagramm 18"/>
            <p:cNvGraphicFramePr/>
            <p:nvPr>
              <p:extLst>
                <p:ext uri="{D42A27DB-BD31-4B8C-83A1-F6EECF244321}">
                  <p14:modId xmlns:p14="http://schemas.microsoft.com/office/powerpoint/2010/main" val="597847300"/>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hteck 19"/>
            <p:cNvSpPr/>
            <p:nvPr/>
          </p:nvSpPr>
          <p:spPr>
            <a:xfrm>
              <a:off x="7146979" y="4982839"/>
              <a:ext cx="1872654" cy="5340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C628F"/>
                </a:solidFill>
              </a:endParaRPr>
            </a:p>
          </p:txBody>
        </p:sp>
        <p:sp>
          <p:nvSpPr>
            <p:cNvPr id="21" name="Textfeld 20"/>
            <p:cNvSpPr txBox="1"/>
            <p:nvPr/>
          </p:nvSpPr>
          <p:spPr>
            <a:xfrm>
              <a:off x="4644881" y="6005403"/>
              <a:ext cx="2592288" cy="201246"/>
            </a:xfrm>
            <a:prstGeom prst="rect">
              <a:avLst/>
            </a:prstGeom>
            <a:noFill/>
          </p:spPr>
          <p:txBody>
            <a:bodyPr wrap="square" rtlCol="0">
              <a:spAutoFit/>
            </a:bodyPr>
            <a:lstStyle/>
            <a:p>
              <a:pPr algn="ctr"/>
              <a:r>
                <a:rPr lang="de-DE" sz="800" dirty="0">
                  <a:solidFill>
                    <a:srgbClr val="3C628F"/>
                  </a:solidFill>
                </a:rPr>
                <a:t>Source: Eurostat (2018) </a:t>
              </a:r>
              <a:endParaRPr lang="en-GB" sz="800" dirty="0">
                <a:solidFill>
                  <a:srgbClr val="3C628F"/>
                </a:solidFill>
              </a:endParaRPr>
            </a:p>
          </p:txBody>
        </p:sp>
      </p:grpSp>
    </p:spTree>
    <p:extLst>
      <p:ext uri="{BB962C8B-B14F-4D97-AF65-F5344CB8AC3E}">
        <p14:creationId xmlns:p14="http://schemas.microsoft.com/office/powerpoint/2010/main" val="291594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821" y="445434"/>
            <a:ext cx="8496944" cy="990600"/>
          </a:xfrm>
        </p:spPr>
        <p:txBody>
          <a:bodyPr>
            <a:normAutofit fontScale="90000"/>
          </a:bodyPr>
          <a:lstStyle/>
          <a:p>
            <a:r>
              <a:rPr lang="en-US" sz="3100" b="1" dirty="0">
                <a:solidFill>
                  <a:srgbClr val="3C628F"/>
                </a:solidFill>
              </a:rPr>
              <a:t>Drivers for sustainable development – </a:t>
            </a:r>
            <a:br>
              <a:rPr lang="en-US" sz="3100" b="1" dirty="0">
                <a:solidFill>
                  <a:srgbClr val="3C628F"/>
                </a:solidFill>
              </a:rPr>
            </a:br>
            <a:r>
              <a:rPr lang="en-US" sz="3100" b="1" dirty="0">
                <a:solidFill>
                  <a:srgbClr val="3C628F"/>
                </a:solidFill>
              </a:rPr>
              <a:t>White Paper of the European Commission 2011</a:t>
            </a:r>
            <a:br>
              <a:rPr lang="en-US" sz="3100" b="1" dirty="0">
                <a:solidFill>
                  <a:srgbClr val="3C628F"/>
                </a:solidFill>
              </a:rPr>
            </a:br>
            <a:r>
              <a:rPr lang="de-DE" sz="2700" dirty="0">
                <a:solidFill>
                  <a:schemeClr val="accent1"/>
                </a:solidFill>
              </a:rPr>
              <a:t>Transport </a:t>
            </a:r>
            <a:r>
              <a:rPr lang="de-DE" sz="2700" dirty="0" err="1">
                <a:solidFill>
                  <a:schemeClr val="accent1"/>
                </a:solidFill>
              </a:rPr>
              <a:t>and</a:t>
            </a:r>
            <a:r>
              <a:rPr lang="de-DE" sz="2700" dirty="0">
                <a:solidFill>
                  <a:schemeClr val="accent1"/>
                </a:solidFill>
              </a:rPr>
              <a:t> </a:t>
            </a:r>
            <a:r>
              <a:rPr lang="de-DE" sz="2700" dirty="0" err="1">
                <a:solidFill>
                  <a:schemeClr val="accent1"/>
                </a:solidFill>
              </a:rPr>
              <a:t>environment</a:t>
            </a:r>
            <a:br>
              <a:rPr lang="de-DE" dirty="0"/>
            </a:br>
            <a:endParaRPr lang="de-DE"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41811"/>
              </p:ext>
            </p:extLst>
          </p:nvPr>
        </p:nvGraphicFramePr>
        <p:xfrm>
          <a:off x="107504" y="1555461"/>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5716760" y="1844824"/>
            <a:ext cx="2946376" cy="927720"/>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274320" lvl="1" indent="0">
              <a:buNone/>
            </a:pPr>
            <a:r>
              <a:rPr lang="en-US" b="1" spc="60" dirty="0">
                <a:solidFill>
                  <a:srgbClr val="3C628F"/>
                </a:solidFill>
                <a:latin typeface="Corbel" panose="020B0503020204020204" pitchFamily="34" charset="0"/>
              </a:rPr>
              <a:t>Rising demand for sustainable modes of transport</a:t>
            </a:r>
            <a:endParaRPr lang="de-DE" b="1" spc="60" dirty="0">
              <a:solidFill>
                <a:srgbClr val="3C628F"/>
              </a:solidFill>
              <a:latin typeface="Corbel" panose="020B0503020204020204" pitchFamily="34" charset="0"/>
            </a:endParaRPr>
          </a:p>
        </p:txBody>
      </p:sp>
      <p:sp>
        <p:nvSpPr>
          <p:cNvPr id="9" name="Content Placeholder 2"/>
          <p:cNvSpPr txBox="1">
            <a:spLocks/>
          </p:cNvSpPr>
          <p:nvPr/>
        </p:nvSpPr>
        <p:spPr>
          <a:xfrm>
            <a:off x="5480992" y="4589512"/>
            <a:ext cx="3635896" cy="711696"/>
          </a:xfrm>
          <a:prstGeom prst="rect">
            <a:avLst/>
          </a:prstGeom>
          <a:ln w="9525">
            <a:no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1200" spc="60" dirty="0">
                <a:solidFill>
                  <a:srgbClr val="3C628F"/>
                </a:solidFill>
                <a:latin typeface="Corbel" panose="020B0503020204020204" pitchFamily="34" charset="0"/>
              </a:rPr>
              <a:t>* </a:t>
            </a:r>
            <a:r>
              <a:rPr lang="en-US" sz="1200" spc="60" dirty="0">
                <a:solidFill>
                  <a:srgbClr val="3C628F"/>
                </a:solidFill>
                <a:latin typeface="Corbel" panose="020B0503020204020204" pitchFamily="34" charset="0"/>
              </a:rPr>
              <a:t>Transport of goods using two or more modes of transport</a:t>
            </a:r>
          </a:p>
        </p:txBody>
      </p:sp>
      <p:sp>
        <p:nvSpPr>
          <p:cNvPr id="2" name="Date Placeholder 1"/>
          <p:cNvSpPr>
            <a:spLocks noGrp="1"/>
          </p:cNvSpPr>
          <p:nvPr>
            <p:ph type="dt" sz="half" idx="10"/>
          </p:nvPr>
        </p:nvSpPr>
        <p:spPr/>
        <p:txBody>
          <a:bodyPr/>
          <a:lstStyle/>
          <a:p>
            <a:fld id="{EEF28081-5D48-48D8-8513-29B2CE5A6886}" type="datetime6">
              <a:rPr lang="en-GB" smtClean="0">
                <a:solidFill>
                  <a:prstClr val="white"/>
                </a:solidFill>
              </a:rPr>
              <a:t>September 22</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11" name="Content Placeholder 2"/>
          <p:cNvSpPr txBox="1">
            <a:spLocks/>
          </p:cNvSpPr>
          <p:nvPr/>
        </p:nvSpPr>
        <p:spPr>
          <a:xfrm>
            <a:off x="0" y="5233392"/>
            <a:ext cx="9036496" cy="1435968"/>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8640" lvl="2" indent="0">
              <a:buNone/>
            </a:pPr>
            <a:r>
              <a:rPr lang="de-DE" b="1" u="sng" spc="60" dirty="0">
                <a:solidFill>
                  <a:srgbClr val="3C628F"/>
                </a:solidFill>
                <a:latin typeface="Corbel" panose="020B0503020204020204" pitchFamily="34" charset="0"/>
              </a:rPr>
              <a:t>Modal </a:t>
            </a:r>
            <a:r>
              <a:rPr lang="de-DE" b="1" u="sng" spc="60" dirty="0" err="1">
                <a:solidFill>
                  <a:srgbClr val="3C628F"/>
                </a:solidFill>
                <a:latin typeface="Corbel" panose="020B0503020204020204" pitchFamily="34" charset="0"/>
              </a:rPr>
              <a:t>shift</a:t>
            </a:r>
            <a:r>
              <a:rPr lang="de-DE" b="1" u="sng" spc="60" dirty="0">
                <a:solidFill>
                  <a:srgbClr val="3C628F"/>
                </a:solidFill>
                <a:latin typeface="Corbel" panose="020B0503020204020204" pitchFamily="34" charset="0"/>
              </a:rPr>
              <a:t> </a:t>
            </a:r>
            <a:r>
              <a:rPr lang="de-DE" b="1" u="sng" spc="60" dirty="0" err="1">
                <a:solidFill>
                  <a:srgbClr val="3C628F"/>
                </a:solidFill>
                <a:latin typeface="Corbel" panose="020B0503020204020204" pitchFamily="34" charset="0"/>
              </a:rPr>
              <a:t>targets</a:t>
            </a:r>
            <a:r>
              <a:rPr lang="de-DE" b="1" u="sng" spc="60" dirty="0">
                <a:solidFill>
                  <a:srgbClr val="3C628F"/>
                </a:solidFill>
                <a:latin typeface="Corbel" panose="020B0503020204020204" pitchFamily="34" charset="0"/>
              </a:rPr>
              <a:t>:</a:t>
            </a:r>
          </a:p>
          <a:p>
            <a:pPr marL="548640" lvl="2" indent="0">
              <a:buNone/>
            </a:pPr>
            <a:r>
              <a:rPr lang="de-DE" b="1" spc="60" dirty="0">
                <a:solidFill>
                  <a:srgbClr val="3C628F"/>
                </a:solidFill>
                <a:latin typeface="Corbel" panose="020B0503020204020204" pitchFamily="34" charset="0"/>
              </a:rPr>
              <a:t>2030: </a:t>
            </a:r>
            <a:r>
              <a:rPr lang="en-US" spc="60" dirty="0">
                <a:solidFill>
                  <a:srgbClr val="3C628F"/>
                </a:solidFill>
                <a:latin typeface="Corbel" panose="020B0503020204020204" pitchFamily="34" charset="0"/>
              </a:rPr>
              <a:t>30 % of road traffic &gt; 300 km on rail/ inland waterways</a:t>
            </a:r>
            <a:endParaRPr lang="de-DE" spc="60" dirty="0">
              <a:solidFill>
                <a:srgbClr val="3C628F"/>
              </a:solidFill>
              <a:latin typeface="Corbel" panose="020B0503020204020204" pitchFamily="34" charset="0"/>
            </a:endParaRPr>
          </a:p>
          <a:p>
            <a:pPr marL="548640" lvl="2" indent="0">
              <a:buNone/>
            </a:pPr>
            <a:r>
              <a:rPr lang="de-DE" b="1" spc="60" dirty="0">
                <a:solidFill>
                  <a:srgbClr val="3C628F"/>
                </a:solidFill>
                <a:latin typeface="Corbel" panose="020B0503020204020204" pitchFamily="34" charset="0"/>
              </a:rPr>
              <a:t>2050: </a:t>
            </a:r>
            <a:r>
              <a:rPr lang="en-US" spc="60" dirty="0">
                <a:solidFill>
                  <a:srgbClr val="3C628F"/>
                </a:solidFill>
                <a:latin typeface="Corbel" panose="020B0503020204020204" pitchFamily="34" charset="0"/>
              </a:rPr>
              <a:t>50 % of road traffic &gt;300 km on rail/ inland waterways</a:t>
            </a:r>
            <a:endParaRPr lang="de-DE" spc="60" dirty="0">
              <a:solidFill>
                <a:srgbClr val="3C628F"/>
              </a:solidFill>
              <a:latin typeface="Corbel" panose="020B0503020204020204" pitchFamily="34" charset="0"/>
            </a:endParaRPr>
          </a:p>
          <a:p>
            <a:pPr marL="548640" lvl="2" indent="0">
              <a:buNone/>
            </a:pPr>
            <a:r>
              <a:rPr lang="de-DE" spc="60" dirty="0">
                <a:solidFill>
                  <a:srgbClr val="3C628F"/>
                </a:solidFill>
                <a:latin typeface="Corbel" panose="020B0503020204020204" pitchFamily="34" charset="0"/>
                <a:sym typeface="Wingdings" panose="05000000000000000000" pitchFamily="2" charset="2"/>
              </a:rPr>
              <a:t> </a:t>
            </a:r>
            <a:r>
              <a:rPr lang="en-US" spc="60" dirty="0">
                <a:solidFill>
                  <a:srgbClr val="3C628F"/>
                </a:solidFill>
                <a:latin typeface="Corbel" panose="020B0503020204020204" pitchFamily="34" charset="0"/>
              </a:rPr>
              <a:t>Rail &amp; inland waterways are recognized as sustainable modes of transport!</a:t>
            </a:r>
            <a:endParaRPr lang="de-DE" spc="60" dirty="0">
              <a:solidFill>
                <a:srgbClr val="3C628F"/>
              </a:solidFill>
              <a:latin typeface="Corbel" panose="020B0503020204020204" pitchFamily="34" charset="0"/>
            </a:endParaRPr>
          </a:p>
        </p:txBody>
      </p:sp>
    </p:spTree>
    <p:extLst>
      <p:ext uri="{BB962C8B-B14F-4D97-AF65-F5344CB8AC3E}">
        <p14:creationId xmlns:p14="http://schemas.microsoft.com/office/powerpoint/2010/main" val="66211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err="1">
                <a:solidFill>
                  <a:srgbClr val="3C628F"/>
                </a:solidFill>
              </a:rPr>
              <a:t>Sustainable</a:t>
            </a:r>
            <a:r>
              <a:rPr lang="de-DE" b="1" dirty="0">
                <a:solidFill>
                  <a:srgbClr val="3C628F"/>
                </a:solidFill>
              </a:rPr>
              <a:t> Transport</a:t>
            </a:r>
            <a:br>
              <a:rPr lang="de-DE" b="1" dirty="0">
                <a:solidFill>
                  <a:srgbClr val="3C628F"/>
                </a:solidFill>
              </a:rPr>
            </a:br>
            <a:r>
              <a:rPr lang="de-DE" sz="2400" dirty="0" err="1">
                <a:solidFill>
                  <a:schemeClr val="accent1"/>
                </a:solidFill>
              </a:rPr>
              <a:t>Transport</a:t>
            </a:r>
            <a:r>
              <a:rPr lang="de-DE" sz="2400" dirty="0">
                <a:solidFill>
                  <a:schemeClr val="accent1"/>
                </a:solidFill>
              </a:rPr>
              <a:t> </a:t>
            </a:r>
            <a:r>
              <a:rPr lang="de-DE" sz="2400" dirty="0" err="1">
                <a:solidFill>
                  <a:schemeClr val="accent1"/>
                </a:solidFill>
              </a:rPr>
              <a:t>and</a:t>
            </a:r>
            <a:r>
              <a:rPr lang="de-DE" sz="2400" dirty="0">
                <a:solidFill>
                  <a:schemeClr val="accent1"/>
                </a:solidFill>
              </a:rPr>
              <a:t> </a:t>
            </a:r>
            <a:r>
              <a:rPr lang="de-DE" sz="2400" dirty="0" err="1">
                <a:solidFill>
                  <a:schemeClr val="accent1"/>
                </a:solidFill>
              </a:rPr>
              <a:t>environment</a:t>
            </a:r>
            <a:endParaRPr lang="de-DE" sz="2400" b="0" dirty="0">
              <a:solidFill>
                <a:srgbClr val="3C628F"/>
              </a:solidFill>
            </a:endParaRPr>
          </a:p>
        </p:txBody>
      </p:sp>
      <p:sp>
        <p:nvSpPr>
          <p:cNvPr id="34" name="Content Placeholder 33"/>
          <p:cNvSpPr>
            <a:spLocks noGrp="1"/>
          </p:cNvSpPr>
          <p:nvPr>
            <p:ph idx="1"/>
          </p:nvPr>
        </p:nvSpPr>
        <p:spPr/>
        <p:txBody>
          <a:bodyPr>
            <a:normAutofit/>
          </a:bodyPr>
          <a:lstStyle/>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b="1" dirty="0">
              <a:solidFill>
                <a:srgbClr val="3C628F"/>
              </a:solidFill>
            </a:endParaRPr>
          </a:p>
          <a:p>
            <a:pPr marL="0" indent="0">
              <a:buNone/>
            </a:pPr>
            <a:endParaRPr lang="de-DE" sz="1400" dirty="0">
              <a:solidFill>
                <a:srgbClr val="3C628F"/>
              </a:solidFill>
            </a:endParaRPr>
          </a:p>
          <a:p>
            <a:pPr marL="0" indent="0">
              <a:buNone/>
            </a:pPr>
            <a:endParaRPr lang="en-US" dirty="0">
              <a:solidFill>
                <a:srgbClr val="3C628F"/>
              </a:solidFill>
            </a:endParaRPr>
          </a:p>
          <a:p>
            <a:endParaRPr lang="de-DE" dirty="0">
              <a:solidFill>
                <a:srgbClr val="3C628F"/>
              </a:solidFill>
            </a:endParaRPr>
          </a:p>
        </p:txBody>
      </p:sp>
      <p:sp>
        <p:nvSpPr>
          <p:cNvPr id="4" name="Date Placeholder 3"/>
          <p:cNvSpPr>
            <a:spLocks noGrp="1"/>
          </p:cNvSpPr>
          <p:nvPr>
            <p:ph type="dt" sz="half" idx="10"/>
          </p:nvPr>
        </p:nvSpPr>
        <p:spPr/>
        <p:txBody>
          <a:bodyPr/>
          <a:lstStyle/>
          <a:p>
            <a:fld id="{795877F2-8412-4AFB-AA88-95C59A204A6A}" type="datetime6">
              <a:rPr lang="en-GB" smtClean="0">
                <a:solidFill>
                  <a:srgbClr val="3C628F"/>
                </a:solidFill>
              </a:rPr>
              <a:t>September 22</a:t>
            </a:fld>
            <a:endParaRPr lang="de-AT" dirty="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rgbClr val="3C628F"/>
                </a:solidFill>
              </a:rPr>
              <a:pPr/>
              <a:t>9</a:t>
            </a:fld>
            <a:endParaRPr lang="de-AT" dirty="0">
              <a:solidFill>
                <a:srgbClr val="3C628F"/>
              </a:solidFill>
            </a:endParaRPr>
          </a:p>
        </p:txBody>
      </p:sp>
      <p:graphicFrame>
        <p:nvGraphicFramePr>
          <p:cNvPr id="6" name="Diagram 5"/>
          <p:cNvGraphicFramePr/>
          <p:nvPr>
            <p:extLst>
              <p:ext uri="{D42A27DB-BD31-4B8C-83A1-F6EECF244321}">
                <p14:modId xmlns:p14="http://schemas.microsoft.com/office/powerpoint/2010/main" val="4258694153"/>
              </p:ext>
            </p:extLst>
          </p:nvPr>
        </p:nvGraphicFramePr>
        <p:xfrm>
          <a:off x="395536" y="1772816"/>
          <a:ext cx="609600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1274854" y="4983980"/>
            <a:ext cx="6594292" cy="1253332"/>
          </a:xfrm>
          <a:prstGeom prst="rect">
            <a:avLst/>
          </a:prstGeom>
          <a:ln w="19050">
            <a:solidFill>
              <a:schemeClr val="tx1">
                <a:lumMod val="75000"/>
                <a:lumOff val="25000"/>
              </a:schemeClr>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2200" b="1" dirty="0">
                <a:solidFill>
                  <a:srgbClr val="3C628F"/>
                </a:solidFill>
                <a:latin typeface="Corbel" panose="020B0503020204020204" pitchFamily="34" charset="0"/>
              </a:rPr>
              <a:t>"Green logistics is a logistics concept that claims to be environmentally friendly, socially acceptable and financially sustainable.” </a:t>
            </a:r>
            <a:r>
              <a:rPr lang="de-DE" sz="1600" dirty="0">
                <a:solidFill>
                  <a:srgbClr val="3C628F"/>
                </a:solidFill>
              </a:rPr>
              <a:t>- </a:t>
            </a:r>
            <a:r>
              <a:rPr lang="de-DE" sz="1600" dirty="0" err="1">
                <a:solidFill>
                  <a:srgbClr val="3C628F"/>
                </a:solidFill>
              </a:rPr>
              <a:t>Rituray</a:t>
            </a:r>
            <a:r>
              <a:rPr lang="de-DE" sz="1600" dirty="0">
                <a:solidFill>
                  <a:srgbClr val="3C628F"/>
                </a:solidFill>
              </a:rPr>
              <a:t> </a:t>
            </a:r>
            <a:r>
              <a:rPr lang="de-DE" sz="1600" dirty="0" err="1">
                <a:solidFill>
                  <a:srgbClr val="3C628F"/>
                </a:solidFill>
              </a:rPr>
              <a:t>Saroha</a:t>
            </a:r>
            <a:r>
              <a:rPr lang="de-DE" sz="1600" dirty="0">
                <a:solidFill>
                  <a:srgbClr val="3C628F"/>
                </a:solidFill>
              </a:rPr>
              <a:t> (2014)</a:t>
            </a:r>
          </a:p>
        </p:txBody>
      </p:sp>
      <p:sp>
        <p:nvSpPr>
          <p:cNvPr id="3" name="Rectangular Callout 2"/>
          <p:cNvSpPr/>
          <p:nvPr/>
        </p:nvSpPr>
        <p:spPr>
          <a:xfrm>
            <a:off x="6732239" y="1844824"/>
            <a:ext cx="2305209" cy="2736304"/>
          </a:xfrm>
          <a:prstGeom prst="wedgeRectCallout">
            <a:avLst>
              <a:gd name="adj1" fmla="val -63731"/>
              <a:gd name="adj2" fmla="val -81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C628F"/>
                </a:solidFill>
                <a:latin typeface="Corbel" panose="020B0503020204020204" pitchFamily="34" charset="0"/>
              </a:rPr>
              <a:t>(Freight) transport is essential to connect raw material suppliers with producers and end consumers </a:t>
            </a:r>
            <a:endParaRPr lang="de-DE" sz="2000" dirty="0">
              <a:solidFill>
                <a:srgbClr val="3C628F"/>
              </a:solidFill>
              <a:latin typeface="Corbel" panose="020B0503020204020204" pitchFamily="34" charset="0"/>
            </a:endParaRPr>
          </a:p>
        </p:txBody>
      </p:sp>
    </p:spTree>
    <p:extLst>
      <p:ext uri="{BB962C8B-B14F-4D97-AF65-F5344CB8AC3E}">
        <p14:creationId xmlns:p14="http://schemas.microsoft.com/office/powerpoint/2010/main" val="1774123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7">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4_Clarity">
  <a:themeElements>
    <a:clrScheme name="Custom 4">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7770</Words>
  <Application>Microsoft Office PowerPoint</Application>
  <PresentationFormat>On-screen Show (4:3)</PresentationFormat>
  <Paragraphs>709</Paragraphs>
  <Slides>36</Slides>
  <Notes>36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36</vt:i4>
      </vt:variant>
    </vt:vector>
  </HeadingPairs>
  <TitlesOfParts>
    <vt:vector size="44" baseType="lpstr">
      <vt:lpstr>Arial</vt:lpstr>
      <vt:lpstr>Calibri</vt:lpstr>
      <vt:lpstr>Corbel</vt:lpstr>
      <vt:lpstr>Gill Sans MT</vt:lpstr>
      <vt:lpstr>Custom Design</vt:lpstr>
      <vt:lpstr>1_Clarity</vt:lpstr>
      <vt:lpstr>4_Clarity</vt:lpstr>
      <vt:lpstr>2_Clarity</vt:lpstr>
      <vt:lpstr>How to work with this learning material</vt:lpstr>
      <vt:lpstr>Learning objectives and target groups</vt:lpstr>
      <vt:lpstr>Green Transport </vt:lpstr>
      <vt:lpstr>Warm-Up Green Transport</vt:lpstr>
      <vt:lpstr>Agenda Green Transport</vt:lpstr>
      <vt:lpstr>Transport and environment</vt:lpstr>
      <vt:lpstr>Transport and environment</vt:lpstr>
      <vt:lpstr>Drivers for sustainable development –  White Paper of the European Commission 2011 Transport and environment </vt:lpstr>
      <vt:lpstr>Sustainable Transport Transport and environment</vt:lpstr>
      <vt:lpstr>Green logistics Transport and environment</vt:lpstr>
      <vt:lpstr>Challenges for  a sustainable freight transport</vt:lpstr>
      <vt:lpstr>Promotion of sustainable freight transport Challenges for sustainable freight transport</vt:lpstr>
      <vt:lpstr>Quiz</vt:lpstr>
      <vt:lpstr>Agenda Green Transport</vt:lpstr>
      <vt:lpstr>What makes a sustainable transport mode? Sustainable modes of transport</vt:lpstr>
      <vt:lpstr>Ecological fields of influence Sustainable modes of transport</vt:lpstr>
      <vt:lpstr>Ecological fields of influence Sustainable modes of transport</vt:lpstr>
      <vt:lpstr>Social fields of influence Sustainable modes of transport</vt:lpstr>
      <vt:lpstr>Economic fields of influence Sustainable modes of transport</vt:lpstr>
      <vt:lpstr>Quiz</vt:lpstr>
      <vt:lpstr>Agenda Green Transport</vt:lpstr>
      <vt:lpstr>Road transport Comparison of transport modes</vt:lpstr>
      <vt:lpstr>Railway transport Comparison of transport modes</vt:lpstr>
      <vt:lpstr>Inland waterway transport Comparison of transport modes</vt:lpstr>
      <vt:lpstr>PowerPoint Presentation</vt:lpstr>
      <vt:lpstr>PowerPoint Presentation</vt:lpstr>
      <vt:lpstr>Share of inland navigation in transport volume  Comparison with Europe</vt:lpstr>
      <vt:lpstr>Quiz</vt:lpstr>
      <vt:lpstr>Agenda Green Transport</vt:lpstr>
      <vt:lpstr>Facts Liquefied Natural Gas - LNG</vt:lpstr>
      <vt:lpstr>Value chain Liquefied Natural Gas - LNG</vt:lpstr>
      <vt:lpstr>Chances Liquefied Natural Gas - LNG</vt:lpstr>
      <vt:lpstr>Quiz</vt:lpstr>
      <vt:lpstr>ABC-List final exercise</vt:lpstr>
      <vt:lpstr>Sources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Kompp Ricarda</cp:lastModifiedBy>
  <cp:revision>468</cp:revision>
  <cp:lastPrinted>2018-03-14T06:22:35Z</cp:lastPrinted>
  <dcterms:created xsi:type="dcterms:W3CDTF">2012-09-17T08:31:25Z</dcterms:created>
  <dcterms:modified xsi:type="dcterms:W3CDTF">2022-09-20T11:19:50Z</dcterms:modified>
</cp:coreProperties>
</file>