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69"/>
  </p:notesMasterIdLst>
  <p:handoutMasterIdLst>
    <p:handoutMasterId r:id="rId70"/>
  </p:handoutMasterIdLst>
  <p:sldIdLst>
    <p:sldId id="672" r:id="rId3"/>
    <p:sldId id="664" r:id="rId4"/>
    <p:sldId id="403" r:id="rId5"/>
    <p:sldId id="495" r:id="rId6"/>
    <p:sldId id="443" r:id="rId7"/>
    <p:sldId id="609" r:id="rId8"/>
    <p:sldId id="649" r:id="rId9"/>
    <p:sldId id="615" r:id="rId10"/>
    <p:sldId id="613" r:id="rId11"/>
    <p:sldId id="614" r:id="rId12"/>
    <p:sldId id="610" r:id="rId13"/>
    <p:sldId id="612" r:id="rId14"/>
    <p:sldId id="655" r:id="rId15"/>
    <p:sldId id="587" r:id="rId16"/>
    <p:sldId id="650" r:id="rId17"/>
    <p:sldId id="651" r:id="rId18"/>
    <p:sldId id="616" r:id="rId19"/>
    <p:sldId id="617" r:id="rId20"/>
    <p:sldId id="653" r:id="rId21"/>
    <p:sldId id="648" r:id="rId22"/>
    <p:sldId id="656" r:id="rId23"/>
    <p:sldId id="629" r:id="rId24"/>
    <p:sldId id="585" r:id="rId25"/>
    <p:sldId id="510" r:id="rId26"/>
    <p:sldId id="511" r:id="rId27"/>
    <p:sldId id="514" r:id="rId28"/>
    <p:sldId id="503" r:id="rId29"/>
    <p:sldId id="530" r:id="rId30"/>
    <p:sldId id="583" r:id="rId31"/>
    <p:sldId id="565" r:id="rId32"/>
    <p:sldId id="569" r:id="rId33"/>
    <p:sldId id="597" r:id="rId34"/>
    <p:sldId id="599" r:id="rId35"/>
    <p:sldId id="570" r:id="rId36"/>
    <p:sldId id="571" r:id="rId37"/>
    <p:sldId id="573" r:id="rId38"/>
    <p:sldId id="604" r:id="rId39"/>
    <p:sldId id="582" r:id="rId40"/>
    <p:sldId id="657" r:id="rId41"/>
    <p:sldId id="619" r:id="rId42"/>
    <p:sldId id="668" r:id="rId43"/>
    <p:sldId id="670" r:id="rId44"/>
    <p:sldId id="622" r:id="rId45"/>
    <p:sldId id="634" r:id="rId46"/>
    <p:sldId id="625" r:id="rId47"/>
    <p:sldId id="671" r:id="rId48"/>
    <p:sldId id="658" r:id="rId49"/>
    <p:sldId id="631" r:id="rId50"/>
    <p:sldId id="632" r:id="rId51"/>
    <p:sldId id="635" r:id="rId52"/>
    <p:sldId id="636" r:id="rId53"/>
    <p:sldId id="639" r:id="rId54"/>
    <p:sldId id="660" r:id="rId55"/>
    <p:sldId id="662" r:id="rId56"/>
    <p:sldId id="661" r:id="rId57"/>
    <p:sldId id="633" r:id="rId58"/>
    <p:sldId id="644" r:id="rId59"/>
    <p:sldId id="646" r:id="rId60"/>
    <p:sldId id="647" r:id="rId61"/>
    <p:sldId id="663" r:id="rId62"/>
    <p:sldId id="654" r:id="rId63"/>
    <p:sldId id="608" r:id="rId64"/>
    <p:sldId id="665" r:id="rId65"/>
    <p:sldId id="666" r:id="rId66"/>
    <p:sldId id="667" r:id="rId67"/>
    <p:sldId id="673" r:id="rId68"/>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er Thomas" initials="BT" lastIdx="10" clrIdx="0">
    <p:extLst>
      <p:ext uri="{19B8F6BF-5375-455C-9EA6-DF929625EA0E}">
        <p15:presenceInfo xmlns:p15="http://schemas.microsoft.com/office/powerpoint/2012/main" userId="S-1-5-21-2518422877-1314745675-1541441037-40702" providerId="AD"/>
      </p:ext>
    </p:extLst>
  </p:cmAuthor>
  <p:cmAuthor id="2" name="Jung Eva" initials="JE" lastIdx="40" clrIdx="1">
    <p:extLst>
      <p:ext uri="{19B8F6BF-5375-455C-9EA6-DF929625EA0E}">
        <p15:presenceInfo xmlns:p15="http://schemas.microsoft.com/office/powerpoint/2012/main" userId="S-1-5-21-1889791068-1325336819-416729172-14176" providerId="AD"/>
      </p:ext>
    </p:extLst>
  </p:cmAuthor>
  <p:cmAuthor id="3" name="Freiberger Johanna" initials="FJ" lastIdx="2" clrIdx="2">
    <p:extLst>
      <p:ext uri="{19B8F6BF-5375-455C-9EA6-DF929625EA0E}">
        <p15:presenceInfo xmlns:p15="http://schemas.microsoft.com/office/powerpoint/2012/main" userId="S-1-5-21-2518422877-1314745675-1541441037-43757" providerId="AD"/>
      </p:ext>
    </p:extLst>
  </p:cmAuthor>
  <p:cmAuthor id="4" name="Borca Bianca" initials="BB" lastIdx="1" clrIdx="3">
    <p:extLst>
      <p:ext uri="{19B8F6BF-5375-455C-9EA6-DF929625EA0E}">
        <p15:presenceInfo xmlns:p15="http://schemas.microsoft.com/office/powerpoint/2012/main" userId="S-1-5-21-2518422877-1314745675-1541441037-63273" providerId="AD"/>
      </p:ext>
    </p:extLst>
  </p:cmAuthor>
  <p:cmAuthor id="5" name="Haller Alexandra" initials="HA" lastIdx="8" clrIdx="4">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28F"/>
    <a:srgbClr val="189BC4"/>
    <a:srgbClr val="009242"/>
    <a:srgbClr val="6C7B8D"/>
    <a:srgbClr val="8E6C3E"/>
    <a:srgbClr val="2B16AA"/>
    <a:srgbClr val="FC4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72236" autoAdjust="0"/>
  </p:normalViewPr>
  <p:slideViewPr>
    <p:cSldViewPr showGuides="1">
      <p:cViewPr>
        <p:scale>
          <a:sx n="100" d="100"/>
          <a:sy n="100" d="100"/>
        </p:scale>
        <p:origin x="72" y="-228"/>
      </p:cViewPr>
      <p:guideLst>
        <p:guide orient="horz" pos="2160"/>
        <p:guide pos="2880"/>
      </p:guideLst>
    </p:cSldViewPr>
  </p:slideViewPr>
  <p:notesTextViewPr>
    <p:cViewPr>
      <p:scale>
        <a:sx n="100" d="100"/>
        <a:sy n="100" d="100"/>
      </p:scale>
      <p:origin x="0" y="0"/>
    </p:cViewPr>
  </p:notesTextViewPr>
  <p:notesViewPr>
    <p:cSldViewPr>
      <p:cViewPr varScale="1">
        <p:scale>
          <a:sx n="92" d="100"/>
          <a:sy n="92" d="100"/>
        </p:scale>
        <p:origin x="-906" y="-114"/>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p42223\Desktop\Projekte\REWWay\REWWAY%20Qualit&#228;t\REWWay%20Qualit&#228;t%20diverse%20Diagramm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accent1"/>
                </a:solidFill>
              </a:defRPr>
            </a:pPr>
            <a:r>
              <a:rPr lang="en-US" sz="2000" dirty="0">
                <a:solidFill>
                  <a:schemeClr val="accent1"/>
                </a:solidFill>
                <a:latin typeface="Corbel" panose="020B0503020204020204" pitchFamily="34" charset="0"/>
              </a:rPr>
              <a:t>Modal Split in Europe</a:t>
            </a:r>
            <a:r>
              <a:rPr lang="en-US" sz="2000" baseline="0" dirty="0">
                <a:solidFill>
                  <a:schemeClr val="accent1"/>
                </a:solidFill>
                <a:latin typeface="Corbel" panose="020B0503020204020204" pitchFamily="34" charset="0"/>
              </a:rPr>
              <a:t> </a:t>
            </a:r>
            <a:r>
              <a:rPr lang="en-US" sz="2000" dirty="0">
                <a:solidFill>
                  <a:schemeClr val="accent1"/>
                </a:solidFill>
                <a:latin typeface="Corbel" panose="020B0503020204020204" pitchFamily="34" charset="0"/>
              </a:rPr>
              <a:t>(2020)</a:t>
            </a:r>
          </a:p>
        </c:rich>
      </c:tx>
      <c:layout>
        <c:manualLayout>
          <c:xMode val="edge"/>
          <c:yMode val="edge"/>
          <c:x val="0.15409660981064993"/>
          <c:y val="6.0047374791478085E-2"/>
        </c:manualLayout>
      </c:layout>
      <c:overlay val="0"/>
    </c:title>
    <c:autoTitleDeleted val="0"/>
    <c:plotArea>
      <c:layout/>
      <c:pieChart>
        <c:varyColors val="1"/>
        <c:ser>
          <c:idx val="0"/>
          <c:order val="0"/>
          <c:tx>
            <c:strRef>
              <c:f>Sheet1!$B$1</c:f>
              <c:strCache>
                <c:ptCount val="1"/>
                <c:pt idx="0">
                  <c:v>Modal Split (EU-27)</c:v>
                </c:pt>
              </c:strCache>
            </c:strRef>
          </c:tx>
          <c:dLbls>
            <c:dLbl>
              <c:idx val="0"/>
              <c:tx>
                <c:rich>
                  <a:bodyPr/>
                  <a:lstStyle/>
                  <a:p>
                    <a:r>
                      <a:rPr lang="en-US"/>
                      <a:t>77%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A15-49AC-A98A-85BAF090F2B5}"/>
                </c:ext>
              </c:extLst>
            </c:dLbl>
            <c:dLbl>
              <c:idx val="1"/>
              <c:tx>
                <c:rich>
                  <a:bodyPr/>
                  <a:lstStyle/>
                  <a:p>
                    <a:r>
                      <a:rPr lang="en-US" dirty="0"/>
                      <a:t>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3DC-4B5C-A893-2C6F7B005F9F}"/>
                </c:ext>
              </c:extLst>
            </c:dLbl>
            <c:dLbl>
              <c:idx val="2"/>
              <c:layout>
                <c:manualLayout>
                  <c:x val="5.4742607215550472E-2"/>
                  <c:y val="0.10940969946255391"/>
                </c:manualLayout>
              </c:layout>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3DC-4B5C-A893-2C6F7B005F9F}"/>
                </c:ext>
              </c:extLst>
            </c:dLbl>
            <c:spPr>
              <a:noFill/>
              <a:ln>
                <a:noFill/>
              </a:ln>
              <a:effectLst/>
            </c:spPr>
            <c:txPr>
              <a:bodyPr/>
              <a:lstStyle/>
              <a:p>
                <a:pPr>
                  <a:defRPr sz="1400" b="1">
                    <a:solidFill>
                      <a:schemeClr val="bg1"/>
                    </a:solidFill>
                    <a:latin typeface="Corbel" panose="020B0503020204020204" pitchFamily="34" charset="0"/>
                  </a:defRPr>
                </a:pPr>
                <a:endParaRPr lang="de-DE"/>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road</c:v>
                </c:pt>
                <c:pt idx="1">
                  <c:v>rail</c:v>
                </c:pt>
                <c:pt idx="2">
                  <c:v>inland navigation</c:v>
                </c:pt>
              </c:strCache>
            </c:strRef>
          </c:cat>
          <c:val>
            <c:numRef>
              <c:f>Sheet1!$B$2:$B$4</c:f>
              <c:numCache>
                <c:formatCode>0%</c:formatCode>
                <c:ptCount val="3"/>
                <c:pt idx="0">
                  <c:v>0.75</c:v>
                </c:pt>
                <c:pt idx="1">
                  <c:v>0.18</c:v>
                </c:pt>
                <c:pt idx="2">
                  <c:v>7.0000000000000007E-2</c:v>
                </c:pt>
              </c:numCache>
            </c:numRef>
          </c:val>
          <c:extLst>
            <c:ext xmlns:c16="http://schemas.microsoft.com/office/drawing/2014/chart" uri="{C3380CC4-5D6E-409C-BE32-E72D297353CC}">
              <c16:uniqueId val="{00000002-B3DC-4B5C-A893-2C6F7B005F9F}"/>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1000">
              <a:latin typeface="Corbel" panose="020B0503020204020204" pitchFamily="34" charset="0"/>
            </a:defRPr>
          </a:pPr>
          <a:endParaRPr lang="de-DE"/>
        </a:p>
      </c:txPr>
    </c:legend>
    <c:plotVisOnly val="1"/>
    <c:dispBlanksAs val="gap"/>
    <c:showDLblsOverMax val="0"/>
  </c:chart>
  <c:txPr>
    <a:bodyPr/>
    <a:lstStyle/>
    <a:p>
      <a:pPr>
        <a:defRPr sz="1800"/>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de-AT" sz="1400" dirty="0"/>
              <a:t>Annual </a:t>
            </a:r>
            <a:r>
              <a:rPr lang="de-AT" sz="1400" dirty="0" err="1"/>
              <a:t>transport</a:t>
            </a:r>
            <a:r>
              <a:rPr lang="de-AT" sz="1400" baseline="0" dirty="0"/>
              <a:t> </a:t>
            </a:r>
            <a:r>
              <a:rPr lang="de-AT" sz="1400" baseline="0" dirty="0" err="1"/>
              <a:t>performance</a:t>
            </a:r>
            <a:r>
              <a:rPr lang="de-AT" sz="1400" baseline="0" dirty="0"/>
              <a:t> </a:t>
            </a:r>
            <a:br>
              <a:rPr lang="de-AT" sz="1400" baseline="0" dirty="0"/>
            </a:br>
            <a:r>
              <a:rPr lang="de-AT" sz="1400" baseline="0" dirty="0"/>
              <a:t>in </a:t>
            </a:r>
            <a:r>
              <a:rPr lang="de-AT" sz="1400" baseline="0" dirty="0" err="1"/>
              <a:t>inland</a:t>
            </a:r>
            <a:r>
              <a:rPr lang="de-AT" sz="1400" baseline="0" dirty="0"/>
              <a:t> </a:t>
            </a:r>
            <a:r>
              <a:rPr lang="de-AT" sz="1400" baseline="0" dirty="0" err="1"/>
              <a:t>navigation</a:t>
            </a:r>
            <a:r>
              <a:rPr lang="de-AT" sz="1400" baseline="0" dirty="0"/>
              <a:t> in Europe</a:t>
            </a:r>
            <a:endParaRPr lang="de-AT" dirty="0"/>
          </a:p>
        </c:rich>
      </c:tx>
      <c:layout>
        <c:manualLayout>
          <c:xMode val="edge"/>
          <c:yMode val="edge"/>
          <c:x val="0.12791330096891806"/>
          <c:y val="1.8518518518518517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de-DE"/>
        </a:p>
      </c:txPr>
    </c:title>
    <c:autoTitleDeleted val="0"/>
    <c:plotArea>
      <c:layout/>
      <c:pieChart>
        <c:varyColors val="1"/>
        <c:ser>
          <c:idx val="0"/>
          <c:order val="0"/>
          <c:tx>
            <c:strRef>
              <c:f>Tabelle5!$C$11</c:f>
              <c:strCache>
                <c:ptCount val="1"/>
                <c:pt idx="0">
                  <c:v>Annual transport performance in inland navigation in Europe</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F355-4142-85B4-7D0EBF796DE5}"/>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F355-4142-85B4-7D0EBF796DE5}"/>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F355-4142-85B4-7D0EBF796DE5}"/>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F355-4142-85B4-7D0EBF796DE5}"/>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F355-4142-85B4-7D0EBF796DE5}"/>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F355-4142-85B4-7D0EBF796DE5}"/>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F355-4142-85B4-7D0EBF796DE5}"/>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F355-4142-85B4-7D0EBF796DE5}"/>
              </c:ext>
            </c:extLst>
          </c:dPt>
          <c:dLbls>
            <c:dLbl>
              <c:idx val="0"/>
              <c:layout>
                <c:manualLayout>
                  <c:x val="-4.6972513852435109E-2"/>
                  <c:y val="0.1089822105570136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355-4142-85B4-7D0EBF796DE5}"/>
                </c:ext>
              </c:extLst>
            </c:dLbl>
            <c:dLbl>
              <c:idx val="1"/>
              <c:layout>
                <c:manualLayout>
                  <c:x val="-5.2252114319043454E-2"/>
                  <c:y val="-9.513779527559054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355-4142-85B4-7D0EBF796DE5}"/>
                </c:ext>
              </c:extLst>
            </c:dLbl>
            <c:dLbl>
              <c:idx val="2"/>
              <c:layout>
                <c:manualLayout>
                  <c:x val="4.9657699037620295E-2"/>
                  <c:y val="-9.68008165645960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355-4142-85B4-7D0EBF796DE5}"/>
                </c:ext>
              </c:extLst>
            </c:dLbl>
            <c:dLbl>
              <c:idx val="3"/>
              <c:layout>
                <c:manualLayout>
                  <c:x val="6.7631233595800519E-2"/>
                  <c:y val="-2.85123213764946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355-4142-85B4-7D0EBF796DE5}"/>
                </c:ext>
              </c:extLst>
            </c:dLbl>
            <c:dLbl>
              <c:idx val="4"/>
              <c:layout>
                <c:manualLayout>
                  <c:x val="6.4361147564887727E-2"/>
                  <c:y val="5.764763779527550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355-4142-85B4-7D0EBF796DE5}"/>
                </c:ext>
              </c:extLst>
            </c:dLbl>
            <c:dLbl>
              <c:idx val="5"/>
              <c:layout>
                <c:manualLayout>
                  <c:x val="4.2136555847185724E-2"/>
                  <c:y val="8.454797317002037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355-4142-85B4-7D0EBF796DE5}"/>
                </c:ext>
              </c:extLst>
            </c:dLbl>
            <c:dLbl>
              <c:idx val="6"/>
              <c:layout>
                <c:manualLayout>
                  <c:x val="2.0294364246135899E-2"/>
                  <c:y val="7.3295421405657674E-2"/>
                </c:manualLayout>
              </c:layout>
              <c:tx>
                <c:rich>
                  <a:bodyPr/>
                  <a:lstStyle/>
                  <a:p>
                    <a:fld id="{0261BF43-AA06-468E-ABFA-9A650A9257A5}" type="PERCENTAGE">
                      <a:rPr lang="en-US">
                        <a:solidFill>
                          <a:schemeClr val="bg1"/>
                        </a:solidFill>
                      </a:rPr>
                      <a:pPr/>
                      <a:t>[PERCENTAGE]</a:t>
                    </a:fld>
                    <a:endParaRPr lang="de-AT"/>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355-4142-85B4-7D0EBF796DE5}"/>
                </c:ext>
              </c:extLst>
            </c:dLbl>
            <c:dLbl>
              <c:idx val="7"/>
              <c:layout>
                <c:manualLayout>
                  <c:x val="1.2129629629629629E-2"/>
                  <c:y val="8.4359142607174101E-2"/>
                </c:manualLayout>
              </c:layout>
              <c:tx>
                <c:rich>
                  <a:bodyPr/>
                  <a:lstStyle/>
                  <a:p>
                    <a:fld id="{91CA997F-944E-4F30-ABD5-959F0BC9A020}" type="PERCENTAGE">
                      <a:rPr lang="en-US">
                        <a:solidFill>
                          <a:schemeClr val="bg1"/>
                        </a:solidFill>
                      </a:rPr>
                      <a:pPr/>
                      <a:t>[PERCENTAGE]</a:t>
                    </a:fld>
                    <a:endParaRPr lang="de-AT"/>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355-4142-85B4-7D0EBF796D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Tabelle5!$B$12:$B$19</c:f>
              <c:strCache>
                <c:ptCount val="8"/>
                <c:pt idx="0">
                  <c:v>Sand, Stones</c:v>
                </c:pt>
                <c:pt idx="1">
                  <c:v>Mineral oil products</c:v>
                </c:pt>
                <c:pt idx="2">
                  <c:v>Agricultural products</c:v>
                </c:pt>
                <c:pt idx="3">
                  <c:v>containers</c:v>
                </c:pt>
                <c:pt idx="4">
                  <c:v>chemical products</c:v>
                </c:pt>
                <c:pt idx="5">
                  <c:v>metals</c:v>
                </c:pt>
                <c:pt idx="6">
                  <c:v>waste</c:v>
                </c:pt>
                <c:pt idx="7">
                  <c:v>others</c:v>
                </c:pt>
              </c:strCache>
            </c:strRef>
          </c:cat>
          <c:val>
            <c:numRef>
              <c:f>Tabelle5!$C$12:$C$19</c:f>
              <c:numCache>
                <c:formatCode>0%</c:formatCode>
                <c:ptCount val="8"/>
                <c:pt idx="0">
                  <c:v>0.26</c:v>
                </c:pt>
                <c:pt idx="1">
                  <c:v>0.25</c:v>
                </c:pt>
                <c:pt idx="2">
                  <c:v>0.15</c:v>
                </c:pt>
                <c:pt idx="3">
                  <c:v>0.11</c:v>
                </c:pt>
                <c:pt idx="4">
                  <c:v>0.11</c:v>
                </c:pt>
                <c:pt idx="5">
                  <c:v>0.06</c:v>
                </c:pt>
                <c:pt idx="6">
                  <c:v>0.03</c:v>
                </c:pt>
                <c:pt idx="7">
                  <c:v>0.03</c:v>
                </c:pt>
              </c:numCache>
            </c:numRef>
          </c:val>
          <c:extLst>
            <c:ext xmlns:c16="http://schemas.microsoft.com/office/drawing/2014/chart" uri="{C3380CC4-5D6E-409C-BE32-E72D297353CC}">
              <c16:uniqueId val="{00000010-F355-4142-85B4-7D0EBF796DE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174737638898338"/>
          <c:y val="4.6150481189851369E-3"/>
          <c:w val="0.34163976342589442"/>
          <c:h val="0.96123286672499275"/>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bg1"/>
    </a:solidFill>
    <a:ln w="9525" cap="flat" cmpd="sng" algn="ctr">
      <a:solidFill>
        <a:schemeClr val="bg1"/>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ata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Market </a:t>
          </a:r>
          <a:r>
            <a:rPr lang="de-DE" dirty="0" err="1">
              <a:solidFill>
                <a:schemeClr val="bg1"/>
              </a:solidFill>
              <a:latin typeface="Corbel" panose="020B0503020204020204" pitchFamily="34" charset="0"/>
            </a:rPr>
            <a:t>environment</a:t>
          </a:r>
          <a:r>
            <a:rPr lang="de-DE" dirty="0">
              <a:solidFill>
                <a:schemeClr val="bg1"/>
              </a:solidFill>
              <a:latin typeface="Corbel" panose="020B0503020204020204" pitchFamily="34" charset="0"/>
            </a:rPr>
            <a:t> </a:t>
          </a:r>
          <a:r>
            <a:rPr lang="de-DE" dirty="0" err="1">
              <a:solidFill>
                <a:schemeClr val="bg1"/>
              </a:solidFill>
              <a:latin typeface="Corbel" panose="020B0503020204020204" pitchFamily="34" charset="0"/>
            </a:rPr>
            <a:t>logistics</a:t>
          </a:r>
          <a:endParaRPr lang="de-DE" dirty="0">
            <a:solidFill>
              <a:schemeClr val="bg1"/>
            </a:solidFill>
            <a:latin typeface="Corbel" panose="020B0503020204020204" pitchFamily="34" charset="0"/>
          </a:endParaRP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en-US" dirty="0">
              <a:latin typeface="Corbel" panose="020B0503020204020204" pitchFamily="34" charset="0"/>
            </a:rPr>
            <a:t>Development trends at a glance</a:t>
          </a:r>
          <a:endParaRPr lang="de-DE" dirty="0">
            <a:latin typeface="Corbel" panose="020B0503020204020204" pitchFamily="34" charset="0"/>
          </a:endParaRP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5952576B-2061-4D73-86C0-A5C4A283E85D}">
      <dgm:prSet/>
      <dgm:spPr/>
      <dgm:t>
        <a:bodyPr/>
        <a:lstStyle/>
        <a:p>
          <a:r>
            <a:rPr lang="de-DE" dirty="0">
              <a:latin typeface="Corbel" panose="020B0503020204020204" pitchFamily="34" charset="0"/>
            </a:rPr>
            <a:t>Innovative </a:t>
          </a:r>
          <a:r>
            <a:rPr lang="de-DE" dirty="0" err="1">
              <a:latin typeface="Corbel" panose="020B0503020204020204" pitchFamily="34" charset="0"/>
            </a:rPr>
            <a:t>transport</a:t>
          </a:r>
          <a:r>
            <a:rPr lang="de-DE" dirty="0">
              <a:latin typeface="Corbel" panose="020B0503020204020204" pitchFamily="34" charset="0"/>
            </a:rPr>
            <a:t> </a:t>
          </a:r>
          <a:r>
            <a:rPr lang="de-DE" dirty="0" err="1">
              <a:latin typeface="Corbel" panose="020B0503020204020204" pitchFamily="34" charset="0"/>
            </a:rPr>
            <a:t>concepts</a:t>
          </a:r>
          <a:endParaRPr lang="de-DE" dirty="0">
            <a:latin typeface="Corbel" panose="020B0503020204020204" pitchFamily="34" charset="0"/>
          </a:endParaRP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FD61D2D1-3F45-4F1C-90B1-613EEE64EFFC}">
      <dgm:prSet/>
      <dgm:spPr/>
      <dgm:t>
        <a:bodyPr/>
        <a:lstStyle/>
        <a:p>
          <a:r>
            <a:rPr lang="de-DE" dirty="0">
              <a:latin typeface="Corbel" panose="020B0503020204020204" pitchFamily="34" charset="0"/>
            </a:rPr>
            <a:t>Innovative </a:t>
          </a:r>
          <a:r>
            <a:rPr lang="de-DE" dirty="0" err="1">
              <a:latin typeface="Corbel" panose="020B0503020204020204" pitchFamily="34" charset="0"/>
            </a:rPr>
            <a:t>business</a:t>
          </a:r>
          <a:r>
            <a:rPr lang="de-DE" dirty="0">
              <a:latin typeface="Corbel" panose="020B0503020204020204" pitchFamily="34" charset="0"/>
            </a:rPr>
            <a:t> </a:t>
          </a:r>
          <a:r>
            <a:rPr lang="de-DE" dirty="0" err="1">
              <a:latin typeface="Corbel" panose="020B0503020204020204" pitchFamily="34" charset="0"/>
            </a:rPr>
            <a:t>models</a:t>
          </a:r>
          <a:r>
            <a:rPr lang="de-DE" dirty="0">
              <a:latin typeface="Corbel" panose="020B0503020204020204" pitchFamily="34" charset="0"/>
            </a:rPr>
            <a:t> </a:t>
          </a:r>
        </a:p>
      </dgm:t>
    </dgm:pt>
    <dgm:pt modelId="{75B93BCB-E419-4C9B-81B2-B4292F5671AF}" type="parTrans" cxnId="{8674A427-461B-4AC6-BA97-9C0DBC1487B9}">
      <dgm:prSet/>
      <dgm:spPr/>
      <dgm:t>
        <a:bodyPr/>
        <a:lstStyle/>
        <a:p>
          <a:endParaRPr lang="de-DE"/>
        </a:p>
      </dgm:t>
    </dgm:pt>
    <dgm:pt modelId="{494DAEBC-0B9F-45A9-A863-AA6E31408850}" type="sibTrans" cxnId="{8674A427-461B-4AC6-BA97-9C0DBC1487B9}">
      <dgm:prSet/>
      <dgm:spPr/>
      <dgm:t>
        <a:bodyPr/>
        <a:lstStyle/>
        <a:p>
          <a:endParaRPr lang="de-DE"/>
        </a:p>
      </dgm:t>
    </dgm:pt>
    <dgm:pt modelId="{C8991DAA-0F94-40AA-BAF4-29EB949AEFD8}">
      <dgm:prSet/>
      <dgm:spPr/>
      <dgm:t>
        <a:bodyPr/>
        <a:lstStyle/>
        <a:p>
          <a:r>
            <a:rPr lang="en-US" dirty="0">
              <a:latin typeface="Corbel" panose="020B0503020204020204" pitchFamily="34" charset="0"/>
            </a:rPr>
            <a:t>4 Drivers for the development of innovations</a:t>
          </a:r>
          <a:endParaRPr lang="de-DE" dirty="0">
            <a:latin typeface="Corbel" panose="020B0503020204020204" pitchFamily="34" charset="0"/>
          </a:endParaRPr>
        </a:p>
      </dgm:t>
    </dgm:pt>
    <dgm:pt modelId="{BD4E8031-254D-4050-93D2-B7F86AD0D2BD}" type="parTrans" cxnId="{EDE95244-4C7D-4BA4-9D2E-CA793836C2E9}">
      <dgm:prSet/>
      <dgm:spPr/>
      <dgm:t>
        <a:bodyPr/>
        <a:lstStyle/>
        <a:p>
          <a:endParaRPr lang="de-DE"/>
        </a:p>
      </dgm:t>
    </dgm:pt>
    <dgm:pt modelId="{3083BD36-21E5-4B02-9621-2972A6332D09}" type="sibTrans" cxnId="{EDE95244-4C7D-4BA4-9D2E-CA793836C2E9}">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solidFill>
          <a:schemeClr val="accent2">
            <a:lumMod val="20000"/>
            <a:lumOff val="80000"/>
          </a:schemeClr>
        </a:solidFill>
        <a:ln>
          <a:solidFill>
            <a:srgbClr val="3C628F"/>
          </a:solidFill>
        </a:ln>
      </dgm:spPr>
    </dgm:pt>
    <dgm:pt modelId="{F9F7F927-B2BE-4B1D-91C9-8562D5999322}" type="pres">
      <dgm:prSet presAssocID="{A3C7C1E3-0B77-488B-A736-A07448EDFC23}" presName="text_2" presStyleLbl="node1" presStyleIdx="1" presStyleCnt="5">
        <dgm:presLayoutVars>
          <dgm:bulletEnabled val="1"/>
        </dgm:presLayoutVars>
      </dgm:prSet>
      <dgm:spPr/>
    </dgm:pt>
    <dgm:pt modelId="{85D505A0-FAD5-4F22-8246-B1F333717910}" type="pres">
      <dgm:prSet presAssocID="{A3C7C1E3-0B77-488B-A736-A07448EDFC23}" presName="accent_2" presStyleCnt="0"/>
      <dgm:spPr/>
    </dgm:pt>
    <dgm:pt modelId="{4FCED2D1-6A8A-47A2-8960-FBA384C1A511}" type="pres">
      <dgm:prSet presAssocID="{A3C7C1E3-0B77-488B-A736-A07448EDFC23}" presName="accentRepeatNode" presStyleLbl="solidFgAcc1" presStyleIdx="1" presStyleCnt="5"/>
      <dgm:spPr/>
    </dgm:pt>
    <dgm:pt modelId="{CD78E749-04A4-46C9-BF49-685562A236CE}" type="pres">
      <dgm:prSet presAssocID="{C8991DAA-0F94-40AA-BAF4-29EB949AEFD8}" presName="text_3" presStyleLbl="node1" presStyleIdx="2" presStyleCnt="5">
        <dgm:presLayoutVars>
          <dgm:bulletEnabled val="1"/>
        </dgm:presLayoutVars>
      </dgm:prSet>
      <dgm:spPr/>
    </dgm:pt>
    <dgm:pt modelId="{12891430-EB63-4019-934D-DF44D889AA29}" type="pres">
      <dgm:prSet presAssocID="{C8991DAA-0F94-40AA-BAF4-29EB949AEFD8}" presName="accent_3" presStyleCnt="0"/>
      <dgm:spPr/>
    </dgm:pt>
    <dgm:pt modelId="{F4E951A2-B685-4EE6-B6FB-809C20DB69DE}" type="pres">
      <dgm:prSet presAssocID="{C8991DAA-0F94-40AA-BAF4-29EB949AEFD8}" presName="accentRepeatNode" presStyleLbl="solidFgAcc1" presStyleIdx="2" presStyleCnt="5"/>
      <dgm:spPr/>
    </dgm:pt>
    <dgm:pt modelId="{929B042B-E517-4BC3-8A57-D004E9481C31}" type="pres">
      <dgm:prSet presAssocID="{5952576B-2061-4D73-86C0-A5C4A283E85D}" presName="text_4" presStyleLbl="node1" presStyleIdx="3" presStyleCnt="5">
        <dgm:presLayoutVars>
          <dgm:bulletEnabled val="1"/>
        </dgm:presLayoutVars>
      </dgm:prSet>
      <dgm:spPr/>
    </dgm:pt>
    <dgm:pt modelId="{5717B3FD-9660-4648-AFBA-9946D85C0A1E}" type="pres">
      <dgm:prSet presAssocID="{5952576B-2061-4D73-86C0-A5C4A283E85D}" presName="accent_4" presStyleCnt="0"/>
      <dgm:spPr/>
    </dgm:pt>
    <dgm:pt modelId="{82CDFC03-F782-44E7-8A18-9D57C2B4F96C}" type="pres">
      <dgm:prSet presAssocID="{5952576B-2061-4D73-86C0-A5C4A283E85D}" presName="accentRepeatNode" presStyleLbl="solidFgAcc1" presStyleIdx="3" presStyleCnt="5"/>
      <dgm:spPr/>
    </dgm:pt>
    <dgm:pt modelId="{E656AB65-421B-42F4-B435-733291DD2E29}" type="pres">
      <dgm:prSet presAssocID="{FD61D2D1-3F45-4F1C-90B1-613EEE64EFFC}" presName="text_5" presStyleLbl="node1" presStyleIdx="4" presStyleCnt="5">
        <dgm:presLayoutVars>
          <dgm:bulletEnabled val="1"/>
        </dgm:presLayoutVars>
      </dgm:prSet>
      <dgm:spPr/>
    </dgm:pt>
    <dgm:pt modelId="{3B34D1CC-AB59-4084-8F03-1FD3AE75D0A4}" type="pres">
      <dgm:prSet presAssocID="{FD61D2D1-3F45-4F1C-90B1-613EEE64EFFC}" presName="accent_5" presStyleCnt="0"/>
      <dgm:spPr/>
    </dgm:pt>
    <dgm:pt modelId="{25B119B3-5852-470A-813F-5696F06C1055}" type="pres">
      <dgm:prSet presAssocID="{FD61D2D1-3F45-4F1C-90B1-613EEE64EFFC}" presName="accentRepeatNode" presStyleLbl="solidFgAcc1" presStyleIdx="4" presStyleCnt="5"/>
      <dgm:spPr/>
    </dgm:pt>
  </dgm:ptLst>
  <dgm:cxnLst>
    <dgm:cxn modelId="{DED46F18-36A3-469B-94E7-635E3205F6A7}" type="presOf" srcId="{A3C7C1E3-0B77-488B-A736-A07448EDFC23}" destId="{F9F7F927-B2BE-4B1D-91C9-8562D5999322}" srcOrd="0" destOrd="0" presId="urn:microsoft.com/office/officeart/2008/layout/VerticalCurvedList"/>
    <dgm:cxn modelId="{8674A427-461B-4AC6-BA97-9C0DBC1487B9}" srcId="{C0F72133-E115-43FC-96C0-A6CC39FA637D}" destId="{FD61D2D1-3F45-4F1C-90B1-613EEE64EFFC}" srcOrd="4" destOrd="0" parTransId="{75B93BCB-E419-4C9B-81B2-B4292F5671AF}" sibTransId="{494DAEBC-0B9F-45A9-A863-AA6E31408850}"/>
    <dgm:cxn modelId="{816DA12A-37E8-435B-A4AC-8DC016EE09D6}" type="presOf" srcId="{1A1DB9C4-71AF-4D09-95DB-8C65914911BB}" destId="{E5EF259A-7330-4E01-AE6F-A97E9DF2A3E3}" srcOrd="0" destOrd="0" presId="urn:microsoft.com/office/officeart/2008/layout/VerticalCurvedList"/>
    <dgm:cxn modelId="{EDE95244-4C7D-4BA4-9D2E-CA793836C2E9}" srcId="{C0F72133-E115-43FC-96C0-A6CC39FA637D}" destId="{C8991DAA-0F94-40AA-BAF4-29EB949AEFD8}" srcOrd="2" destOrd="0" parTransId="{BD4E8031-254D-4050-93D2-B7F86AD0D2BD}" sibTransId="{3083BD36-21E5-4B02-9621-2972A6332D09}"/>
    <dgm:cxn modelId="{846E8746-48E3-44FF-83EE-1099466FABCD}" type="presOf" srcId="{C8991DAA-0F94-40AA-BAF4-29EB949AEFD8}" destId="{CD78E749-04A4-46C9-BF49-685562A236CE}" srcOrd="0" destOrd="0" presId="urn:microsoft.com/office/officeart/2008/layout/VerticalCurvedList"/>
    <dgm:cxn modelId="{7B5F024E-7606-4C3D-9799-A0A736753B77}" type="presOf" srcId="{FD61D2D1-3F45-4F1C-90B1-613EEE64EFFC}" destId="{E656AB65-421B-42F4-B435-733291DD2E29}" srcOrd="0" destOrd="0" presId="urn:microsoft.com/office/officeart/2008/layout/VerticalCurvedList"/>
    <dgm:cxn modelId="{8452AC6F-DC39-4C0A-982C-1208B5E32D57}" srcId="{C0F72133-E115-43FC-96C0-A6CC39FA637D}" destId="{A3C7C1E3-0B77-488B-A736-A07448EDFC23}" srcOrd="1"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3" destOrd="0" parTransId="{4F226D1D-575A-4236-90FC-AF25324AB662}" sibTransId="{96BDA861-3D45-4EEA-A8E3-8887A31A1408}"/>
    <dgm:cxn modelId="{E8B8A657-D941-4143-925B-EFE53BE4C661}" srcId="{C0F72133-E115-43FC-96C0-A6CC39FA637D}" destId="{C13C3918-D091-4AC2-B330-E66D91CF007D}" srcOrd="0" destOrd="0" parTransId="{7F1E8D70-2843-4D2C-8023-3D85781FA291}" sibTransId="{1A1DB9C4-71AF-4D09-95DB-8C65914911BB}"/>
    <dgm:cxn modelId="{F71CABA5-A7B0-454C-B14B-E21A75332D50}" type="presOf" srcId="{5952576B-2061-4D73-86C0-A5C4A283E85D}" destId="{929B042B-E517-4BC3-8A57-D004E9481C31}" srcOrd="0" destOrd="0" presId="urn:microsoft.com/office/officeart/2008/layout/VerticalCurvedList"/>
    <dgm:cxn modelId="{D18EE0C6-9119-49D7-923B-945263F1BC10}" type="presOf" srcId="{C0F72133-E115-43FC-96C0-A6CC39FA637D}" destId="{D711CFAA-3E54-4FD1-918C-CC5DF64A970C}"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3887E363-FF9C-41C7-9629-C7C90623F5F9}" type="presParOf" srcId="{F297F322-92B7-4F1A-88D0-240F573BAAE5}" destId="{F9F7F927-B2BE-4B1D-91C9-8562D5999322}" srcOrd="3" destOrd="0" presId="urn:microsoft.com/office/officeart/2008/layout/VerticalCurvedList"/>
    <dgm:cxn modelId="{868769A6-856D-4CDC-AE71-CAFA1C8D640B}" type="presParOf" srcId="{F297F322-92B7-4F1A-88D0-240F573BAAE5}" destId="{85D505A0-FAD5-4F22-8246-B1F333717910}" srcOrd="4" destOrd="0" presId="urn:microsoft.com/office/officeart/2008/layout/VerticalCurvedList"/>
    <dgm:cxn modelId="{40CDD6D0-67AF-4994-8F44-E1508397F7A4}" type="presParOf" srcId="{85D505A0-FAD5-4F22-8246-B1F333717910}" destId="{4FCED2D1-6A8A-47A2-8960-FBA384C1A511}" srcOrd="0" destOrd="0" presId="urn:microsoft.com/office/officeart/2008/layout/VerticalCurvedList"/>
    <dgm:cxn modelId="{97488F64-86A4-4737-9671-97DE4A2D4446}" type="presParOf" srcId="{F297F322-92B7-4F1A-88D0-240F573BAAE5}" destId="{CD78E749-04A4-46C9-BF49-685562A236CE}" srcOrd="5" destOrd="0" presId="urn:microsoft.com/office/officeart/2008/layout/VerticalCurvedList"/>
    <dgm:cxn modelId="{52C76246-E0AF-45BA-B369-EB329988B13A}" type="presParOf" srcId="{F297F322-92B7-4F1A-88D0-240F573BAAE5}" destId="{12891430-EB63-4019-934D-DF44D889AA29}" srcOrd="6" destOrd="0" presId="urn:microsoft.com/office/officeart/2008/layout/VerticalCurvedList"/>
    <dgm:cxn modelId="{A7736406-921C-4D6D-8C96-0CD20DC6C6AD}" type="presParOf" srcId="{12891430-EB63-4019-934D-DF44D889AA29}" destId="{F4E951A2-B685-4EE6-B6FB-809C20DB69DE}" srcOrd="0" destOrd="0" presId="urn:microsoft.com/office/officeart/2008/layout/VerticalCurvedList"/>
    <dgm:cxn modelId="{722C6F3D-B017-4F81-AFA8-45E1588D3644}" type="presParOf" srcId="{F297F322-92B7-4F1A-88D0-240F573BAAE5}" destId="{929B042B-E517-4BC3-8A57-D004E9481C31}" srcOrd="7" destOrd="0" presId="urn:microsoft.com/office/officeart/2008/layout/VerticalCurvedList"/>
    <dgm:cxn modelId="{F2E9D894-FEBE-43F9-80C0-27475A27CD20}" type="presParOf" srcId="{F297F322-92B7-4F1A-88D0-240F573BAAE5}" destId="{5717B3FD-9660-4648-AFBA-9946D85C0A1E}" srcOrd="8" destOrd="0" presId="urn:microsoft.com/office/officeart/2008/layout/VerticalCurvedList"/>
    <dgm:cxn modelId="{8E46ED3A-B042-4484-BF7C-D7B18F2B4B25}" type="presParOf" srcId="{5717B3FD-9660-4648-AFBA-9946D85C0A1E}" destId="{82CDFC03-F782-44E7-8A18-9D57C2B4F96C}" srcOrd="0" destOrd="0" presId="urn:microsoft.com/office/officeart/2008/layout/VerticalCurvedList"/>
    <dgm:cxn modelId="{DD0C1F3C-A897-43E7-82B7-198CEE796AE9}" type="presParOf" srcId="{F297F322-92B7-4F1A-88D0-240F573BAAE5}" destId="{E656AB65-421B-42F4-B435-733291DD2E29}" srcOrd="9" destOrd="0" presId="urn:microsoft.com/office/officeart/2008/layout/VerticalCurvedList"/>
    <dgm:cxn modelId="{09C0A16E-8B2C-4995-B4D8-4A2A8E6F7F65}" type="presParOf" srcId="{F297F322-92B7-4F1A-88D0-240F573BAAE5}" destId="{3B34D1CC-AB59-4084-8F03-1FD3AE75D0A4}" srcOrd="10" destOrd="0" presId="urn:microsoft.com/office/officeart/2008/layout/VerticalCurvedList"/>
    <dgm:cxn modelId="{763925D6-9387-4E1E-A44F-831DCB0E6F6D}" type="presParOf" srcId="{3B34D1CC-AB59-4084-8F03-1FD3AE75D0A4}" destId="{25B119B3-5852-470A-813F-5696F06C10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Market </a:t>
          </a:r>
          <a:r>
            <a:rPr lang="de-DE" dirty="0" err="1">
              <a:solidFill>
                <a:schemeClr val="bg1"/>
              </a:solidFill>
              <a:latin typeface="Corbel" panose="020B0503020204020204" pitchFamily="34" charset="0"/>
            </a:rPr>
            <a:t>environment</a:t>
          </a:r>
          <a:r>
            <a:rPr lang="de-DE" dirty="0">
              <a:solidFill>
                <a:schemeClr val="bg1"/>
              </a:solidFill>
              <a:latin typeface="Corbel" panose="020B0503020204020204" pitchFamily="34" charset="0"/>
            </a:rPr>
            <a:t> </a:t>
          </a:r>
          <a:r>
            <a:rPr lang="de-DE" dirty="0" err="1">
              <a:solidFill>
                <a:schemeClr val="bg1"/>
              </a:solidFill>
              <a:latin typeface="Corbel" panose="020B0503020204020204" pitchFamily="34" charset="0"/>
            </a:rPr>
            <a:t>logistics</a:t>
          </a:r>
          <a:endParaRPr lang="de-DE" dirty="0">
            <a:solidFill>
              <a:schemeClr val="bg1"/>
            </a:solidFill>
            <a:latin typeface="Corbel" panose="020B0503020204020204" pitchFamily="34" charset="0"/>
          </a:endParaRP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en-US" dirty="0">
              <a:latin typeface="Corbel" panose="020B0503020204020204" pitchFamily="34" charset="0"/>
            </a:rPr>
            <a:t>Development trends at a glance</a:t>
          </a:r>
          <a:endParaRPr lang="de-DE" dirty="0">
            <a:latin typeface="Corbel" panose="020B0503020204020204" pitchFamily="34" charset="0"/>
          </a:endParaRP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0158EC12-D76E-49E0-8463-0890A5B361AA}">
      <dgm:prSet/>
      <dgm:spPr/>
      <dgm:t>
        <a:bodyPr/>
        <a:lstStyle/>
        <a:p>
          <a:r>
            <a:rPr lang="en-US" dirty="0">
              <a:latin typeface="Corbel" panose="020B0503020204020204" pitchFamily="34" charset="0"/>
            </a:rPr>
            <a:t>4 Drivers for the development of innovations</a:t>
          </a:r>
          <a:endParaRPr lang="de-DE" dirty="0">
            <a:latin typeface="Corbel" panose="020B0503020204020204" pitchFamily="34" charset="0"/>
          </a:endParaRPr>
        </a:p>
      </dgm:t>
    </dgm:pt>
    <dgm:pt modelId="{E157DD29-54D7-4535-9708-215085FEB161}" type="parTrans" cxnId="{FC9DA1B5-FF59-4A51-9664-2DC1FBA68496}">
      <dgm:prSet/>
      <dgm:spPr/>
      <dgm:t>
        <a:bodyPr/>
        <a:lstStyle/>
        <a:p>
          <a:endParaRPr lang="de-DE"/>
        </a:p>
      </dgm:t>
    </dgm:pt>
    <dgm:pt modelId="{65E47873-3A38-41AF-B5C0-FEF22BE081B0}" type="sibTrans" cxnId="{FC9DA1B5-FF59-4A51-9664-2DC1FBA68496}">
      <dgm:prSet/>
      <dgm:spPr/>
      <dgm:t>
        <a:bodyPr/>
        <a:lstStyle/>
        <a:p>
          <a:endParaRPr lang="de-DE"/>
        </a:p>
      </dgm:t>
    </dgm:pt>
    <dgm:pt modelId="{5952576B-2061-4D73-86C0-A5C4A283E85D}">
      <dgm:prSet/>
      <dgm:spPr/>
      <dgm:t>
        <a:bodyPr/>
        <a:lstStyle/>
        <a:p>
          <a:r>
            <a:rPr lang="de-DE" dirty="0">
              <a:latin typeface="Corbel" panose="020B0503020204020204" pitchFamily="34" charset="0"/>
            </a:rPr>
            <a:t>Innovative </a:t>
          </a:r>
          <a:r>
            <a:rPr lang="de-DE" dirty="0" err="1">
              <a:latin typeface="Corbel" panose="020B0503020204020204" pitchFamily="34" charset="0"/>
            </a:rPr>
            <a:t>transport</a:t>
          </a:r>
          <a:r>
            <a:rPr lang="de-DE" dirty="0">
              <a:latin typeface="Corbel" panose="020B0503020204020204" pitchFamily="34" charset="0"/>
            </a:rPr>
            <a:t> </a:t>
          </a:r>
          <a:r>
            <a:rPr lang="de-DE" dirty="0" err="1">
              <a:latin typeface="Corbel" panose="020B0503020204020204" pitchFamily="34" charset="0"/>
            </a:rPr>
            <a:t>concepts</a:t>
          </a:r>
          <a:endParaRPr lang="de-DE" dirty="0">
            <a:latin typeface="Corbel" panose="020B0503020204020204" pitchFamily="34" charset="0"/>
          </a:endParaRP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FD61D2D1-3F45-4F1C-90B1-613EEE64EFFC}">
      <dgm:prSet/>
      <dgm:spPr/>
      <dgm:t>
        <a:bodyPr/>
        <a:lstStyle/>
        <a:p>
          <a:r>
            <a:rPr lang="de-DE" dirty="0">
              <a:latin typeface="Corbel" panose="020B0503020204020204" pitchFamily="34" charset="0"/>
            </a:rPr>
            <a:t>Innovative </a:t>
          </a:r>
          <a:r>
            <a:rPr lang="de-DE" dirty="0" err="1">
              <a:latin typeface="Corbel" panose="020B0503020204020204" pitchFamily="34" charset="0"/>
            </a:rPr>
            <a:t>business</a:t>
          </a:r>
          <a:r>
            <a:rPr lang="de-DE" dirty="0">
              <a:latin typeface="Corbel" panose="020B0503020204020204" pitchFamily="34" charset="0"/>
            </a:rPr>
            <a:t> </a:t>
          </a:r>
          <a:r>
            <a:rPr lang="de-DE" dirty="0" err="1">
              <a:latin typeface="Corbel" panose="020B0503020204020204" pitchFamily="34" charset="0"/>
            </a:rPr>
            <a:t>models</a:t>
          </a:r>
          <a:endParaRPr lang="de-DE" dirty="0">
            <a:latin typeface="Corbel" panose="020B0503020204020204" pitchFamily="34" charset="0"/>
          </a:endParaRPr>
        </a:p>
      </dgm:t>
    </dgm:pt>
    <dgm:pt modelId="{75B93BCB-E419-4C9B-81B2-B4292F5671AF}" type="parTrans" cxnId="{8674A427-461B-4AC6-BA97-9C0DBC1487B9}">
      <dgm:prSet/>
      <dgm:spPr/>
      <dgm:t>
        <a:bodyPr/>
        <a:lstStyle/>
        <a:p>
          <a:endParaRPr lang="de-DE"/>
        </a:p>
      </dgm:t>
    </dgm:pt>
    <dgm:pt modelId="{494DAEBC-0B9F-45A9-A863-AA6E31408850}" type="sibTrans" cxnId="{8674A427-461B-4AC6-BA97-9C0DBC1487B9}">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F9F7F927-B2BE-4B1D-91C9-8562D5999322}" type="pres">
      <dgm:prSet presAssocID="{A3C7C1E3-0B77-488B-A736-A07448EDFC23}" presName="text_2" presStyleLbl="node1" presStyleIdx="1" presStyleCnt="5">
        <dgm:presLayoutVars>
          <dgm:bulletEnabled val="1"/>
        </dgm:presLayoutVars>
      </dgm:prSet>
      <dgm:spPr/>
    </dgm:pt>
    <dgm:pt modelId="{85D505A0-FAD5-4F22-8246-B1F333717910}" type="pres">
      <dgm:prSet presAssocID="{A3C7C1E3-0B77-488B-A736-A07448EDFC23}" presName="accent_2" presStyleCnt="0"/>
      <dgm:spPr/>
    </dgm:pt>
    <dgm:pt modelId="{4FCED2D1-6A8A-47A2-8960-FBA384C1A511}" type="pres">
      <dgm:prSet presAssocID="{A3C7C1E3-0B77-488B-A736-A07448EDFC23}" presName="accentRepeatNode" presStyleLbl="solidFgAcc1" presStyleIdx="1" presStyleCnt="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6734712D-4404-419E-9788-3F71FA7612A0}" type="pres">
      <dgm:prSet presAssocID="{0158EC12-D76E-49E0-8463-0890A5B361AA}" presName="text_3" presStyleLbl="node1" presStyleIdx="2" presStyleCnt="5">
        <dgm:presLayoutVars>
          <dgm:bulletEnabled val="1"/>
        </dgm:presLayoutVars>
      </dgm:prSet>
      <dgm:spPr/>
    </dgm:pt>
    <dgm:pt modelId="{173748F7-E748-4B4D-B36D-071CE88B3771}" type="pres">
      <dgm:prSet presAssocID="{0158EC12-D76E-49E0-8463-0890A5B361AA}" presName="accent_3" presStyleCnt="0"/>
      <dgm:spPr/>
    </dgm:pt>
    <dgm:pt modelId="{7CBF11C8-FB07-436B-98BC-7AF97BE2F9B4}" type="pres">
      <dgm:prSet presAssocID="{0158EC12-D76E-49E0-8463-0890A5B361AA}" presName="accentRepeatNode" presStyleLbl="solidFgAcc1" presStyleIdx="2" presStyleCnt="5"/>
      <dgm:spPr/>
    </dgm:pt>
    <dgm:pt modelId="{929B042B-E517-4BC3-8A57-D004E9481C31}" type="pres">
      <dgm:prSet presAssocID="{5952576B-2061-4D73-86C0-A5C4A283E85D}" presName="text_4" presStyleLbl="node1" presStyleIdx="3" presStyleCnt="5">
        <dgm:presLayoutVars>
          <dgm:bulletEnabled val="1"/>
        </dgm:presLayoutVars>
      </dgm:prSet>
      <dgm:spPr/>
    </dgm:pt>
    <dgm:pt modelId="{5717B3FD-9660-4648-AFBA-9946D85C0A1E}" type="pres">
      <dgm:prSet presAssocID="{5952576B-2061-4D73-86C0-A5C4A283E85D}" presName="accent_4" presStyleCnt="0"/>
      <dgm:spPr/>
    </dgm:pt>
    <dgm:pt modelId="{82CDFC03-F782-44E7-8A18-9D57C2B4F96C}" type="pres">
      <dgm:prSet presAssocID="{5952576B-2061-4D73-86C0-A5C4A283E85D}" presName="accentRepeatNode" presStyleLbl="solidFgAcc1" presStyleIdx="3" presStyleCnt="5"/>
      <dgm:spPr/>
    </dgm:pt>
    <dgm:pt modelId="{E656AB65-421B-42F4-B435-733291DD2E29}" type="pres">
      <dgm:prSet presAssocID="{FD61D2D1-3F45-4F1C-90B1-613EEE64EFFC}" presName="text_5" presStyleLbl="node1" presStyleIdx="4" presStyleCnt="5">
        <dgm:presLayoutVars>
          <dgm:bulletEnabled val="1"/>
        </dgm:presLayoutVars>
      </dgm:prSet>
      <dgm:spPr/>
    </dgm:pt>
    <dgm:pt modelId="{3B34D1CC-AB59-4084-8F03-1FD3AE75D0A4}" type="pres">
      <dgm:prSet presAssocID="{FD61D2D1-3F45-4F1C-90B1-613EEE64EFFC}" presName="accent_5" presStyleCnt="0"/>
      <dgm:spPr/>
    </dgm:pt>
    <dgm:pt modelId="{25B119B3-5852-470A-813F-5696F06C1055}" type="pres">
      <dgm:prSet presAssocID="{FD61D2D1-3F45-4F1C-90B1-613EEE64EFFC}" presName="accentRepeatNode" presStyleLbl="solidFgAcc1" presStyleIdx="4" presStyleCnt="5"/>
      <dgm:spPr/>
    </dgm:pt>
  </dgm:ptLst>
  <dgm:cxnLst>
    <dgm:cxn modelId="{DED46F18-36A3-469B-94E7-635E3205F6A7}" type="presOf" srcId="{A3C7C1E3-0B77-488B-A736-A07448EDFC23}" destId="{F9F7F927-B2BE-4B1D-91C9-8562D5999322}" srcOrd="0" destOrd="0" presId="urn:microsoft.com/office/officeart/2008/layout/VerticalCurvedList"/>
    <dgm:cxn modelId="{8674A427-461B-4AC6-BA97-9C0DBC1487B9}" srcId="{C0F72133-E115-43FC-96C0-A6CC39FA637D}" destId="{FD61D2D1-3F45-4F1C-90B1-613EEE64EFFC}" srcOrd="4" destOrd="0" parTransId="{75B93BCB-E419-4C9B-81B2-B4292F5671AF}" sibTransId="{494DAEBC-0B9F-45A9-A863-AA6E31408850}"/>
    <dgm:cxn modelId="{816DA12A-37E8-435B-A4AC-8DC016EE09D6}" type="presOf" srcId="{1A1DB9C4-71AF-4D09-95DB-8C65914911BB}" destId="{E5EF259A-7330-4E01-AE6F-A97E9DF2A3E3}" srcOrd="0" destOrd="0" presId="urn:microsoft.com/office/officeart/2008/layout/VerticalCurvedList"/>
    <dgm:cxn modelId="{3D67E22A-460A-4E9D-B353-0642BF250D9E}" type="presOf" srcId="{0158EC12-D76E-49E0-8463-0890A5B361AA}" destId="{6734712D-4404-419E-9788-3F71FA7612A0}" srcOrd="0" destOrd="0" presId="urn:microsoft.com/office/officeart/2008/layout/VerticalCurvedList"/>
    <dgm:cxn modelId="{D5A5733E-7A7C-4E28-A4E3-D4F098B147C6}" type="presOf" srcId="{FD61D2D1-3F45-4F1C-90B1-613EEE64EFFC}" destId="{E656AB65-421B-42F4-B435-733291DD2E29}" srcOrd="0" destOrd="0" presId="urn:microsoft.com/office/officeart/2008/layout/VerticalCurvedList"/>
    <dgm:cxn modelId="{7FB69469-C5E7-4225-A8C6-CF8FFBB473EB}" type="presOf" srcId="{5952576B-2061-4D73-86C0-A5C4A283E85D}" destId="{929B042B-E517-4BC3-8A57-D004E9481C31}" srcOrd="0" destOrd="0" presId="urn:microsoft.com/office/officeart/2008/layout/VerticalCurvedList"/>
    <dgm:cxn modelId="{8452AC6F-DC39-4C0A-982C-1208B5E32D57}" srcId="{C0F72133-E115-43FC-96C0-A6CC39FA637D}" destId="{A3C7C1E3-0B77-488B-A736-A07448EDFC23}" srcOrd="1"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3" destOrd="0" parTransId="{4F226D1D-575A-4236-90FC-AF25324AB662}" sibTransId="{96BDA861-3D45-4EEA-A8E3-8887A31A1408}"/>
    <dgm:cxn modelId="{E8B8A657-D941-4143-925B-EFE53BE4C661}" srcId="{C0F72133-E115-43FC-96C0-A6CC39FA637D}" destId="{C13C3918-D091-4AC2-B330-E66D91CF007D}" srcOrd="0" destOrd="0" parTransId="{7F1E8D70-2843-4D2C-8023-3D85781FA291}" sibTransId="{1A1DB9C4-71AF-4D09-95DB-8C65914911BB}"/>
    <dgm:cxn modelId="{FC9DA1B5-FF59-4A51-9664-2DC1FBA68496}" srcId="{C0F72133-E115-43FC-96C0-A6CC39FA637D}" destId="{0158EC12-D76E-49E0-8463-0890A5B361AA}" srcOrd="2" destOrd="0" parTransId="{E157DD29-54D7-4535-9708-215085FEB161}" sibTransId="{65E47873-3A38-41AF-B5C0-FEF22BE081B0}"/>
    <dgm:cxn modelId="{D18EE0C6-9119-49D7-923B-945263F1BC10}" type="presOf" srcId="{C0F72133-E115-43FC-96C0-A6CC39FA637D}" destId="{D711CFAA-3E54-4FD1-918C-CC5DF64A970C}"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3887E363-FF9C-41C7-9629-C7C90623F5F9}" type="presParOf" srcId="{F297F322-92B7-4F1A-88D0-240F573BAAE5}" destId="{F9F7F927-B2BE-4B1D-91C9-8562D5999322}" srcOrd="3" destOrd="0" presId="urn:microsoft.com/office/officeart/2008/layout/VerticalCurvedList"/>
    <dgm:cxn modelId="{868769A6-856D-4CDC-AE71-CAFA1C8D640B}" type="presParOf" srcId="{F297F322-92B7-4F1A-88D0-240F573BAAE5}" destId="{85D505A0-FAD5-4F22-8246-B1F333717910}" srcOrd="4" destOrd="0" presId="urn:microsoft.com/office/officeart/2008/layout/VerticalCurvedList"/>
    <dgm:cxn modelId="{40CDD6D0-67AF-4994-8F44-E1508397F7A4}" type="presParOf" srcId="{85D505A0-FAD5-4F22-8246-B1F333717910}" destId="{4FCED2D1-6A8A-47A2-8960-FBA384C1A511}" srcOrd="0" destOrd="0" presId="urn:microsoft.com/office/officeart/2008/layout/VerticalCurvedList"/>
    <dgm:cxn modelId="{303F5DF9-5A16-495E-9B5A-2CE507F23407}" type="presParOf" srcId="{F297F322-92B7-4F1A-88D0-240F573BAAE5}" destId="{6734712D-4404-419E-9788-3F71FA7612A0}" srcOrd="5" destOrd="0" presId="urn:microsoft.com/office/officeart/2008/layout/VerticalCurvedList"/>
    <dgm:cxn modelId="{00F8BACC-F270-4A3F-ADCF-66D518CA2FF1}" type="presParOf" srcId="{F297F322-92B7-4F1A-88D0-240F573BAAE5}" destId="{173748F7-E748-4B4D-B36D-071CE88B3771}" srcOrd="6" destOrd="0" presId="urn:microsoft.com/office/officeart/2008/layout/VerticalCurvedList"/>
    <dgm:cxn modelId="{3F8AE0DA-C57E-46D6-9FFC-0C6C2553218A}" type="presParOf" srcId="{173748F7-E748-4B4D-B36D-071CE88B3771}" destId="{7CBF11C8-FB07-436B-98BC-7AF97BE2F9B4}" srcOrd="0" destOrd="0" presId="urn:microsoft.com/office/officeart/2008/layout/VerticalCurvedList"/>
    <dgm:cxn modelId="{6DECE9AC-436A-4B48-8963-FF8CDDD41FB6}" type="presParOf" srcId="{F297F322-92B7-4F1A-88D0-240F573BAAE5}" destId="{929B042B-E517-4BC3-8A57-D004E9481C31}" srcOrd="7" destOrd="0" presId="urn:microsoft.com/office/officeart/2008/layout/VerticalCurvedList"/>
    <dgm:cxn modelId="{DB655758-9B73-4009-A2BA-5E879AC0A972}" type="presParOf" srcId="{F297F322-92B7-4F1A-88D0-240F573BAAE5}" destId="{5717B3FD-9660-4648-AFBA-9946D85C0A1E}" srcOrd="8" destOrd="0" presId="urn:microsoft.com/office/officeart/2008/layout/VerticalCurvedList"/>
    <dgm:cxn modelId="{84C02E92-34AB-4396-867B-EC04A727B28A}" type="presParOf" srcId="{5717B3FD-9660-4648-AFBA-9946D85C0A1E}" destId="{82CDFC03-F782-44E7-8A18-9D57C2B4F96C}" srcOrd="0" destOrd="0" presId="urn:microsoft.com/office/officeart/2008/layout/VerticalCurvedList"/>
    <dgm:cxn modelId="{108C2DE9-5684-44A2-AAF6-80CB23F66463}" type="presParOf" srcId="{F297F322-92B7-4F1A-88D0-240F573BAAE5}" destId="{E656AB65-421B-42F4-B435-733291DD2E29}" srcOrd="9" destOrd="0" presId="urn:microsoft.com/office/officeart/2008/layout/VerticalCurvedList"/>
    <dgm:cxn modelId="{AC6213C3-B007-43EB-8362-BC79A01E4073}" type="presParOf" srcId="{F297F322-92B7-4F1A-88D0-240F573BAAE5}" destId="{3B34D1CC-AB59-4084-8F03-1FD3AE75D0A4}" srcOrd="10" destOrd="0" presId="urn:microsoft.com/office/officeart/2008/layout/VerticalCurvedList"/>
    <dgm:cxn modelId="{F7245DD0-426C-4BF5-97E3-B6992F96B834}" type="presParOf" srcId="{3B34D1CC-AB59-4084-8F03-1FD3AE75D0A4}" destId="{25B119B3-5852-470A-813F-5696F06C10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1F3080-721E-4B3E-9BF2-63E3160487C7}" type="doc">
      <dgm:prSet loTypeId="urn:microsoft.com/office/officeart/2005/8/layout/radial1" loCatId="cycle" qsTypeId="urn:microsoft.com/office/officeart/2005/8/quickstyle/simple2" qsCatId="simple" csTypeId="urn:microsoft.com/office/officeart/2005/8/colors/accent1_1" csCatId="accent1" phldr="1"/>
      <dgm:spPr/>
      <dgm:t>
        <a:bodyPr/>
        <a:lstStyle/>
        <a:p>
          <a:endParaRPr lang="en-US"/>
        </a:p>
      </dgm:t>
    </dgm:pt>
    <dgm:pt modelId="{71145A5A-E69F-48A7-8E4F-D0C80051C502}">
      <dgm:prSet phldrT="[Text]"/>
      <dgm:spPr/>
      <dgm:t>
        <a:bodyPr/>
        <a:lstStyle/>
        <a:p>
          <a:r>
            <a:rPr lang="de-DE" b="1" noProof="0" dirty="0" err="1">
              <a:solidFill>
                <a:srgbClr val="189BC4"/>
              </a:solidFill>
              <a:latin typeface="Corbel" panose="020B0503020204020204" pitchFamily="34" charset="0"/>
            </a:rPr>
            <a:t>Logistics</a:t>
          </a:r>
          <a:endParaRPr lang="de-DE" b="1" noProof="0" dirty="0">
            <a:solidFill>
              <a:srgbClr val="189BC4"/>
            </a:solidFill>
            <a:latin typeface="Corbel" panose="020B0503020204020204" pitchFamily="34" charset="0"/>
          </a:endParaRPr>
        </a:p>
      </dgm:t>
    </dgm:pt>
    <dgm:pt modelId="{C59FC285-994C-49D3-93E3-26DAC11B1A25}" type="parTrans" cxnId="{89E21C69-699C-4E5A-B3AF-B9AEF052978D}">
      <dgm:prSet/>
      <dgm:spPr/>
      <dgm:t>
        <a:bodyPr/>
        <a:lstStyle/>
        <a:p>
          <a:endParaRPr lang="en-US"/>
        </a:p>
      </dgm:t>
    </dgm:pt>
    <dgm:pt modelId="{7530C2B6-EFFC-4B35-97DF-F5B18CFCE816}" type="sibTrans" cxnId="{89E21C69-699C-4E5A-B3AF-B9AEF052978D}">
      <dgm:prSet/>
      <dgm:spPr/>
      <dgm:t>
        <a:bodyPr/>
        <a:lstStyle/>
        <a:p>
          <a:endParaRPr lang="en-US"/>
        </a:p>
      </dgm:t>
    </dgm:pt>
    <dgm:pt modelId="{CD3DFDD0-CD0E-4449-9FCA-5F417CCD39F6}">
      <dgm:prSet phldrT="[Text]" custT="1"/>
      <dgm:spPr/>
      <dgm:t>
        <a:bodyPr/>
        <a:lstStyle/>
        <a:p>
          <a:r>
            <a:rPr lang="de-DE" sz="1300" b="1" noProof="0" dirty="0">
              <a:latin typeface="Corbel" panose="020B0503020204020204" pitchFamily="34" charset="0"/>
            </a:rPr>
            <a:t>Security</a:t>
          </a:r>
        </a:p>
      </dgm:t>
    </dgm:pt>
    <dgm:pt modelId="{D378D21A-D920-489B-8B71-A1ADB8C6B555}" type="parTrans" cxnId="{144D2CBC-AD2B-4281-9060-A8E854E72425}">
      <dgm:prSet/>
      <dgm:spPr/>
      <dgm:t>
        <a:bodyPr/>
        <a:lstStyle/>
        <a:p>
          <a:endParaRPr lang="en-US" dirty="0"/>
        </a:p>
      </dgm:t>
    </dgm:pt>
    <dgm:pt modelId="{23095FE8-2B08-4B0C-86C1-50FFC4F6AF65}" type="sibTrans" cxnId="{144D2CBC-AD2B-4281-9060-A8E854E72425}">
      <dgm:prSet/>
      <dgm:spPr/>
      <dgm:t>
        <a:bodyPr/>
        <a:lstStyle/>
        <a:p>
          <a:endParaRPr lang="en-US"/>
        </a:p>
      </dgm:t>
    </dgm:pt>
    <dgm:pt modelId="{CB1DDBF7-C612-42A3-BF9A-FADA3256260E}">
      <dgm:prSet phldrT="[Text]" custT="1"/>
      <dgm:spPr/>
      <dgm:t>
        <a:bodyPr/>
        <a:lstStyle/>
        <a:p>
          <a:r>
            <a:rPr lang="de-DE" sz="1300" b="1" noProof="0" dirty="0" err="1">
              <a:latin typeface="Corbel" panose="020B0503020204020204" pitchFamily="34" charset="0"/>
            </a:rPr>
            <a:t>Climate</a:t>
          </a:r>
          <a:r>
            <a:rPr lang="de-DE" sz="1300" b="1" noProof="0" dirty="0">
              <a:latin typeface="Corbel" panose="020B0503020204020204" pitchFamily="34" charset="0"/>
            </a:rPr>
            <a:t> </a:t>
          </a:r>
          <a:r>
            <a:rPr lang="de-DE" sz="1300" b="1" noProof="0" dirty="0" err="1">
              <a:latin typeface="Corbel" panose="020B0503020204020204" pitchFamily="34" charset="0"/>
            </a:rPr>
            <a:t>change</a:t>
          </a:r>
          <a:endParaRPr lang="de-DE" sz="1300" b="1" noProof="0" dirty="0">
            <a:latin typeface="Corbel" panose="020B0503020204020204" pitchFamily="34" charset="0"/>
          </a:endParaRPr>
        </a:p>
      </dgm:t>
    </dgm:pt>
    <dgm:pt modelId="{463FB5A1-CE63-4592-8480-A22EFC4B3A6D}" type="parTrans" cxnId="{BB77F193-4F48-4ABA-A070-A667D73B75CD}">
      <dgm:prSet/>
      <dgm:spPr/>
      <dgm:t>
        <a:bodyPr/>
        <a:lstStyle/>
        <a:p>
          <a:endParaRPr lang="en-US" dirty="0"/>
        </a:p>
      </dgm:t>
    </dgm:pt>
    <dgm:pt modelId="{825A90DC-BDC1-4BB3-9F71-DA54C9E1005D}" type="sibTrans" cxnId="{BB77F193-4F48-4ABA-A070-A667D73B75CD}">
      <dgm:prSet/>
      <dgm:spPr/>
      <dgm:t>
        <a:bodyPr/>
        <a:lstStyle/>
        <a:p>
          <a:endParaRPr lang="en-US"/>
        </a:p>
      </dgm:t>
    </dgm:pt>
    <dgm:pt modelId="{2B0BDE9B-B531-404E-A67F-E5690A770E05}">
      <dgm:prSet phldrT="[Text]" custT="1"/>
      <dgm:spPr/>
      <dgm:t>
        <a:bodyPr/>
        <a:lstStyle/>
        <a:p>
          <a:r>
            <a:rPr lang="de-DE" sz="1200" b="1" noProof="0" dirty="0">
              <a:latin typeface="Corbel" panose="020B0503020204020204" pitchFamily="34" charset="0"/>
            </a:rPr>
            <a:t>Urbanisation</a:t>
          </a:r>
        </a:p>
      </dgm:t>
    </dgm:pt>
    <dgm:pt modelId="{DB3AB34B-A45E-46DB-948C-A7311279961F}" type="parTrans" cxnId="{F6527B47-744F-4FAA-B0B9-156107B55FEB}">
      <dgm:prSet/>
      <dgm:spPr/>
      <dgm:t>
        <a:bodyPr/>
        <a:lstStyle/>
        <a:p>
          <a:endParaRPr lang="en-US" dirty="0"/>
        </a:p>
      </dgm:t>
    </dgm:pt>
    <dgm:pt modelId="{3500D948-A1CF-4AE3-8CD1-35DE7728B95B}" type="sibTrans" cxnId="{F6527B47-744F-4FAA-B0B9-156107B55FEB}">
      <dgm:prSet/>
      <dgm:spPr/>
      <dgm:t>
        <a:bodyPr/>
        <a:lstStyle/>
        <a:p>
          <a:endParaRPr lang="en-US"/>
        </a:p>
      </dgm:t>
    </dgm:pt>
    <dgm:pt modelId="{8C2604A5-B8FD-414C-A7F6-1239AD188A4B}">
      <dgm:prSet phldrT="[Text]" custT="1"/>
      <dgm:spPr/>
      <dgm:t>
        <a:bodyPr/>
        <a:lstStyle/>
        <a:p>
          <a:r>
            <a:rPr lang="de-DE" sz="1300" b="1" noProof="0" dirty="0">
              <a:latin typeface="Corbel" panose="020B0503020204020204" pitchFamily="34" charset="0"/>
            </a:rPr>
            <a:t>E-commerce</a:t>
          </a:r>
        </a:p>
      </dgm:t>
    </dgm:pt>
    <dgm:pt modelId="{70D439A8-6B7F-460E-8554-5E785F50CDC7}" type="parTrans" cxnId="{6DE5D3D0-3B14-4DF7-B2E2-0298AA804386}">
      <dgm:prSet/>
      <dgm:spPr/>
      <dgm:t>
        <a:bodyPr/>
        <a:lstStyle/>
        <a:p>
          <a:endParaRPr lang="en-US" dirty="0"/>
        </a:p>
      </dgm:t>
    </dgm:pt>
    <dgm:pt modelId="{CDD41706-4F29-42AA-8D59-2A72ACA9080E}" type="sibTrans" cxnId="{6DE5D3D0-3B14-4DF7-B2E2-0298AA804386}">
      <dgm:prSet/>
      <dgm:spPr/>
      <dgm:t>
        <a:bodyPr/>
        <a:lstStyle/>
        <a:p>
          <a:endParaRPr lang="en-US"/>
        </a:p>
      </dgm:t>
    </dgm:pt>
    <dgm:pt modelId="{AD8C9805-7FC6-4500-A650-18943DA00CCA}">
      <dgm:prSet phldrT="[Text]" custT="1"/>
      <dgm:spPr/>
      <dgm:t>
        <a:bodyPr/>
        <a:lstStyle/>
        <a:p>
          <a:r>
            <a:rPr lang="de-DE" sz="1200" b="1" noProof="0" dirty="0" err="1">
              <a:latin typeface="Corbel" panose="020B0503020204020204" pitchFamily="34" charset="0"/>
            </a:rPr>
            <a:t>digitalisation</a:t>
          </a:r>
          <a:endParaRPr lang="de-DE" sz="1200" b="1" noProof="0" dirty="0">
            <a:latin typeface="Corbel" panose="020B0503020204020204" pitchFamily="34" charset="0"/>
          </a:endParaRPr>
        </a:p>
      </dgm:t>
    </dgm:pt>
    <dgm:pt modelId="{9B848672-F503-4F35-BC06-052FAE5DE67D}" type="parTrans" cxnId="{E344BBC9-AD71-4FCD-A327-D4A340BFBC4E}">
      <dgm:prSet/>
      <dgm:spPr/>
      <dgm:t>
        <a:bodyPr/>
        <a:lstStyle/>
        <a:p>
          <a:endParaRPr lang="en-US" dirty="0"/>
        </a:p>
      </dgm:t>
    </dgm:pt>
    <dgm:pt modelId="{B4F6C133-2B32-4CF6-9A66-BAA7D9D51DBD}" type="sibTrans" cxnId="{E344BBC9-AD71-4FCD-A327-D4A340BFBC4E}">
      <dgm:prSet/>
      <dgm:spPr/>
      <dgm:t>
        <a:bodyPr/>
        <a:lstStyle/>
        <a:p>
          <a:endParaRPr lang="en-US"/>
        </a:p>
      </dgm:t>
    </dgm:pt>
    <dgm:pt modelId="{F565CC60-001D-471F-ACC0-30D60A176CE1}">
      <dgm:prSet phldrT="[Text]" custT="1"/>
      <dgm:spPr/>
      <dgm:t>
        <a:bodyPr/>
        <a:lstStyle/>
        <a:p>
          <a:r>
            <a:rPr lang="de-DE" sz="1300" b="1" noProof="0" dirty="0">
              <a:latin typeface="Corbel" panose="020B0503020204020204" pitchFamily="34" charset="0"/>
            </a:rPr>
            <a:t>Mobile World</a:t>
          </a:r>
        </a:p>
      </dgm:t>
    </dgm:pt>
    <dgm:pt modelId="{8728A406-FAC1-4578-B2C6-EEF6C3F88D8E}" type="parTrans" cxnId="{7AE3C2A4-1C22-49B1-9338-72572AE3B123}">
      <dgm:prSet/>
      <dgm:spPr/>
      <dgm:t>
        <a:bodyPr/>
        <a:lstStyle/>
        <a:p>
          <a:endParaRPr lang="en-US" dirty="0"/>
        </a:p>
      </dgm:t>
    </dgm:pt>
    <dgm:pt modelId="{F0A6984A-7E58-4FE5-BB3D-EABFDFE30F00}" type="sibTrans" cxnId="{7AE3C2A4-1C22-49B1-9338-72572AE3B123}">
      <dgm:prSet/>
      <dgm:spPr/>
      <dgm:t>
        <a:bodyPr/>
        <a:lstStyle/>
        <a:p>
          <a:endParaRPr lang="en-US"/>
        </a:p>
      </dgm:t>
    </dgm:pt>
    <dgm:pt modelId="{1D09E6E3-AFC9-4814-9284-E6666A8BC0F4}" type="pres">
      <dgm:prSet presAssocID="{7D1F3080-721E-4B3E-9BF2-63E3160487C7}" presName="cycle" presStyleCnt="0">
        <dgm:presLayoutVars>
          <dgm:chMax val="1"/>
          <dgm:dir/>
          <dgm:animLvl val="ctr"/>
          <dgm:resizeHandles val="exact"/>
        </dgm:presLayoutVars>
      </dgm:prSet>
      <dgm:spPr/>
    </dgm:pt>
    <dgm:pt modelId="{A8CE602F-D0B8-4E6C-8CBE-3620F49944E7}" type="pres">
      <dgm:prSet presAssocID="{71145A5A-E69F-48A7-8E4F-D0C80051C502}" presName="centerShape" presStyleLbl="node0" presStyleIdx="0" presStyleCnt="1" custScaleX="119166" custScaleY="124841"/>
      <dgm:spPr/>
    </dgm:pt>
    <dgm:pt modelId="{6F62A3DC-C1EC-4635-A643-EFC3952EDE63}" type="pres">
      <dgm:prSet presAssocID="{D378D21A-D920-489B-8B71-A1ADB8C6B555}" presName="Name9" presStyleLbl="parChTrans1D2" presStyleIdx="0" presStyleCnt="6"/>
      <dgm:spPr/>
    </dgm:pt>
    <dgm:pt modelId="{6EF491F0-D12C-47EA-8DAF-A6BEB4C20C63}" type="pres">
      <dgm:prSet presAssocID="{D378D21A-D920-489B-8B71-A1ADB8C6B555}" presName="connTx" presStyleLbl="parChTrans1D2" presStyleIdx="0" presStyleCnt="6"/>
      <dgm:spPr/>
    </dgm:pt>
    <dgm:pt modelId="{32A5959E-B899-492E-9CFA-E9A7674D2FEA}" type="pres">
      <dgm:prSet presAssocID="{CD3DFDD0-CD0E-4449-9FCA-5F417CCD39F6}" presName="node" presStyleLbl="node1" presStyleIdx="0" presStyleCnt="6" custScaleX="109271" custScaleY="107511">
        <dgm:presLayoutVars>
          <dgm:bulletEnabled val="1"/>
        </dgm:presLayoutVars>
      </dgm:prSet>
      <dgm:spPr/>
    </dgm:pt>
    <dgm:pt modelId="{36EF41F5-1845-415F-A9E0-0B87AA18E019}" type="pres">
      <dgm:prSet presAssocID="{463FB5A1-CE63-4592-8480-A22EFC4B3A6D}" presName="Name9" presStyleLbl="parChTrans1D2" presStyleIdx="1" presStyleCnt="6"/>
      <dgm:spPr/>
    </dgm:pt>
    <dgm:pt modelId="{99334977-D1F2-4BB3-9128-A720E480CBBD}" type="pres">
      <dgm:prSet presAssocID="{463FB5A1-CE63-4592-8480-A22EFC4B3A6D}" presName="connTx" presStyleLbl="parChTrans1D2" presStyleIdx="1" presStyleCnt="6"/>
      <dgm:spPr/>
    </dgm:pt>
    <dgm:pt modelId="{BDEFCD8D-4C65-4C80-9FD5-4B2CB8377070}" type="pres">
      <dgm:prSet presAssocID="{CB1DDBF7-C612-42A3-BF9A-FADA3256260E}" presName="node" presStyleLbl="node1" presStyleIdx="1" presStyleCnt="6" custScaleX="109271" custScaleY="107511">
        <dgm:presLayoutVars>
          <dgm:bulletEnabled val="1"/>
        </dgm:presLayoutVars>
      </dgm:prSet>
      <dgm:spPr/>
    </dgm:pt>
    <dgm:pt modelId="{E191FCB2-ECDD-4D41-802E-6C9C30B14683}" type="pres">
      <dgm:prSet presAssocID="{DB3AB34B-A45E-46DB-948C-A7311279961F}" presName="Name9" presStyleLbl="parChTrans1D2" presStyleIdx="2" presStyleCnt="6"/>
      <dgm:spPr/>
    </dgm:pt>
    <dgm:pt modelId="{E5800B74-6AAF-4AF3-A2FC-E92C7287FC33}" type="pres">
      <dgm:prSet presAssocID="{DB3AB34B-A45E-46DB-948C-A7311279961F}" presName="connTx" presStyleLbl="parChTrans1D2" presStyleIdx="2" presStyleCnt="6"/>
      <dgm:spPr/>
    </dgm:pt>
    <dgm:pt modelId="{008DD3C6-C586-4E15-90DD-F55324A8A75F}" type="pres">
      <dgm:prSet presAssocID="{2B0BDE9B-B531-404E-A67F-E5690A770E05}" presName="node" presStyleLbl="node1" presStyleIdx="2" presStyleCnt="6" custScaleX="109271" custScaleY="107511">
        <dgm:presLayoutVars>
          <dgm:bulletEnabled val="1"/>
        </dgm:presLayoutVars>
      </dgm:prSet>
      <dgm:spPr/>
    </dgm:pt>
    <dgm:pt modelId="{2731C58F-ECA3-4686-937D-80A7930790A8}" type="pres">
      <dgm:prSet presAssocID="{70D439A8-6B7F-460E-8554-5E785F50CDC7}" presName="Name9" presStyleLbl="parChTrans1D2" presStyleIdx="3" presStyleCnt="6"/>
      <dgm:spPr/>
    </dgm:pt>
    <dgm:pt modelId="{95E80F42-B0EC-4279-9F8B-061FFAC42E56}" type="pres">
      <dgm:prSet presAssocID="{70D439A8-6B7F-460E-8554-5E785F50CDC7}" presName="connTx" presStyleLbl="parChTrans1D2" presStyleIdx="3" presStyleCnt="6"/>
      <dgm:spPr/>
    </dgm:pt>
    <dgm:pt modelId="{B5B39590-DCC0-4282-B1BA-F85AF4CE89C4}" type="pres">
      <dgm:prSet presAssocID="{8C2604A5-B8FD-414C-A7F6-1239AD188A4B}" presName="node" presStyleLbl="node1" presStyleIdx="3" presStyleCnt="6" custScaleX="109271" custScaleY="107511">
        <dgm:presLayoutVars>
          <dgm:bulletEnabled val="1"/>
        </dgm:presLayoutVars>
      </dgm:prSet>
      <dgm:spPr/>
    </dgm:pt>
    <dgm:pt modelId="{E65AA2E3-76B4-459F-A2BA-909950371CEF}" type="pres">
      <dgm:prSet presAssocID="{9B848672-F503-4F35-BC06-052FAE5DE67D}" presName="Name9" presStyleLbl="parChTrans1D2" presStyleIdx="4" presStyleCnt="6"/>
      <dgm:spPr/>
    </dgm:pt>
    <dgm:pt modelId="{19CA3EFB-6EC1-407D-8789-82B580774FC2}" type="pres">
      <dgm:prSet presAssocID="{9B848672-F503-4F35-BC06-052FAE5DE67D}" presName="connTx" presStyleLbl="parChTrans1D2" presStyleIdx="4" presStyleCnt="6"/>
      <dgm:spPr/>
    </dgm:pt>
    <dgm:pt modelId="{36556242-DBF4-4670-A844-A86FE6B699CD}" type="pres">
      <dgm:prSet presAssocID="{AD8C9805-7FC6-4500-A650-18943DA00CCA}" presName="node" presStyleLbl="node1" presStyleIdx="4" presStyleCnt="6" custScaleX="109271" custScaleY="107511">
        <dgm:presLayoutVars>
          <dgm:bulletEnabled val="1"/>
        </dgm:presLayoutVars>
      </dgm:prSet>
      <dgm:spPr/>
    </dgm:pt>
    <dgm:pt modelId="{B14731C8-88CE-438B-BAD4-CCC14CAA715F}" type="pres">
      <dgm:prSet presAssocID="{8728A406-FAC1-4578-B2C6-EEF6C3F88D8E}" presName="Name9" presStyleLbl="parChTrans1D2" presStyleIdx="5" presStyleCnt="6"/>
      <dgm:spPr/>
    </dgm:pt>
    <dgm:pt modelId="{2D99D8D6-B5E3-4ADC-AA97-02D140050B1E}" type="pres">
      <dgm:prSet presAssocID="{8728A406-FAC1-4578-B2C6-EEF6C3F88D8E}" presName="connTx" presStyleLbl="parChTrans1D2" presStyleIdx="5" presStyleCnt="6"/>
      <dgm:spPr/>
    </dgm:pt>
    <dgm:pt modelId="{87723CF1-2235-41B3-A87F-387A2BDCE184}" type="pres">
      <dgm:prSet presAssocID="{F565CC60-001D-471F-ACC0-30D60A176CE1}" presName="node" presStyleLbl="node1" presStyleIdx="5" presStyleCnt="6" custScaleX="109271" custScaleY="107511">
        <dgm:presLayoutVars>
          <dgm:bulletEnabled val="1"/>
        </dgm:presLayoutVars>
      </dgm:prSet>
      <dgm:spPr/>
    </dgm:pt>
  </dgm:ptLst>
  <dgm:cxnLst>
    <dgm:cxn modelId="{B24B9709-2677-46B1-AFE4-99A7D5E0F969}" type="presOf" srcId="{9B848672-F503-4F35-BC06-052FAE5DE67D}" destId="{E65AA2E3-76B4-459F-A2BA-909950371CEF}" srcOrd="0" destOrd="0" presId="urn:microsoft.com/office/officeart/2005/8/layout/radial1"/>
    <dgm:cxn modelId="{813F222F-D352-4044-BE4B-2B7BC493076B}" type="presOf" srcId="{D378D21A-D920-489B-8B71-A1ADB8C6B555}" destId="{6F62A3DC-C1EC-4635-A643-EFC3952EDE63}" srcOrd="0" destOrd="0" presId="urn:microsoft.com/office/officeart/2005/8/layout/radial1"/>
    <dgm:cxn modelId="{89C26931-763B-4864-9609-E0BF7908BE7A}" type="presOf" srcId="{CD3DFDD0-CD0E-4449-9FCA-5F417CCD39F6}" destId="{32A5959E-B899-492E-9CFA-E9A7674D2FEA}" srcOrd="0" destOrd="0" presId="urn:microsoft.com/office/officeart/2005/8/layout/radial1"/>
    <dgm:cxn modelId="{D2B53837-AF60-4703-B8C0-3A9B344A8012}" type="presOf" srcId="{F565CC60-001D-471F-ACC0-30D60A176CE1}" destId="{87723CF1-2235-41B3-A87F-387A2BDCE184}" srcOrd="0" destOrd="0" presId="urn:microsoft.com/office/officeart/2005/8/layout/radial1"/>
    <dgm:cxn modelId="{E6B59D5B-674D-4078-AEF3-25E955839EFD}" type="presOf" srcId="{8728A406-FAC1-4578-B2C6-EEF6C3F88D8E}" destId="{2D99D8D6-B5E3-4ADC-AA97-02D140050B1E}" srcOrd="1" destOrd="0" presId="urn:microsoft.com/office/officeart/2005/8/layout/radial1"/>
    <dgm:cxn modelId="{D69FBE42-2A65-4F59-A203-470C36BE9B06}" type="presOf" srcId="{DB3AB34B-A45E-46DB-948C-A7311279961F}" destId="{E191FCB2-ECDD-4D41-802E-6C9C30B14683}" srcOrd="0" destOrd="0" presId="urn:microsoft.com/office/officeart/2005/8/layout/radial1"/>
    <dgm:cxn modelId="{F6527B47-744F-4FAA-B0B9-156107B55FEB}" srcId="{71145A5A-E69F-48A7-8E4F-D0C80051C502}" destId="{2B0BDE9B-B531-404E-A67F-E5690A770E05}" srcOrd="2" destOrd="0" parTransId="{DB3AB34B-A45E-46DB-948C-A7311279961F}" sibTransId="{3500D948-A1CF-4AE3-8CD1-35DE7728B95B}"/>
    <dgm:cxn modelId="{78E59268-C8A4-45E3-92CA-50D478FAB970}" type="presOf" srcId="{463FB5A1-CE63-4592-8480-A22EFC4B3A6D}" destId="{36EF41F5-1845-415F-A9E0-0B87AA18E019}" srcOrd="0" destOrd="0" presId="urn:microsoft.com/office/officeart/2005/8/layout/radial1"/>
    <dgm:cxn modelId="{89E21C69-699C-4E5A-B3AF-B9AEF052978D}" srcId="{7D1F3080-721E-4B3E-9BF2-63E3160487C7}" destId="{71145A5A-E69F-48A7-8E4F-D0C80051C502}" srcOrd="0" destOrd="0" parTransId="{C59FC285-994C-49D3-93E3-26DAC11B1A25}" sibTransId="{7530C2B6-EFFC-4B35-97DF-F5B18CFCE816}"/>
    <dgm:cxn modelId="{8BA5FE6F-CC5E-49A7-A54B-2A71DC4FDED7}" type="presOf" srcId="{CB1DDBF7-C612-42A3-BF9A-FADA3256260E}" destId="{BDEFCD8D-4C65-4C80-9FD5-4B2CB8377070}" srcOrd="0" destOrd="0" presId="urn:microsoft.com/office/officeart/2005/8/layout/radial1"/>
    <dgm:cxn modelId="{32825875-9C85-4051-8F2B-44CC29659FC7}" type="presOf" srcId="{8C2604A5-B8FD-414C-A7F6-1239AD188A4B}" destId="{B5B39590-DCC0-4282-B1BA-F85AF4CE89C4}" srcOrd="0" destOrd="0" presId="urn:microsoft.com/office/officeart/2005/8/layout/radial1"/>
    <dgm:cxn modelId="{2488BB7B-9C6B-4808-91D9-98458698AED8}" type="presOf" srcId="{70D439A8-6B7F-460E-8554-5E785F50CDC7}" destId="{2731C58F-ECA3-4686-937D-80A7930790A8}" srcOrd="0" destOrd="0" presId="urn:microsoft.com/office/officeart/2005/8/layout/radial1"/>
    <dgm:cxn modelId="{BB77F193-4F48-4ABA-A070-A667D73B75CD}" srcId="{71145A5A-E69F-48A7-8E4F-D0C80051C502}" destId="{CB1DDBF7-C612-42A3-BF9A-FADA3256260E}" srcOrd="1" destOrd="0" parTransId="{463FB5A1-CE63-4592-8480-A22EFC4B3A6D}" sibTransId="{825A90DC-BDC1-4BB3-9F71-DA54C9E1005D}"/>
    <dgm:cxn modelId="{5EE4A897-7AD4-486E-91A6-AD6C47A08C4C}" type="presOf" srcId="{2B0BDE9B-B531-404E-A67F-E5690A770E05}" destId="{008DD3C6-C586-4E15-90DD-F55324A8A75F}" srcOrd="0" destOrd="0" presId="urn:microsoft.com/office/officeart/2005/8/layout/radial1"/>
    <dgm:cxn modelId="{D386CD9C-44AC-43E6-B742-F9310BFFFB51}" type="presOf" srcId="{AD8C9805-7FC6-4500-A650-18943DA00CCA}" destId="{36556242-DBF4-4670-A844-A86FE6B699CD}" srcOrd="0" destOrd="0" presId="urn:microsoft.com/office/officeart/2005/8/layout/radial1"/>
    <dgm:cxn modelId="{5591DDA0-9176-4A7C-80B0-C2B270781471}" type="presOf" srcId="{9B848672-F503-4F35-BC06-052FAE5DE67D}" destId="{19CA3EFB-6EC1-407D-8789-82B580774FC2}" srcOrd="1" destOrd="0" presId="urn:microsoft.com/office/officeart/2005/8/layout/radial1"/>
    <dgm:cxn modelId="{7AE3C2A4-1C22-49B1-9338-72572AE3B123}" srcId="{71145A5A-E69F-48A7-8E4F-D0C80051C502}" destId="{F565CC60-001D-471F-ACC0-30D60A176CE1}" srcOrd="5" destOrd="0" parTransId="{8728A406-FAC1-4578-B2C6-EEF6C3F88D8E}" sibTransId="{F0A6984A-7E58-4FE5-BB3D-EABFDFE30F00}"/>
    <dgm:cxn modelId="{A85A8BA8-04D2-4ABE-A7C0-57088C861791}" type="presOf" srcId="{DB3AB34B-A45E-46DB-948C-A7311279961F}" destId="{E5800B74-6AAF-4AF3-A2FC-E92C7287FC33}" srcOrd="1" destOrd="0" presId="urn:microsoft.com/office/officeart/2005/8/layout/radial1"/>
    <dgm:cxn modelId="{96B7C9B7-928D-4761-A578-43D7B9C5C622}" type="presOf" srcId="{7D1F3080-721E-4B3E-9BF2-63E3160487C7}" destId="{1D09E6E3-AFC9-4814-9284-E6666A8BC0F4}" srcOrd="0" destOrd="0" presId="urn:microsoft.com/office/officeart/2005/8/layout/radial1"/>
    <dgm:cxn modelId="{144D2CBC-AD2B-4281-9060-A8E854E72425}" srcId="{71145A5A-E69F-48A7-8E4F-D0C80051C502}" destId="{CD3DFDD0-CD0E-4449-9FCA-5F417CCD39F6}" srcOrd="0" destOrd="0" parTransId="{D378D21A-D920-489B-8B71-A1ADB8C6B555}" sibTransId="{23095FE8-2B08-4B0C-86C1-50FFC4F6AF65}"/>
    <dgm:cxn modelId="{E344BBC9-AD71-4FCD-A327-D4A340BFBC4E}" srcId="{71145A5A-E69F-48A7-8E4F-D0C80051C502}" destId="{AD8C9805-7FC6-4500-A650-18943DA00CCA}" srcOrd="4" destOrd="0" parTransId="{9B848672-F503-4F35-BC06-052FAE5DE67D}" sibTransId="{B4F6C133-2B32-4CF6-9A66-BAA7D9D51DBD}"/>
    <dgm:cxn modelId="{6DE5D3D0-3B14-4DF7-B2E2-0298AA804386}" srcId="{71145A5A-E69F-48A7-8E4F-D0C80051C502}" destId="{8C2604A5-B8FD-414C-A7F6-1239AD188A4B}" srcOrd="3" destOrd="0" parTransId="{70D439A8-6B7F-460E-8554-5E785F50CDC7}" sibTransId="{CDD41706-4F29-42AA-8D59-2A72ACA9080E}"/>
    <dgm:cxn modelId="{BDA894D1-3845-4334-9D0D-39E9180BF105}" type="presOf" srcId="{463FB5A1-CE63-4592-8480-A22EFC4B3A6D}" destId="{99334977-D1F2-4BB3-9128-A720E480CBBD}" srcOrd="1" destOrd="0" presId="urn:microsoft.com/office/officeart/2005/8/layout/radial1"/>
    <dgm:cxn modelId="{3DDED3D2-5601-48CD-B2F9-C502A34E77CA}" type="presOf" srcId="{8728A406-FAC1-4578-B2C6-EEF6C3F88D8E}" destId="{B14731C8-88CE-438B-BAD4-CCC14CAA715F}" srcOrd="0" destOrd="0" presId="urn:microsoft.com/office/officeart/2005/8/layout/radial1"/>
    <dgm:cxn modelId="{62A20DE7-41D1-4F73-8088-471FD4F8567A}" type="presOf" srcId="{71145A5A-E69F-48A7-8E4F-D0C80051C502}" destId="{A8CE602F-D0B8-4E6C-8CBE-3620F49944E7}" srcOrd="0" destOrd="0" presId="urn:microsoft.com/office/officeart/2005/8/layout/radial1"/>
    <dgm:cxn modelId="{4F8C21EA-72DA-4E22-905A-A7927EC12084}" type="presOf" srcId="{70D439A8-6B7F-460E-8554-5E785F50CDC7}" destId="{95E80F42-B0EC-4279-9F8B-061FFAC42E56}" srcOrd="1" destOrd="0" presId="urn:microsoft.com/office/officeart/2005/8/layout/radial1"/>
    <dgm:cxn modelId="{B12E5DFF-C310-48F2-95CB-D1ED0C9B5669}" type="presOf" srcId="{D378D21A-D920-489B-8B71-A1ADB8C6B555}" destId="{6EF491F0-D12C-47EA-8DAF-A6BEB4C20C63}" srcOrd="1" destOrd="0" presId="urn:microsoft.com/office/officeart/2005/8/layout/radial1"/>
    <dgm:cxn modelId="{9E2368BE-78CC-4C05-ACF0-4E09066CC4E3}" type="presParOf" srcId="{1D09E6E3-AFC9-4814-9284-E6666A8BC0F4}" destId="{A8CE602F-D0B8-4E6C-8CBE-3620F49944E7}" srcOrd="0" destOrd="0" presId="urn:microsoft.com/office/officeart/2005/8/layout/radial1"/>
    <dgm:cxn modelId="{83B5BE1E-F627-4AAD-B756-507EACE63046}" type="presParOf" srcId="{1D09E6E3-AFC9-4814-9284-E6666A8BC0F4}" destId="{6F62A3DC-C1EC-4635-A643-EFC3952EDE63}" srcOrd="1" destOrd="0" presId="urn:microsoft.com/office/officeart/2005/8/layout/radial1"/>
    <dgm:cxn modelId="{0CD3FC23-080B-463F-B02C-7889C9308C33}" type="presParOf" srcId="{6F62A3DC-C1EC-4635-A643-EFC3952EDE63}" destId="{6EF491F0-D12C-47EA-8DAF-A6BEB4C20C63}" srcOrd="0" destOrd="0" presId="urn:microsoft.com/office/officeart/2005/8/layout/radial1"/>
    <dgm:cxn modelId="{38C163AE-FF91-48CA-B7E5-D34D0F6666DD}" type="presParOf" srcId="{1D09E6E3-AFC9-4814-9284-E6666A8BC0F4}" destId="{32A5959E-B899-492E-9CFA-E9A7674D2FEA}" srcOrd="2" destOrd="0" presId="urn:microsoft.com/office/officeart/2005/8/layout/radial1"/>
    <dgm:cxn modelId="{EF12BFE5-74AD-4828-8673-539C66B1F644}" type="presParOf" srcId="{1D09E6E3-AFC9-4814-9284-E6666A8BC0F4}" destId="{36EF41F5-1845-415F-A9E0-0B87AA18E019}" srcOrd="3" destOrd="0" presId="urn:microsoft.com/office/officeart/2005/8/layout/radial1"/>
    <dgm:cxn modelId="{FD339FF8-6223-4BAC-BAD0-D79BBFF78052}" type="presParOf" srcId="{36EF41F5-1845-415F-A9E0-0B87AA18E019}" destId="{99334977-D1F2-4BB3-9128-A720E480CBBD}" srcOrd="0" destOrd="0" presId="urn:microsoft.com/office/officeart/2005/8/layout/radial1"/>
    <dgm:cxn modelId="{CB2C1972-5613-4C52-9A27-151383A09CA8}" type="presParOf" srcId="{1D09E6E3-AFC9-4814-9284-E6666A8BC0F4}" destId="{BDEFCD8D-4C65-4C80-9FD5-4B2CB8377070}" srcOrd="4" destOrd="0" presId="urn:microsoft.com/office/officeart/2005/8/layout/radial1"/>
    <dgm:cxn modelId="{A89713A9-B82B-4C33-9324-8B4A2954D117}" type="presParOf" srcId="{1D09E6E3-AFC9-4814-9284-E6666A8BC0F4}" destId="{E191FCB2-ECDD-4D41-802E-6C9C30B14683}" srcOrd="5" destOrd="0" presId="urn:microsoft.com/office/officeart/2005/8/layout/radial1"/>
    <dgm:cxn modelId="{B11129C0-87D8-42CC-AFC8-31C41FB34373}" type="presParOf" srcId="{E191FCB2-ECDD-4D41-802E-6C9C30B14683}" destId="{E5800B74-6AAF-4AF3-A2FC-E92C7287FC33}" srcOrd="0" destOrd="0" presId="urn:microsoft.com/office/officeart/2005/8/layout/radial1"/>
    <dgm:cxn modelId="{D07871BA-6054-499D-9004-F4BC7C4AE1FF}" type="presParOf" srcId="{1D09E6E3-AFC9-4814-9284-E6666A8BC0F4}" destId="{008DD3C6-C586-4E15-90DD-F55324A8A75F}" srcOrd="6" destOrd="0" presId="urn:microsoft.com/office/officeart/2005/8/layout/radial1"/>
    <dgm:cxn modelId="{F6DA8B7C-2C35-411C-8CDC-56EF5867C34A}" type="presParOf" srcId="{1D09E6E3-AFC9-4814-9284-E6666A8BC0F4}" destId="{2731C58F-ECA3-4686-937D-80A7930790A8}" srcOrd="7" destOrd="0" presId="urn:microsoft.com/office/officeart/2005/8/layout/radial1"/>
    <dgm:cxn modelId="{77711F0F-9C8C-41AA-B831-3BABFDD2696B}" type="presParOf" srcId="{2731C58F-ECA3-4686-937D-80A7930790A8}" destId="{95E80F42-B0EC-4279-9F8B-061FFAC42E56}" srcOrd="0" destOrd="0" presId="urn:microsoft.com/office/officeart/2005/8/layout/radial1"/>
    <dgm:cxn modelId="{81057C61-A12C-4F0A-9D31-1D0A9C635522}" type="presParOf" srcId="{1D09E6E3-AFC9-4814-9284-E6666A8BC0F4}" destId="{B5B39590-DCC0-4282-B1BA-F85AF4CE89C4}" srcOrd="8" destOrd="0" presId="urn:microsoft.com/office/officeart/2005/8/layout/radial1"/>
    <dgm:cxn modelId="{54112A32-695A-445F-807C-54BFC99292F5}" type="presParOf" srcId="{1D09E6E3-AFC9-4814-9284-E6666A8BC0F4}" destId="{E65AA2E3-76B4-459F-A2BA-909950371CEF}" srcOrd="9" destOrd="0" presId="urn:microsoft.com/office/officeart/2005/8/layout/radial1"/>
    <dgm:cxn modelId="{529B953B-10E5-4512-9BF5-E92B5928DB00}" type="presParOf" srcId="{E65AA2E3-76B4-459F-A2BA-909950371CEF}" destId="{19CA3EFB-6EC1-407D-8789-82B580774FC2}" srcOrd="0" destOrd="0" presId="urn:microsoft.com/office/officeart/2005/8/layout/radial1"/>
    <dgm:cxn modelId="{3BDBDECC-46DE-49DD-A18B-2D00044B3AEC}" type="presParOf" srcId="{1D09E6E3-AFC9-4814-9284-E6666A8BC0F4}" destId="{36556242-DBF4-4670-A844-A86FE6B699CD}" srcOrd="10" destOrd="0" presId="urn:microsoft.com/office/officeart/2005/8/layout/radial1"/>
    <dgm:cxn modelId="{1AD86FCA-3E06-4CB9-96DD-EB9F0A7DDFE7}" type="presParOf" srcId="{1D09E6E3-AFC9-4814-9284-E6666A8BC0F4}" destId="{B14731C8-88CE-438B-BAD4-CCC14CAA715F}" srcOrd="11" destOrd="0" presId="urn:microsoft.com/office/officeart/2005/8/layout/radial1"/>
    <dgm:cxn modelId="{C932BB61-06FC-49D5-9D00-8E9DD399F88E}" type="presParOf" srcId="{B14731C8-88CE-438B-BAD4-CCC14CAA715F}" destId="{2D99D8D6-B5E3-4ADC-AA97-02D140050B1E}" srcOrd="0" destOrd="0" presId="urn:microsoft.com/office/officeart/2005/8/layout/radial1"/>
    <dgm:cxn modelId="{E12CC0B7-24A3-4974-A7CA-66EAC647884E}" type="presParOf" srcId="{1D09E6E3-AFC9-4814-9284-E6666A8BC0F4}" destId="{87723CF1-2235-41B3-A87F-387A2BDCE184}"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1F3080-721E-4B3E-9BF2-63E3160487C7}" type="doc">
      <dgm:prSet loTypeId="urn:microsoft.com/office/officeart/2005/8/layout/radial1" loCatId="cycle" qsTypeId="urn:microsoft.com/office/officeart/2005/8/quickstyle/simple2" qsCatId="simple" csTypeId="urn:microsoft.com/office/officeart/2005/8/colors/accent1_1" csCatId="accent1" phldr="1"/>
      <dgm:spPr/>
      <dgm:t>
        <a:bodyPr/>
        <a:lstStyle/>
        <a:p>
          <a:endParaRPr lang="en-US"/>
        </a:p>
      </dgm:t>
    </dgm:pt>
    <dgm:pt modelId="{71145A5A-E69F-48A7-8E4F-D0C80051C502}">
      <dgm:prSet phldrT="[Text]"/>
      <dgm:spPr/>
      <dgm:t>
        <a:bodyPr/>
        <a:lstStyle/>
        <a:p>
          <a:r>
            <a:rPr lang="de-DE" b="1" noProof="0" dirty="0" err="1">
              <a:latin typeface="Corbel" panose="020B0503020204020204" pitchFamily="34" charset="0"/>
            </a:rPr>
            <a:t>Logistics</a:t>
          </a:r>
          <a:endParaRPr lang="de-DE" b="1" noProof="0" dirty="0">
            <a:latin typeface="Corbel" panose="020B0503020204020204" pitchFamily="34" charset="0"/>
          </a:endParaRPr>
        </a:p>
      </dgm:t>
    </dgm:pt>
    <dgm:pt modelId="{C59FC285-994C-49D3-93E3-26DAC11B1A25}" type="parTrans" cxnId="{89E21C69-699C-4E5A-B3AF-B9AEF052978D}">
      <dgm:prSet/>
      <dgm:spPr/>
      <dgm:t>
        <a:bodyPr/>
        <a:lstStyle/>
        <a:p>
          <a:endParaRPr lang="en-US"/>
        </a:p>
      </dgm:t>
    </dgm:pt>
    <dgm:pt modelId="{7530C2B6-EFFC-4B35-97DF-F5B18CFCE816}" type="sibTrans" cxnId="{89E21C69-699C-4E5A-B3AF-B9AEF052978D}">
      <dgm:prSet/>
      <dgm:spPr/>
      <dgm:t>
        <a:bodyPr/>
        <a:lstStyle/>
        <a:p>
          <a:endParaRPr lang="en-US"/>
        </a:p>
      </dgm:t>
    </dgm:pt>
    <dgm:pt modelId="{CD3DFDD0-CD0E-4449-9FCA-5F417CCD39F6}">
      <dgm:prSet phldrT="[Text]" custT="1"/>
      <dgm:spPr>
        <a:solidFill>
          <a:srgbClr val="009242"/>
        </a:solidFill>
      </dgm:spPr>
      <dgm:t>
        <a:bodyPr/>
        <a:lstStyle/>
        <a:p>
          <a:r>
            <a:rPr lang="de-DE" sz="1300" b="1" noProof="0" dirty="0">
              <a:solidFill>
                <a:schemeClr val="bg1"/>
              </a:solidFill>
              <a:latin typeface="Corbel" panose="020B0503020204020204" pitchFamily="34" charset="0"/>
            </a:rPr>
            <a:t>Security</a:t>
          </a:r>
        </a:p>
      </dgm:t>
    </dgm:pt>
    <dgm:pt modelId="{D378D21A-D920-489B-8B71-A1ADB8C6B555}" type="parTrans" cxnId="{144D2CBC-AD2B-4281-9060-A8E854E72425}">
      <dgm:prSet/>
      <dgm:spPr/>
      <dgm:t>
        <a:bodyPr/>
        <a:lstStyle/>
        <a:p>
          <a:endParaRPr lang="en-US" dirty="0"/>
        </a:p>
      </dgm:t>
    </dgm:pt>
    <dgm:pt modelId="{23095FE8-2B08-4B0C-86C1-50FFC4F6AF65}" type="sibTrans" cxnId="{144D2CBC-AD2B-4281-9060-A8E854E72425}">
      <dgm:prSet/>
      <dgm:spPr/>
      <dgm:t>
        <a:bodyPr/>
        <a:lstStyle/>
        <a:p>
          <a:endParaRPr lang="en-US"/>
        </a:p>
      </dgm:t>
    </dgm:pt>
    <dgm:pt modelId="{CB1DDBF7-C612-42A3-BF9A-FADA3256260E}">
      <dgm:prSet phldrT="[Text]" custT="1"/>
      <dgm:spPr>
        <a:solidFill>
          <a:srgbClr val="009242"/>
        </a:solidFill>
      </dgm:spPr>
      <dgm:t>
        <a:bodyPr/>
        <a:lstStyle/>
        <a:p>
          <a:r>
            <a:rPr lang="de-DE" sz="1300" b="1" noProof="0" dirty="0" err="1">
              <a:solidFill>
                <a:schemeClr val="bg1"/>
              </a:solidFill>
              <a:latin typeface="Corbel" panose="020B0503020204020204" pitchFamily="34" charset="0"/>
            </a:rPr>
            <a:t>Cimate</a:t>
          </a:r>
          <a:r>
            <a:rPr lang="de-DE" sz="1300" b="1" noProof="0" dirty="0">
              <a:solidFill>
                <a:schemeClr val="bg1"/>
              </a:solidFill>
              <a:latin typeface="Corbel" panose="020B0503020204020204" pitchFamily="34" charset="0"/>
            </a:rPr>
            <a:t> Change</a:t>
          </a:r>
        </a:p>
      </dgm:t>
    </dgm:pt>
    <dgm:pt modelId="{463FB5A1-CE63-4592-8480-A22EFC4B3A6D}" type="parTrans" cxnId="{BB77F193-4F48-4ABA-A070-A667D73B75CD}">
      <dgm:prSet/>
      <dgm:spPr/>
      <dgm:t>
        <a:bodyPr/>
        <a:lstStyle/>
        <a:p>
          <a:endParaRPr lang="en-US" dirty="0"/>
        </a:p>
      </dgm:t>
    </dgm:pt>
    <dgm:pt modelId="{825A90DC-BDC1-4BB3-9F71-DA54C9E1005D}" type="sibTrans" cxnId="{BB77F193-4F48-4ABA-A070-A667D73B75CD}">
      <dgm:prSet/>
      <dgm:spPr/>
      <dgm:t>
        <a:bodyPr/>
        <a:lstStyle/>
        <a:p>
          <a:endParaRPr lang="en-US"/>
        </a:p>
      </dgm:t>
    </dgm:pt>
    <dgm:pt modelId="{2B0BDE9B-B531-404E-A67F-E5690A770E05}">
      <dgm:prSet phldrT="[Text]" custT="1"/>
      <dgm:spPr>
        <a:gradFill rotWithShape="0">
          <a:gsLst>
            <a:gs pos="51000">
              <a:schemeClr val="accent3">
                <a:lumMod val="75000"/>
              </a:schemeClr>
            </a:gs>
            <a:gs pos="1000">
              <a:schemeClr val="accent3">
                <a:lumMod val="75000"/>
              </a:schemeClr>
            </a:gs>
            <a:gs pos="53000">
              <a:schemeClr val="bg2">
                <a:lumMod val="50000"/>
              </a:schemeClr>
            </a:gs>
            <a:gs pos="100000">
              <a:schemeClr val="bg2">
                <a:lumMod val="53000"/>
              </a:schemeClr>
            </a:gs>
          </a:gsLst>
          <a:lin ang="0" scaled="1"/>
        </a:gradFill>
      </dgm:spPr>
      <dgm:t>
        <a:bodyPr/>
        <a:lstStyle/>
        <a:p>
          <a:r>
            <a:rPr lang="de-DE" sz="1200" b="1" noProof="0" dirty="0" err="1">
              <a:solidFill>
                <a:schemeClr val="bg1"/>
              </a:solidFill>
              <a:latin typeface="Corbel" panose="020B0503020204020204" pitchFamily="34" charset="0"/>
            </a:rPr>
            <a:t>Urbanization</a:t>
          </a:r>
          <a:endParaRPr lang="de-DE" sz="1200" b="1" noProof="0" dirty="0">
            <a:solidFill>
              <a:schemeClr val="bg1"/>
            </a:solidFill>
            <a:latin typeface="Corbel" panose="020B0503020204020204" pitchFamily="34" charset="0"/>
          </a:endParaRPr>
        </a:p>
      </dgm:t>
    </dgm:pt>
    <dgm:pt modelId="{DB3AB34B-A45E-46DB-948C-A7311279961F}" type="parTrans" cxnId="{F6527B47-744F-4FAA-B0B9-156107B55FEB}">
      <dgm:prSet/>
      <dgm:spPr/>
      <dgm:t>
        <a:bodyPr/>
        <a:lstStyle/>
        <a:p>
          <a:endParaRPr lang="en-US" dirty="0"/>
        </a:p>
      </dgm:t>
    </dgm:pt>
    <dgm:pt modelId="{3500D948-A1CF-4AE3-8CD1-35DE7728B95B}" type="sibTrans" cxnId="{F6527B47-744F-4FAA-B0B9-156107B55FEB}">
      <dgm:prSet/>
      <dgm:spPr/>
      <dgm:t>
        <a:bodyPr/>
        <a:lstStyle/>
        <a:p>
          <a:endParaRPr lang="en-US"/>
        </a:p>
      </dgm:t>
    </dgm:pt>
    <dgm:pt modelId="{8C2604A5-B8FD-414C-A7F6-1239AD188A4B}">
      <dgm:prSet phldrT="[Text]" custT="1"/>
      <dgm:spPr>
        <a:gradFill rotWithShape="0">
          <a:gsLst>
            <a:gs pos="55000">
              <a:schemeClr val="accent3">
                <a:lumMod val="75000"/>
              </a:schemeClr>
            </a:gs>
            <a:gs pos="100000">
              <a:schemeClr val="accent3">
                <a:lumMod val="75000"/>
              </a:schemeClr>
            </a:gs>
            <a:gs pos="51000">
              <a:schemeClr val="bg1">
                <a:lumMod val="65000"/>
              </a:schemeClr>
            </a:gs>
            <a:gs pos="0">
              <a:schemeClr val="tx1">
                <a:lumMod val="50000"/>
                <a:lumOff val="50000"/>
              </a:schemeClr>
            </a:gs>
          </a:gsLst>
          <a:lin ang="0" scaled="1"/>
        </a:gradFill>
      </dgm:spPr>
      <dgm:t>
        <a:bodyPr/>
        <a:lstStyle/>
        <a:p>
          <a:r>
            <a:rPr lang="de-DE" sz="1300" b="1" noProof="0" dirty="0">
              <a:solidFill>
                <a:schemeClr val="bg1"/>
              </a:solidFill>
              <a:latin typeface="Corbel" panose="020B0503020204020204" pitchFamily="34" charset="0"/>
            </a:rPr>
            <a:t>E-commerce</a:t>
          </a:r>
        </a:p>
      </dgm:t>
    </dgm:pt>
    <dgm:pt modelId="{70D439A8-6B7F-460E-8554-5E785F50CDC7}" type="parTrans" cxnId="{6DE5D3D0-3B14-4DF7-B2E2-0298AA804386}">
      <dgm:prSet/>
      <dgm:spPr/>
      <dgm:t>
        <a:bodyPr/>
        <a:lstStyle/>
        <a:p>
          <a:endParaRPr lang="en-US" dirty="0"/>
        </a:p>
      </dgm:t>
    </dgm:pt>
    <dgm:pt modelId="{CDD41706-4F29-42AA-8D59-2A72ACA9080E}" type="sibTrans" cxnId="{6DE5D3D0-3B14-4DF7-B2E2-0298AA804386}">
      <dgm:prSet/>
      <dgm:spPr/>
      <dgm:t>
        <a:bodyPr/>
        <a:lstStyle/>
        <a:p>
          <a:endParaRPr lang="en-US"/>
        </a:p>
      </dgm:t>
    </dgm:pt>
    <dgm:pt modelId="{AD8C9805-7FC6-4500-A650-18943DA00CCA}">
      <dgm:prSet phldrT="[Text]" custT="1"/>
      <dgm:spPr>
        <a:solidFill>
          <a:schemeClr val="bg1">
            <a:lumMod val="65000"/>
          </a:schemeClr>
        </a:solidFill>
      </dgm:spPr>
      <dgm:t>
        <a:bodyPr/>
        <a:lstStyle/>
        <a:p>
          <a:r>
            <a:rPr lang="de-DE" sz="1200" b="1" noProof="0" dirty="0" err="1">
              <a:solidFill>
                <a:schemeClr val="bg1"/>
              </a:solidFill>
              <a:latin typeface="Corbel" panose="020B0503020204020204" pitchFamily="34" charset="0"/>
            </a:rPr>
            <a:t>Digitalisation</a:t>
          </a:r>
          <a:endParaRPr lang="de-DE" sz="1200" b="1" noProof="0" dirty="0">
            <a:solidFill>
              <a:schemeClr val="bg1"/>
            </a:solidFill>
            <a:latin typeface="Corbel" panose="020B0503020204020204" pitchFamily="34" charset="0"/>
          </a:endParaRPr>
        </a:p>
      </dgm:t>
    </dgm:pt>
    <dgm:pt modelId="{9B848672-F503-4F35-BC06-052FAE5DE67D}" type="parTrans" cxnId="{E344BBC9-AD71-4FCD-A327-D4A340BFBC4E}">
      <dgm:prSet/>
      <dgm:spPr/>
      <dgm:t>
        <a:bodyPr/>
        <a:lstStyle/>
        <a:p>
          <a:endParaRPr lang="en-US" dirty="0"/>
        </a:p>
      </dgm:t>
    </dgm:pt>
    <dgm:pt modelId="{B4F6C133-2B32-4CF6-9A66-BAA7D9D51DBD}" type="sibTrans" cxnId="{E344BBC9-AD71-4FCD-A327-D4A340BFBC4E}">
      <dgm:prSet/>
      <dgm:spPr/>
      <dgm:t>
        <a:bodyPr/>
        <a:lstStyle/>
        <a:p>
          <a:endParaRPr lang="en-US"/>
        </a:p>
      </dgm:t>
    </dgm:pt>
    <dgm:pt modelId="{F565CC60-001D-471F-ACC0-30D60A176CE1}">
      <dgm:prSet phldrT="[Text]" custT="1"/>
      <dgm:spPr>
        <a:solidFill>
          <a:schemeClr val="bg1">
            <a:lumMod val="65000"/>
          </a:schemeClr>
        </a:solidFill>
      </dgm:spPr>
      <dgm:t>
        <a:bodyPr/>
        <a:lstStyle/>
        <a:p>
          <a:r>
            <a:rPr lang="de-DE" sz="1300" b="1" noProof="0" dirty="0">
              <a:solidFill>
                <a:schemeClr val="bg1"/>
              </a:solidFill>
              <a:latin typeface="Corbel" panose="020B0503020204020204" pitchFamily="34" charset="0"/>
            </a:rPr>
            <a:t>Mobile World</a:t>
          </a:r>
        </a:p>
      </dgm:t>
    </dgm:pt>
    <dgm:pt modelId="{8728A406-FAC1-4578-B2C6-EEF6C3F88D8E}" type="parTrans" cxnId="{7AE3C2A4-1C22-49B1-9338-72572AE3B123}">
      <dgm:prSet/>
      <dgm:spPr/>
      <dgm:t>
        <a:bodyPr/>
        <a:lstStyle/>
        <a:p>
          <a:endParaRPr lang="en-US" dirty="0"/>
        </a:p>
      </dgm:t>
    </dgm:pt>
    <dgm:pt modelId="{F0A6984A-7E58-4FE5-BB3D-EABFDFE30F00}" type="sibTrans" cxnId="{7AE3C2A4-1C22-49B1-9338-72572AE3B123}">
      <dgm:prSet/>
      <dgm:spPr/>
      <dgm:t>
        <a:bodyPr/>
        <a:lstStyle/>
        <a:p>
          <a:endParaRPr lang="en-US"/>
        </a:p>
      </dgm:t>
    </dgm:pt>
    <dgm:pt modelId="{1D09E6E3-AFC9-4814-9284-E6666A8BC0F4}" type="pres">
      <dgm:prSet presAssocID="{7D1F3080-721E-4B3E-9BF2-63E3160487C7}" presName="cycle" presStyleCnt="0">
        <dgm:presLayoutVars>
          <dgm:chMax val="1"/>
          <dgm:dir/>
          <dgm:animLvl val="ctr"/>
          <dgm:resizeHandles val="exact"/>
        </dgm:presLayoutVars>
      </dgm:prSet>
      <dgm:spPr/>
    </dgm:pt>
    <dgm:pt modelId="{A8CE602F-D0B8-4E6C-8CBE-3620F49944E7}" type="pres">
      <dgm:prSet presAssocID="{71145A5A-E69F-48A7-8E4F-D0C80051C502}" presName="centerShape" presStyleLbl="node0" presStyleIdx="0" presStyleCnt="1" custScaleX="119166" custScaleY="124841"/>
      <dgm:spPr/>
    </dgm:pt>
    <dgm:pt modelId="{6F62A3DC-C1EC-4635-A643-EFC3952EDE63}" type="pres">
      <dgm:prSet presAssocID="{D378D21A-D920-489B-8B71-A1ADB8C6B555}" presName="Name9" presStyleLbl="parChTrans1D2" presStyleIdx="0" presStyleCnt="6"/>
      <dgm:spPr/>
    </dgm:pt>
    <dgm:pt modelId="{6EF491F0-D12C-47EA-8DAF-A6BEB4C20C63}" type="pres">
      <dgm:prSet presAssocID="{D378D21A-D920-489B-8B71-A1ADB8C6B555}" presName="connTx" presStyleLbl="parChTrans1D2" presStyleIdx="0" presStyleCnt="6"/>
      <dgm:spPr/>
    </dgm:pt>
    <dgm:pt modelId="{32A5959E-B899-492E-9CFA-E9A7674D2FEA}" type="pres">
      <dgm:prSet presAssocID="{CD3DFDD0-CD0E-4449-9FCA-5F417CCD39F6}" presName="node" presStyleLbl="node1" presStyleIdx="0" presStyleCnt="6" custScaleX="109271" custScaleY="107511">
        <dgm:presLayoutVars>
          <dgm:bulletEnabled val="1"/>
        </dgm:presLayoutVars>
      </dgm:prSet>
      <dgm:spPr/>
    </dgm:pt>
    <dgm:pt modelId="{36EF41F5-1845-415F-A9E0-0B87AA18E019}" type="pres">
      <dgm:prSet presAssocID="{463FB5A1-CE63-4592-8480-A22EFC4B3A6D}" presName="Name9" presStyleLbl="parChTrans1D2" presStyleIdx="1" presStyleCnt="6"/>
      <dgm:spPr/>
    </dgm:pt>
    <dgm:pt modelId="{99334977-D1F2-4BB3-9128-A720E480CBBD}" type="pres">
      <dgm:prSet presAssocID="{463FB5A1-CE63-4592-8480-A22EFC4B3A6D}" presName="connTx" presStyleLbl="parChTrans1D2" presStyleIdx="1" presStyleCnt="6"/>
      <dgm:spPr/>
    </dgm:pt>
    <dgm:pt modelId="{BDEFCD8D-4C65-4C80-9FD5-4B2CB8377070}" type="pres">
      <dgm:prSet presAssocID="{CB1DDBF7-C612-42A3-BF9A-FADA3256260E}" presName="node" presStyleLbl="node1" presStyleIdx="1" presStyleCnt="6" custScaleX="109271" custScaleY="107511">
        <dgm:presLayoutVars>
          <dgm:bulletEnabled val="1"/>
        </dgm:presLayoutVars>
      </dgm:prSet>
      <dgm:spPr/>
    </dgm:pt>
    <dgm:pt modelId="{E191FCB2-ECDD-4D41-802E-6C9C30B14683}" type="pres">
      <dgm:prSet presAssocID="{DB3AB34B-A45E-46DB-948C-A7311279961F}" presName="Name9" presStyleLbl="parChTrans1D2" presStyleIdx="2" presStyleCnt="6"/>
      <dgm:spPr/>
    </dgm:pt>
    <dgm:pt modelId="{E5800B74-6AAF-4AF3-A2FC-E92C7287FC33}" type="pres">
      <dgm:prSet presAssocID="{DB3AB34B-A45E-46DB-948C-A7311279961F}" presName="connTx" presStyleLbl="parChTrans1D2" presStyleIdx="2" presStyleCnt="6"/>
      <dgm:spPr/>
    </dgm:pt>
    <dgm:pt modelId="{008DD3C6-C586-4E15-90DD-F55324A8A75F}" type="pres">
      <dgm:prSet presAssocID="{2B0BDE9B-B531-404E-A67F-E5690A770E05}" presName="node" presStyleLbl="node1" presStyleIdx="2" presStyleCnt="6" custScaleX="109271" custScaleY="107511">
        <dgm:presLayoutVars>
          <dgm:bulletEnabled val="1"/>
        </dgm:presLayoutVars>
      </dgm:prSet>
      <dgm:spPr/>
    </dgm:pt>
    <dgm:pt modelId="{2731C58F-ECA3-4686-937D-80A7930790A8}" type="pres">
      <dgm:prSet presAssocID="{70D439A8-6B7F-460E-8554-5E785F50CDC7}" presName="Name9" presStyleLbl="parChTrans1D2" presStyleIdx="3" presStyleCnt="6"/>
      <dgm:spPr/>
    </dgm:pt>
    <dgm:pt modelId="{95E80F42-B0EC-4279-9F8B-061FFAC42E56}" type="pres">
      <dgm:prSet presAssocID="{70D439A8-6B7F-460E-8554-5E785F50CDC7}" presName="connTx" presStyleLbl="parChTrans1D2" presStyleIdx="3" presStyleCnt="6"/>
      <dgm:spPr/>
    </dgm:pt>
    <dgm:pt modelId="{B5B39590-DCC0-4282-B1BA-F85AF4CE89C4}" type="pres">
      <dgm:prSet presAssocID="{8C2604A5-B8FD-414C-A7F6-1239AD188A4B}" presName="node" presStyleLbl="node1" presStyleIdx="3" presStyleCnt="6" custScaleX="109271" custScaleY="107511">
        <dgm:presLayoutVars>
          <dgm:bulletEnabled val="1"/>
        </dgm:presLayoutVars>
      </dgm:prSet>
      <dgm:spPr/>
    </dgm:pt>
    <dgm:pt modelId="{E65AA2E3-76B4-459F-A2BA-909950371CEF}" type="pres">
      <dgm:prSet presAssocID="{9B848672-F503-4F35-BC06-052FAE5DE67D}" presName="Name9" presStyleLbl="parChTrans1D2" presStyleIdx="4" presStyleCnt="6"/>
      <dgm:spPr/>
    </dgm:pt>
    <dgm:pt modelId="{19CA3EFB-6EC1-407D-8789-82B580774FC2}" type="pres">
      <dgm:prSet presAssocID="{9B848672-F503-4F35-BC06-052FAE5DE67D}" presName="connTx" presStyleLbl="parChTrans1D2" presStyleIdx="4" presStyleCnt="6"/>
      <dgm:spPr/>
    </dgm:pt>
    <dgm:pt modelId="{36556242-DBF4-4670-A844-A86FE6B699CD}" type="pres">
      <dgm:prSet presAssocID="{AD8C9805-7FC6-4500-A650-18943DA00CCA}" presName="node" presStyleLbl="node1" presStyleIdx="4" presStyleCnt="6" custScaleX="109271" custScaleY="107511">
        <dgm:presLayoutVars>
          <dgm:bulletEnabled val="1"/>
        </dgm:presLayoutVars>
      </dgm:prSet>
      <dgm:spPr/>
    </dgm:pt>
    <dgm:pt modelId="{B14731C8-88CE-438B-BAD4-CCC14CAA715F}" type="pres">
      <dgm:prSet presAssocID="{8728A406-FAC1-4578-B2C6-EEF6C3F88D8E}" presName="Name9" presStyleLbl="parChTrans1D2" presStyleIdx="5" presStyleCnt="6"/>
      <dgm:spPr/>
    </dgm:pt>
    <dgm:pt modelId="{2D99D8D6-B5E3-4ADC-AA97-02D140050B1E}" type="pres">
      <dgm:prSet presAssocID="{8728A406-FAC1-4578-B2C6-EEF6C3F88D8E}" presName="connTx" presStyleLbl="parChTrans1D2" presStyleIdx="5" presStyleCnt="6"/>
      <dgm:spPr/>
    </dgm:pt>
    <dgm:pt modelId="{87723CF1-2235-41B3-A87F-387A2BDCE184}" type="pres">
      <dgm:prSet presAssocID="{F565CC60-001D-471F-ACC0-30D60A176CE1}" presName="node" presStyleLbl="node1" presStyleIdx="5" presStyleCnt="6" custScaleX="109271" custScaleY="107511">
        <dgm:presLayoutVars>
          <dgm:bulletEnabled val="1"/>
        </dgm:presLayoutVars>
      </dgm:prSet>
      <dgm:spPr/>
    </dgm:pt>
  </dgm:ptLst>
  <dgm:cxnLst>
    <dgm:cxn modelId="{B24B9709-2677-46B1-AFE4-99A7D5E0F969}" type="presOf" srcId="{9B848672-F503-4F35-BC06-052FAE5DE67D}" destId="{E65AA2E3-76B4-459F-A2BA-909950371CEF}" srcOrd="0" destOrd="0" presId="urn:microsoft.com/office/officeart/2005/8/layout/radial1"/>
    <dgm:cxn modelId="{813F222F-D352-4044-BE4B-2B7BC493076B}" type="presOf" srcId="{D378D21A-D920-489B-8B71-A1ADB8C6B555}" destId="{6F62A3DC-C1EC-4635-A643-EFC3952EDE63}" srcOrd="0" destOrd="0" presId="urn:microsoft.com/office/officeart/2005/8/layout/radial1"/>
    <dgm:cxn modelId="{89C26931-763B-4864-9609-E0BF7908BE7A}" type="presOf" srcId="{CD3DFDD0-CD0E-4449-9FCA-5F417CCD39F6}" destId="{32A5959E-B899-492E-9CFA-E9A7674D2FEA}" srcOrd="0" destOrd="0" presId="urn:microsoft.com/office/officeart/2005/8/layout/radial1"/>
    <dgm:cxn modelId="{D2B53837-AF60-4703-B8C0-3A9B344A8012}" type="presOf" srcId="{F565CC60-001D-471F-ACC0-30D60A176CE1}" destId="{87723CF1-2235-41B3-A87F-387A2BDCE184}" srcOrd="0" destOrd="0" presId="urn:microsoft.com/office/officeart/2005/8/layout/radial1"/>
    <dgm:cxn modelId="{E6B59D5B-674D-4078-AEF3-25E955839EFD}" type="presOf" srcId="{8728A406-FAC1-4578-B2C6-EEF6C3F88D8E}" destId="{2D99D8D6-B5E3-4ADC-AA97-02D140050B1E}" srcOrd="1" destOrd="0" presId="urn:microsoft.com/office/officeart/2005/8/layout/radial1"/>
    <dgm:cxn modelId="{D69FBE42-2A65-4F59-A203-470C36BE9B06}" type="presOf" srcId="{DB3AB34B-A45E-46DB-948C-A7311279961F}" destId="{E191FCB2-ECDD-4D41-802E-6C9C30B14683}" srcOrd="0" destOrd="0" presId="urn:microsoft.com/office/officeart/2005/8/layout/radial1"/>
    <dgm:cxn modelId="{F6527B47-744F-4FAA-B0B9-156107B55FEB}" srcId="{71145A5A-E69F-48A7-8E4F-D0C80051C502}" destId="{2B0BDE9B-B531-404E-A67F-E5690A770E05}" srcOrd="2" destOrd="0" parTransId="{DB3AB34B-A45E-46DB-948C-A7311279961F}" sibTransId="{3500D948-A1CF-4AE3-8CD1-35DE7728B95B}"/>
    <dgm:cxn modelId="{78E59268-C8A4-45E3-92CA-50D478FAB970}" type="presOf" srcId="{463FB5A1-CE63-4592-8480-A22EFC4B3A6D}" destId="{36EF41F5-1845-415F-A9E0-0B87AA18E019}" srcOrd="0" destOrd="0" presId="urn:microsoft.com/office/officeart/2005/8/layout/radial1"/>
    <dgm:cxn modelId="{89E21C69-699C-4E5A-B3AF-B9AEF052978D}" srcId="{7D1F3080-721E-4B3E-9BF2-63E3160487C7}" destId="{71145A5A-E69F-48A7-8E4F-D0C80051C502}" srcOrd="0" destOrd="0" parTransId="{C59FC285-994C-49D3-93E3-26DAC11B1A25}" sibTransId="{7530C2B6-EFFC-4B35-97DF-F5B18CFCE816}"/>
    <dgm:cxn modelId="{8BA5FE6F-CC5E-49A7-A54B-2A71DC4FDED7}" type="presOf" srcId="{CB1DDBF7-C612-42A3-BF9A-FADA3256260E}" destId="{BDEFCD8D-4C65-4C80-9FD5-4B2CB8377070}" srcOrd="0" destOrd="0" presId="urn:microsoft.com/office/officeart/2005/8/layout/radial1"/>
    <dgm:cxn modelId="{32825875-9C85-4051-8F2B-44CC29659FC7}" type="presOf" srcId="{8C2604A5-B8FD-414C-A7F6-1239AD188A4B}" destId="{B5B39590-DCC0-4282-B1BA-F85AF4CE89C4}" srcOrd="0" destOrd="0" presId="urn:microsoft.com/office/officeart/2005/8/layout/radial1"/>
    <dgm:cxn modelId="{2488BB7B-9C6B-4808-91D9-98458698AED8}" type="presOf" srcId="{70D439A8-6B7F-460E-8554-5E785F50CDC7}" destId="{2731C58F-ECA3-4686-937D-80A7930790A8}" srcOrd="0" destOrd="0" presId="urn:microsoft.com/office/officeart/2005/8/layout/radial1"/>
    <dgm:cxn modelId="{BB77F193-4F48-4ABA-A070-A667D73B75CD}" srcId="{71145A5A-E69F-48A7-8E4F-D0C80051C502}" destId="{CB1DDBF7-C612-42A3-BF9A-FADA3256260E}" srcOrd="1" destOrd="0" parTransId="{463FB5A1-CE63-4592-8480-A22EFC4B3A6D}" sibTransId="{825A90DC-BDC1-4BB3-9F71-DA54C9E1005D}"/>
    <dgm:cxn modelId="{5EE4A897-7AD4-486E-91A6-AD6C47A08C4C}" type="presOf" srcId="{2B0BDE9B-B531-404E-A67F-E5690A770E05}" destId="{008DD3C6-C586-4E15-90DD-F55324A8A75F}" srcOrd="0" destOrd="0" presId="urn:microsoft.com/office/officeart/2005/8/layout/radial1"/>
    <dgm:cxn modelId="{D386CD9C-44AC-43E6-B742-F9310BFFFB51}" type="presOf" srcId="{AD8C9805-7FC6-4500-A650-18943DA00CCA}" destId="{36556242-DBF4-4670-A844-A86FE6B699CD}" srcOrd="0" destOrd="0" presId="urn:microsoft.com/office/officeart/2005/8/layout/radial1"/>
    <dgm:cxn modelId="{5591DDA0-9176-4A7C-80B0-C2B270781471}" type="presOf" srcId="{9B848672-F503-4F35-BC06-052FAE5DE67D}" destId="{19CA3EFB-6EC1-407D-8789-82B580774FC2}" srcOrd="1" destOrd="0" presId="urn:microsoft.com/office/officeart/2005/8/layout/radial1"/>
    <dgm:cxn modelId="{7AE3C2A4-1C22-49B1-9338-72572AE3B123}" srcId="{71145A5A-E69F-48A7-8E4F-D0C80051C502}" destId="{F565CC60-001D-471F-ACC0-30D60A176CE1}" srcOrd="5" destOrd="0" parTransId="{8728A406-FAC1-4578-B2C6-EEF6C3F88D8E}" sibTransId="{F0A6984A-7E58-4FE5-BB3D-EABFDFE30F00}"/>
    <dgm:cxn modelId="{A85A8BA8-04D2-4ABE-A7C0-57088C861791}" type="presOf" srcId="{DB3AB34B-A45E-46DB-948C-A7311279961F}" destId="{E5800B74-6AAF-4AF3-A2FC-E92C7287FC33}" srcOrd="1" destOrd="0" presId="urn:microsoft.com/office/officeart/2005/8/layout/radial1"/>
    <dgm:cxn modelId="{96B7C9B7-928D-4761-A578-43D7B9C5C622}" type="presOf" srcId="{7D1F3080-721E-4B3E-9BF2-63E3160487C7}" destId="{1D09E6E3-AFC9-4814-9284-E6666A8BC0F4}" srcOrd="0" destOrd="0" presId="urn:microsoft.com/office/officeart/2005/8/layout/radial1"/>
    <dgm:cxn modelId="{144D2CBC-AD2B-4281-9060-A8E854E72425}" srcId="{71145A5A-E69F-48A7-8E4F-D0C80051C502}" destId="{CD3DFDD0-CD0E-4449-9FCA-5F417CCD39F6}" srcOrd="0" destOrd="0" parTransId="{D378D21A-D920-489B-8B71-A1ADB8C6B555}" sibTransId="{23095FE8-2B08-4B0C-86C1-50FFC4F6AF65}"/>
    <dgm:cxn modelId="{E344BBC9-AD71-4FCD-A327-D4A340BFBC4E}" srcId="{71145A5A-E69F-48A7-8E4F-D0C80051C502}" destId="{AD8C9805-7FC6-4500-A650-18943DA00CCA}" srcOrd="4" destOrd="0" parTransId="{9B848672-F503-4F35-BC06-052FAE5DE67D}" sibTransId="{B4F6C133-2B32-4CF6-9A66-BAA7D9D51DBD}"/>
    <dgm:cxn modelId="{6DE5D3D0-3B14-4DF7-B2E2-0298AA804386}" srcId="{71145A5A-E69F-48A7-8E4F-D0C80051C502}" destId="{8C2604A5-B8FD-414C-A7F6-1239AD188A4B}" srcOrd="3" destOrd="0" parTransId="{70D439A8-6B7F-460E-8554-5E785F50CDC7}" sibTransId="{CDD41706-4F29-42AA-8D59-2A72ACA9080E}"/>
    <dgm:cxn modelId="{BDA894D1-3845-4334-9D0D-39E9180BF105}" type="presOf" srcId="{463FB5A1-CE63-4592-8480-A22EFC4B3A6D}" destId="{99334977-D1F2-4BB3-9128-A720E480CBBD}" srcOrd="1" destOrd="0" presId="urn:microsoft.com/office/officeart/2005/8/layout/radial1"/>
    <dgm:cxn modelId="{3DDED3D2-5601-48CD-B2F9-C502A34E77CA}" type="presOf" srcId="{8728A406-FAC1-4578-B2C6-EEF6C3F88D8E}" destId="{B14731C8-88CE-438B-BAD4-CCC14CAA715F}" srcOrd="0" destOrd="0" presId="urn:microsoft.com/office/officeart/2005/8/layout/radial1"/>
    <dgm:cxn modelId="{62A20DE7-41D1-4F73-8088-471FD4F8567A}" type="presOf" srcId="{71145A5A-E69F-48A7-8E4F-D0C80051C502}" destId="{A8CE602F-D0B8-4E6C-8CBE-3620F49944E7}" srcOrd="0" destOrd="0" presId="urn:microsoft.com/office/officeart/2005/8/layout/radial1"/>
    <dgm:cxn modelId="{4F8C21EA-72DA-4E22-905A-A7927EC12084}" type="presOf" srcId="{70D439A8-6B7F-460E-8554-5E785F50CDC7}" destId="{95E80F42-B0EC-4279-9F8B-061FFAC42E56}" srcOrd="1" destOrd="0" presId="urn:microsoft.com/office/officeart/2005/8/layout/radial1"/>
    <dgm:cxn modelId="{B12E5DFF-C310-48F2-95CB-D1ED0C9B5669}" type="presOf" srcId="{D378D21A-D920-489B-8B71-A1ADB8C6B555}" destId="{6EF491F0-D12C-47EA-8DAF-A6BEB4C20C63}" srcOrd="1" destOrd="0" presId="urn:microsoft.com/office/officeart/2005/8/layout/radial1"/>
    <dgm:cxn modelId="{9E2368BE-78CC-4C05-ACF0-4E09066CC4E3}" type="presParOf" srcId="{1D09E6E3-AFC9-4814-9284-E6666A8BC0F4}" destId="{A8CE602F-D0B8-4E6C-8CBE-3620F49944E7}" srcOrd="0" destOrd="0" presId="urn:microsoft.com/office/officeart/2005/8/layout/radial1"/>
    <dgm:cxn modelId="{83B5BE1E-F627-4AAD-B756-507EACE63046}" type="presParOf" srcId="{1D09E6E3-AFC9-4814-9284-E6666A8BC0F4}" destId="{6F62A3DC-C1EC-4635-A643-EFC3952EDE63}" srcOrd="1" destOrd="0" presId="urn:microsoft.com/office/officeart/2005/8/layout/radial1"/>
    <dgm:cxn modelId="{0CD3FC23-080B-463F-B02C-7889C9308C33}" type="presParOf" srcId="{6F62A3DC-C1EC-4635-A643-EFC3952EDE63}" destId="{6EF491F0-D12C-47EA-8DAF-A6BEB4C20C63}" srcOrd="0" destOrd="0" presId="urn:microsoft.com/office/officeart/2005/8/layout/radial1"/>
    <dgm:cxn modelId="{38C163AE-FF91-48CA-B7E5-D34D0F6666DD}" type="presParOf" srcId="{1D09E6E3-AFC9-4814-9284-E6666A8BC0F4}" destId="{32A5959E-B899-492E-9CFA-E9A7674D2FEA}" srcOrd="2" destOrd="0" presId="urn:microsoft.com/office/officeart/2005/8/layout/radial1"/>
    <dgm:cxn modelId="{EF12BFE5-74AD-4828-8673-539C66B1F644}" type="presParOf" srcId="{1D09E6E3-AFC9-4814-9284-E6666A8BC0F4}" destId="{36EF41F5-1845-415F-A9E0-0B87AA18E019}" srcOrd="3" destOrd="0" presId="urn:microsoft.com/office/officeart/2005/8/layout/radial1"/>
    <dgm:cxn modelId="{FD339FF8-6223-4BAC-BAD0-D79BBFF78052}" type="presParOf" srcId="{36EF41F5-1845-415F-A9E0-0B87AA18E019}" destId="{99334977-D1F2-4BB3-9128-A720E480CBBD}" srcOrd="0" destOrd="0" presId="urn:microsoft.com/office/officeart/2005/8/layout/radial1"/>
    <dgm:cxn modelId="{CB2C1972-5613-4C52-9A27-151383A09CA8}" type="presParOf" srcId="{1D09E6E3-AFC9-4814-9284-E6666A8BC0F4}" destId="{BDEFCD8D-4C65-4C80-9FD5-4B2CB8377070}" srcOrd="4" destOrd="0" presId="urn:microsoft.com/office/officeart/2005/8/layout/radial1"/>
    <dgm:cxn modelId="{A89713A9-B82B-4C33-9324-8B4A2954D117}" type="presParOf" srcId="{1D09E6E3-AFC9-4814-9284-E6666A8BC0F4}" destId="{E191FCB2-ECDD-4D41-802E-6C9C30B14683}" srcOrd="5" destOrd="0" presId="urn:microsoft.com/office/officeart/2005/8/layout/radial1"/>
    <dgm:cxn modelId="{B11129C0-87D8-42CC-AFC8-31C41FB34373}" type="presParOf" srcId="{E191FCB2-ECDD-4D41-802E-6C9C30B14683}" destId="{E5800B74-6AAF-4AF3-A2FC-E92C7287FC33}" srcOrd="0" destOrd="0" presId="urn:microsoft.com/office/officeart/2005/8/layout/radial1"/>
    <dgm:cxn modelId="{D07871BA-6054-499D-9004-F4BC7C4AE1FF}" type="presParOf" srcId="{1D09E6E3-AFC9-4814-9284-E6666A8BC0F4}" destId="{008DD3C6-C586-4E15-90DD-F55324A8A75F}" srcOrd="6" destOrd="0" presId="urn:microsoft.com/office/officeart/2005/8/layout/radial1"/>
    <dgm:cxn modelId="{F6DA8B7C-2C35-411C-8CDC-56EF5867C34A}" type="presParOf" srcId="{1D09E6E3-AFC9-4814-9284-E6666A8BC0F4}" destId="{2731C58F-ECA3-4686-937D-80A7930790A8}" srcOrd="7" destOrd="0" presId="urn:microsoft.com/office/officeart/2005/8/layout/radial1"/>
    <dgm:cxn modelId="{77711F0F-9C8C-41AA-B831-3BABFDD2696B}" type="presParOf" srcId="{2731C58F-ECA3-4686-937D-80A7930790A8}" destId="{95E80F42-B0EC-4279-9F8B-061FFAC42E56}" srcOrd="0" destOrd="0" presId="urn:microsoft.com/office/officeart/2005/8/layout/radial1"/>
    <dgm:cxn modelId="{81057C61-A12C-4F0A-9D31-1D0A9C635522}" type="presParOf" srcId="{1D09E6E3-AFC9-4814-9284-E6666A8BC0F4}" destId="{B5B39590-DCC0-4282-B1BA-F85AF4CE89C4}" srcOrd="8" destOrd="0" presId="urn:microsoft.com/office/officeart/2005/8/layout/radial1"/>
    <dgm:cxn modelId="{54112A32-695A-445F-807C-54BFC99292F5}" type="presParOf" srcId="{1D09E6E3-AFC9-4814-9284-E6666A8BC0F4}" destId="{E65AA2E3-76B4-459F-A2BA-909950371CEF}" srcOrd="9" destOrd="0" presId="urn:microsoft.com/office/officeart/2005/8/layout/radial1"/>
    <dgm:cxn modelId="{529B953B-10E5-4512-9BF5-E92B5928DB00}" type="presParOf" srcId="{E65AA2E3-76B4-459F-A2BA-909950371CEF}" destId="{19CA3EFB-6EC1-407D-8789-82B580774FC2}" srcOrd="0" destOrd="0" presId="urn:microsoft.com/office/officeart/2005/8/layout/radial1"/>
    <dgm:cxn modelId="{3BDBDECC-46DE-49DD-A18B-2D00044B3AEC}" type="presParOf" srcId="{1D09E6E3-AFC9-4814-9284-E6666A8BC0F4}" destId="{36556242-DBF4-4670-A844-A86FE6B699CD}" srcOrd="10" destOrd="0" presId="urn:microsoft.com/office/officeart/2005/8/layout/radial1"/>
    <dgm:cxn modelId="{1AD86FCA-3E06-4CB9-96DD-EB9F0A7DDFE7}" type="presParOf" srcId="{1D09E6E3-AFC9-4814-9284-E6666A8BC0F4}" destId="{B14731C8-88CE-438B-BAD4-CCC14CAA715F}" srcOrd="11" destOrd="0" presId="urn:microsoft.com/office/officeart/2005/8/layout/radial1"/>
    <dgm:cxn modelId="{C932BB61-06FC-49D5-9D00-8E9DD399F88E}" type="presParOf" srcId="{B14731C8-88CE-438B-BAD4-CCC14CAA715F}" destId="{2D99D8D6-B5E3-4ADC-AA97-02D140050B1E}" srcOrd="0" destOrd="0" presId="urn:microsoft.com/office/officeart/2005/8/layout/radial1"/>
    <dgm:cxn modelId="{E12CC0B7-24A3-4974-A7CA-66EAC647884E}" type="presParOf" srcId="{1D09E6E3-AFC9-4814-9284-E6666A8BC0F4}" destId="{87723CF1-2235-41B3-A87F-387A2BDCE184}"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Market </a:t>
          </a:r>
          <a:r>
            <a:rPr lang="de-DE" dirty="0" err="1">
              <a:solidFill>
                <a:schemeClr val="bg1"/>
              </a:solidFill>
              <a:latin typeface="Corbel" panose="020B0503020204020204" pitchFamily="34" charset="0"/>
            </a:rPr>
            <a:t>environment</a:t>
          </a:r>
          <a:r>
            <a:rPr lang="de-DE" dirty="0">
              <a:solidFill>
                <a:schemeClr val="bg1"/>
              </a:solidFill>
              <a:latin typeface="Corbel" panose="020B0503020204020204" pitchFamily="34" charset="0"/>
            </a:rPr>
            <a:t> </a:t>
          </a:r>
          <a:r>
            <a:rPr lang="de-DE" dirty="0" err="1">
              <a:solidFill>
                <a:schemeClr val="bg1"/>
              </a:solidFill>
              <a:latin typeface="Corbel" panose="020B0503020204020204" pitchFamily="34" charset="0"/>
            </a:rPr>
            <a:t>logistics</a:t>
          </a:r>
          <a:endParaRPr lang="de-DE" dirty="0">
            <a:solidFill>
              <a:schemeClr val="bg1"/>
            </a:solidFill>
            <a:latin typeface="Corbel" panose="020B0503020204020204" pitchFamily="34" charset="0"/>
          </a:endParaRP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en-US" dirty="0">
              <a:latin typeface="Corbel" panose="020B0503020204020204" pitchFamily="34" charset="0"/>
            </a:rPr>
            <a:t>Development trends at a glance</a:t>
          </a:r>
          <a:endParaRPr lang="de-DE" dirty="0">
            <a:latin typeface="Corbel" panose="020B0503020204020204" pitchFamily="34" charset="0"/>
          </a:endParaRP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5952576B-2061-4D73-86C0-A5C4A283E85D}">
      <dgm:prSet/>
      <dgm:spPr/>
      <dgm:t>
        <a:bodyPr/>
        <a:lstStyle/>
        <a:p>
          <a:r>
            <a:rPr lang="en-US" dirty="0">
              <a:latin typeface="Corbel" panose="020B0503020204020204" pitchFamily="34" charset="0"/>
            </a:rPr>
            <a:t>4 Drivers for the development for innovations</a:t>
          </a:r>
          <a:endParaRPr lang="de-DE" dirty="0">
            <a:latin typeface="Corbel" panose="020B0503020204020204" pitchFamily="34" charset="0"/>
          </a:endParaRP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FD61D2D1-3F45-4F1C-90B1-613EEE64EFFC}">
      <dgm:prSet/>
      <dgm:spPr/>
      <dgm:t>
        <a:bodyPr/>
        <a:lstStyle/>
        <a:p>
          <a:r>
            <a:rPr lang="de-DE" dirty="0">
              <a:latin typeface="Corbel" panose="020B0503020204020204" pitchFamily="34" charset="0"/>
            </a:rPr>
            <a:t>Innovative </a:t>
          </a:r>
          <a:r>
            <a:rPr lang="de-DE" dirty="0" err="1">
              <a:latin typeface="Corbel" panose="020B0503020204020204" pitchFamily="34" charset="0"/>
            </a:rPr>
            <a:t>transport</a:t>
          </a:r>
          <a:r>
            <a:rPr lang="de-DE" dirty="0">
              <a:latin typeface="Corbel" panose="020B0503020204020204" pitchFamily="34" charset="0"/>
            </a:rPr>
            <a:t> </a:t>
          </a:r>
          <a:r>
            <a:rPr lang="de-DE" dirty="0" err="1">
              <a:latin typeface="Corbel" panose="020B0503020204020204" pitchFamily="34" charset="0"/>
            </a:rPr>
            <a:t>concepts</a:t>
          </a:r>
          <a:endParaRPr lang="de-DE" dirty="0">
            <a:latin typeface="Corbel" panose="020B0503020204020204" pitchFamily="34" charset="0"/>
          </a:endParaRPr>
        </a:p>
      </dgm:t>
    </dgm:pt>
    <dgm:pt modelId="{75B93BCB-E419-4C9B-81B2-B4292F5671AF}" type="parTrans" cxnId="{8674A427-461B-4AC6-BA97-9C0DBC1487B9}">
      <dgm:prSet/>
      <dgm:spPr/>
      <dgm:t>
        <a:bodyPr/>
        <a:lstStyle/>
        <a:p>
          <a:endParaRPr lang="de-DE"/>
        </a:p>
      </dgm:t>
    </dgm:pt>
    <dgm:pt modelId="{494DAEBC-0B9F-45A9-A863-AA6E31408850}" type="sibTrans" cxnId="{8674A427-461B-4AC6-BA97-9C0DBC1487B9}">
      <dgm:prSet/>
      <dgm:spPr/>
      <dgm:t>
        <a:bodyPr/>
        <a:lstStyle/>
        <a:p>
          <a:endParaRPr lang="de-DE"/>
        </a:p>
      </dgm:t>
    </dgm:pt>
    <dgm:pt modelId="{744B5F73-2DD4-4423-B2E0-FF8105D24292}">
      <dgm:prSet/>
      <dgm:spPr/>
      <dgm:t>
        <a:bodyPr/>
        <a:lstStyle/>
        <a:p>
          <a:r>
            <a:rPr lang="de-DE" dirty="0">
              <a:latin typeface="Corbel" panose="020B0503020204020204" pitchFamily="34" charset="0"/>
            </a:rPr>
            <a:t>Innovative </a:t>
          </a:r>
          <a:r>
            <a:rPr lang="de-DE" dirty="0" err="1">
              <a:latin typeface="Corbel" panose="020B0503020204020204" pitchFamily="34" charset="0"/>
            </a:rPr>
            <a:t>business</a:t>
          </a:r>
          <a:r>
            <a:rPr lang="de-DE" dirty="0">
              <a:latin typeface="Corbel" panose="020B0503020204020204" pitchFamily="34" charset="0"/>
            </a:rPr>
            <a:t> </a:t>
          </a:r>
          <a:r>
            <a:rPr lang="de-DE" dirty="0" err="1">
              <a:latin typeface="Corbel" panose="020B0503020204020204" pitchFamily="34" charset="0"/>
            </a:rPr>
            <a:t>models</a:t>
          </a:r>
          <a:endParaRPr lang="de-DE" dirty="0">
            <a:latin typeface="Corbel" panose="020B0503020204020204" pitchFamily="34" charset="0"/>
          </a:endParaRPr>
        </a:p>
      </dgm:t>
    </dgm:pt>
    <dgm:pt modelId="{DFCF63B6-BB44-4C22-8521-843D07CD38F8}" type="parTrans" cxnId="{3996BC89-94E0-422C-9FD6-4EAE88DF90B1}">
      <dgm:prSet/>
      <dgm:spPr/>
      <dgm:t>
        <a:bodyPr/>
        <a:lstStyle/>
        <a:p>
          <a:endParaRPr lang="de-DE"/>
        </a:p>
      </dgm:t>
    </dgm:pt>
    <dgm:pt modelId="{C02B0DA8-23FF-46DA-8C9B-B6ED5C075347}" type="sibTrans" cxnId="{3996BC89-94E0-422C-9FD6-4EAE88DF90B1}">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F9F7F927-B2BE-4B1D-91C9-8562D5999322}" type="pres">
      <dgm:prSet presAssocID="{A3C7C1E3-0B77-488B-A736-A07448EDFC23}" presName="text_2" presStyleLbl="node1" presStyleIdx="1" presStyleCnt="5">
        <dgm:presLayoutVars>
          <dgm:bulletEnabled val="1"/>
        </dgm:presLayoutVars>
      </dgm:prSet>
      <dgm:spPr/>
    </dgm:pt>
    <dgm:pt modelId="{85D505A0-FAD5-4F22-8246-B1F333717910}" type="pres">
      <dgm:prSet presAssocID="{A3C7C1E3-0B77-488B-A736-A07448EDFC23}" presName="accent_2" presStyleCnt="0"/>
      <dgm:spPr/>
    </dgm:pt>
    <dgm:pt modelId="{4FCED2D1-6A8A-47A2-8960-FBA384C1A511}" type="pres">
      <dgm:prSet presAssocID="{A3C7C1E3-0B77-488B-A736-A07448EDFC23}" presName="accentRepeatNode" presStyleLbl="solidFgAcc1" presStyleIdx="1" presStyleCnt="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5EB4F82-A72E-49FE-BBA1-CF6A7A1B9348}" type="pres">
      <dgm:prSet presAssocID="{5952576B-2061-4D73-86C0-A5C4A283E85D}" presName="text_3" presStyleLbl="node1" presStyleIdx="2" presStyleCnt="5">
        <dgm:presLayoutVars>
          <dgm:bulletEnabled val="1"/>
        </dgm:presLayoutVars>
      </dgm:prSet>
      <dgm:spPr/>
    </dgm:pt>
    <dgm:pt modelId="{D4290F8B-59B2-4BF1-9282-4CE2CCAAC70D}" type="pres">
      <dgm:prSet presAssocID="{5952576B-2061-4D73-86C0-A5C4A283E85D}" presName="accent_3" presStyleCnt="0"/>
      <dgm:spPr/>
    </dgm:pt>
    <dgm:pt modelId="{82CDFC03-F782-44E7-8A18-9D57C2B4F96C}" type="pres">
      <dgm:prSet presAssocID="{5952576B-2061-4D73-86C0-A5C4A283E85D}" presName="accentRepeatNode" presStyleLbl="solidFgAcc1" presStyleIdx="2" presStyleCnt="5"/>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387F0E83-AF4C-4B83-B9A5-3E9888735CC6}" type="pres">
      <dgm:prSet presAssocID="{FD61D2D1-3F45-4F1C-90B1-613EEE64EFFC}" presName="text_4" presStyleLbl="node1" presStyleIdx="3" presStyleCnt="5">
        <dgm:presLayoutVars>
          <dgm:bulletEnabled val="1"/>
        </dgm:presLayoutVars>
      </dgm:prSet>
      <dgm:spPr/>
    </dgm:pt>
    <dgm:pt modelId="{9B49A089-5D75-47AA-94B7-4B168FF16D7A}" type="pres">
      <dgm:prSet presAssocID="{FD61D2D1-3F45-4F1C-90B1-613EEE64EFFC}" presName="accent_4" presStyleCnt="0"/>
      <dgm:spPr/>
    </dgm:pt>
    <dgm:pt modelId="{25B119B3-5852-470A-813F-5696F06C1055}" type="pres">
      <dgm:prSet presAssocID="{FD61D2D1-3F45-4F1C-90B1-613EEE64EFFC}" presName="accentRepeatNode" presStyleLbl="solidFgAcc1" presStyleIdx="3" presStyleCnt="5"/>
      <dgm:spPr/>
    </dgm:pt>
    <dgm:pt modelId="{03D835F7-7013-4FC8-8C0A-558D0AF5D872}" type="pres">
      <dgm:prSet presAssocID="{744B5F73-2DD4-4423-B2E0-FF8105D24292}" presName="text_5" presStyleLbl="node1" presStyleIdx="4" presStyleCnt="5">
        <dgm:presLayoutVars>
          <dgm:bulletEnabled val="1"/>
        </dgm:presLayoutVars>
      </dgm:prSet>
      <dgm:spPr/>
    </dgm:pt>
    <dgm:pt modelId="{3D498465-AF5B-4ACD-AFE6-EE376833C353}" type="pres">
      <dgm:prSet presAssocID="{744B5F73-2DD4-4423-B2E0-FF8105D24292}" presName="accent_5" presStyleCnt="0"/>
      <dgm:spPr/>
    </dgm:pt>
    <dgm:pt modelId="{7430B402-FB00-4E5D-ABCE-83B230BF8E1E}" type="pres">
      <dgm:prSet presAssocID="{744B5F73-2DD4-4423-B2E0-FF8105D24292}" presName="accentRepeatNode" presStyleLbl="solidFgAcc1" presStyleIdx="4" presStyleCnt="5"/>
      <dgm:spPr/>
    </dgm:pt>
  </dgm:ptLst>
  <dgm:cxnLst>
    <dgm:cxn modelId="{DED46F18-36A3-469B-94E7-635E3205F6A7}" type="presOf" srcId="{A3C7C1E3-0B77-488B-A736-A07448EDFC23}" destId="{F9F7F927-B2BE-4B1D-91C9-8562D5999322}" srcOrd="0" destOrd="0" presId="urn:microsoft.com/office/officeart/2008/layout/VerticalCurvedList"/>
    <dgm:cxn modelId="{8674A427-461B-4AC6-BA97-9C0DBC1487B9}" srcId="{C0F72133-E115-43FC-96C0-A6CC39FA637D}" destId="{FD61D2D1-3F45-4F1C-90B1-613EEE64EFFC}" srcOrd="3" destOrd="0" parTransId="{75B93BCB-E419-4C9B-81B2-B4292F5671AF}" sibTransId="{494DAEBC-0B9F-45A9-A863-AA6E31408850}"/>
    <dgm:cxn modelId="{816DA12A-37E8-435B-A4AC-8DC016EE09D6}" type="presOf" srcId="{1A1DB9C4-71AF-4D09-95DB-8C65914911BB}" destId="{E5EF259A-7330-4E01-AE6F-A97E9DF2A3E3}" srcOrd="0" destOrd="0" presId="urn:microsoft.com/office/officeart/2008/layout/VerticalCurvedList"/>
    <dgm:cxn modelId="{9563DB43-0B2D-4EE7-A062-F4E6140A4E43}" type="presOf" srcId="{5952576B-2061-4D73-86C0-A5C4A283E85D}" destId="{95EB4F82-A72E-49FE-BBA1-CF6A7A1B9348}" srcOrd="0" destOrd="0" presId="urn:microsoft.com/office/officeart/2008/layout/VerticalCurvedList"/>
    <dgm:cxn modelId="{8452AC6F-DC39-4C0A-982C-1208B5E32D57}" srcId="{C0F72133-E115-43FC-96C0-A6CC39FA637D}" destId="{A3C7C1E3-0B77-488B-A736-A07448EDFC23}" srcOrd="1"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2" destOrd="0" parTransId="{4F226D1D-575A-4236-90FC-AF25324AB662}" sibTransId="{96BDA861-3D45-4EEA-A8E3-8887A31A1408}"/>
    <dgm:cxn modelId="{4CBCD055-3780-49B6-9AB2-2BDC3739EE4E}" type="presOf" srcId="{744B5F73-2DD4-4423-B2E0-FF8105D24292}" destId="{03D835F7-7013-4FC8-8C0A-558D0AF5D872}" srcOrd="0" destOrd="0" presId="urn:microsoft.com/office/officeart/2008/layout/VerticalCurvedList"/>
    <dgm:cxn modelId="{E8B8A657-D941-4143-925B-EFE53BE4C661}" srcId="{C0F72133-E115-43FC-96C0-A6CC39FA637D}" destId="{C13C3918-D091-4AC2-B330-E66D91CF007D}" srcOrd="0" destOrd="0" parTransId="{7F1E8D70-2843-4D2C-8023-3D85781FA291}" sibTransId="{1A1DB9C4-71AF-4D09-95DB-8C65914911BB}"/>
    <dgm:cxn modelId="{3996BC89-94E0-422C-9FD6-4EAE88DF90B1}" srcId="{C0F72133-E115-43FC-96C0-A6CC39FA637D}" destId="{744B5F73-2DD4-4423-B2E0-FF8105D24292}" srcOrd="4" destOrd="0" parTransId="{DFCF63B6-BB44-4C22-8521-843D07CD38F8}" sibTransId="{C02B0DA8-23FF-46DA-8C9B-B6ED5C075347}"/>
    <dgm:cxn modelId="{D18EE0C6-9119-49D7-923B-945263F1BC10}" type="presOf" srcId="{C0F72133-E115-43FC-96C0-A6CC39FA637D}" destId="{D711CFAA-3E54-4FD1-918C-CC5DF64A970C}" srcOrd="0" destOrd="0" presId="urn:microsoft.com/office/officeart/2008/layout/VerticalCurvedList"/>
    <dgm:cxn modelId="{015C54FF-7C4D-4E04-97A7-3A8CE7C03DB2}" type="presOf" srcId="{FD61D2D1-3F45-4F1C-90B1-613EEE64EFFC}" destId="{387F0E83-AF4C-4B83-B9A5-3E9888735CC6}"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3887E363-FF9C-41C7-9629-C7C90623F5F9}" type="presParOf" srcId="{F297F322-92B7-4F1A-88D0-240F573BAAE5}" destId="{F9F7F927-B2BE-4B1D-91C9-8562D5999322}" srcOrd="3" destOrd="0" presId="urn:microsoft.com/office/officeart/2008/layout/VerticalCurvedList"/>
    <dgm:cxn modelId="{868769A6-856D-4CDC-AE71-CAFA1C8D640B}" type="presParOf" srcId="{F297F322-92B7-4F1A-88D0-240F573BAAE5}" destId="{85D505A0-FAD5-4F22-8246-B1F333717910}" srcOrd="4" destOrd="0" presId="urn:microsoft.com/office/officeart/2008/layout/VerticalCurvedList"/>
    <dgm:cxn modelId="{40CDD6D0-67AF-4994-8F44-E1508397F7A4}" type="presParOf" srcId="{85D505A0-FAD5-4F22-8246-B1F333717910}" destId="{4FCED2D1-6A8A-47A2-8960-FBA384C1A511}" srcOrd="0" destOrd="0" presId="urn:microsoft.com/office/officeart/2008/layout/VerticalCurvedList"/>
    <dgm:cxn modelId="{FA7C3212-BD07-489A-B6A3-099235BE0567}" type="presParOf" srcId="{F297F322-92B7-4F1A-88D0-240F573BAAE5}" destId="{95EB4F82-A72E-49FE-BBA1-CF6A7A1B9348}" srcOrd="5" destOrd="0" presId="urn:microsoft.com/office/officeart/2008/layout/VerticalCurvedList"/>
    <dgm:cxn modelId="{66F77FBC-65F7-4084-A876-8538ECA7F7E7}" type="presParOf" srcId="{F297F322-92B7-4F1A-88D0-240F573BAAE5}" destId="{D4290F8B-59B2-4BF1-9282-4CE2CCAAC70D}" srcOrd="6" destOrd="0" presId="urn:microsoft.com/office/officeart/2008/layout/VerticalCurvedList"/>
    <dgm:cxn modelId="{98CA000C-EEC6-48BD-A45E-70F344810E10}" type="presParOf" srcId="{D4290F8B-59B2-4BF1-9282-4CE2CCAAC70D}" destId="{82CDFC03-F782-44E7-8A18-9D57C2B4F96C}" srcOrd="0" destOrd="0" presId="urn:microsoft.com/office/officeart/2008/layout/VerticalCurvedList"/>
    <dgm:cxn modelId="{BEA7A2B7-5A89-41D4-884F-F047F057CB6C}" type="presParOf" srcId="{F297F322-92B7-4F1A-88D0-240F573BAAE5}" destId="{387F0E83-AF4C-4B83-B9A5-3E9888735CC6}" srcOrd="7" destOrd="0" presId="urn:microsoft.com/office/officeart/2008/layout/VerticalCurvedList"/>
    <dgm:cxn modelId="{D901CC38-9A3D-45D7-B261-F4037894877C}" type="presParOf" srcId="{F297F322-92B7-4F1A-88D0-240F573BAAE5}" destId="{9B49A089-5D75-47AA-94B7-4B168FF16D7A}" srcOrd="8" destOrd="0" presId="urn:microsoft.com/office/officeart/2008/layout/VerticalCurvedList"/>
    <dgm:cxn modelId="{5D2984B7-9D15-4786-B3FD-3749F67930E4}" type="presParOf" srcId="{9B49A089-5D75-47AA-94B7-4B168FF16D7A}" destId="{25B119B3-5852-470A-813F-5696F06C1055}" srcOrd="0" destOrd="0" presId="urn:microsoft.com/office/officeart/2008/layout/VerticalCurvedList"/>
    <dgm:cxn modelId="{23AB601A-F47E-4FCF-8C68-4E9B86B2D8CB}" type="presParOf" srcId="{F297F322-92B7-4F1A-88D0-240F573BAAE5}" destId="{03D835F7-7013-4FC8-8C0A-558D0AF5D872}" srcOrd="9" destOrd="0" presId="urn:microsoft.com/office/officeart/2008/layout/VerticalCurvedList"/>
    <dgm:cxn modelId="{6AF45701-EBA0-40A1-9EFF-B1A77A2ADD31}" type="presParOf" srcId="{F297F322-92B7-4F1A-88D0-240F573BAAE5}" destId="{3D498465-AF5B-4ACD-AFE6-EE376833C353}" srcOrd="10" destOrd="0" presId="urn:microsoft.com/office/officeart/2008/layout/VerticalCurvedList"/>
    <dgm:cxn modelId="{BD9CF409-7FFE-4726-AE6D-6E48EC1A0107}" type="presParOf" srcId="{3D498465-AF5B-4ACD-AFE6-EE376833C353}" destId="{7430B402-FB00-4E5D-ABCE-83B230BF8E1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694FFC-1CA4-4891-A30F-816238AFE51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de-DE"/>
        </a:p>
      </dgm:t>
    </dgm:pt>
    <dgm:pt modelId="{407118D3-8D8D-444F-AE37-C32EAA508E0B}">
      <dgm:prSet phldrT="[Text]" custT="1"/>
      <dgm:spPr/>
      <dgm:t>
        <a:bodyPr/>
        <a:lstStyle/>
        <a:p>
          <a:r>
            <a:rPr lang="de-DE" sz="1800" kern="1200" spc="60" noProof="0" dirty="0" err="1">
              <a:solidFill>
                <a:schemeClr val="tx1">
                  <a:lumMod val="75000"/>
                  <a:lumOff val="25000"/>
                </a:schemeClr>
              </a:solidFill>
              <a:latin typeface="Corbel" panose="020B0503020204020204" pitchFamily="34" charset="0"/>
              <a:ea typeface="+mn-ea"/>
              <a:cs typeface="+mn-cs"/>
            </a:rPr>
            <a:t>Oil</a:t>
          </a:r>
          <a:r>
            <a:rPr lang="de-DE" sz="1800" kern="1200" spc="60" noProof="0" dirty="0">
              <a:solidFill>
                <a:schemeClr val="tx1">
                  <a:lumMod val="75000"/>
                  <a:lumOff val="25000"/>
                </a:schemeClr>
              </a:solidFill>
              <a:latin typeface="Corbel" panose="020B0503020204020204" pitchFamily="34" charset="0"/>
              <a:ea typeface="+mn-ea"/>
              <a:cs typeface="+mn-cs"/>
            </a:rPr>
            <a:t> </a:t>
          </a:r>
          <a:r>
            <a:rPr lang="de-DE" sz="1800" kern="1200" spc="60" noProof="0" dirty="0" err="1">
              <a:solidFill>
                <a:schemeClr val="tx1">
                  <a:lumMod val="75000"/>
                  <a:lumOff val="25000"/>
                </a:schemeClr>
              </a:solidFill>
              <a:latin typeface="Corbel" panose="020B0503020204020204" pitchFamily="34" charset="0"/>
              <a:ea typeface="+mn-ea"/>
              <a:cs typeface="+mn-cs"/>
            </a:rPr>
            <a:t>dependence</a:t>
          </a:r>
          <a:endParaRPr lang="de-DE" sz="1800" kern="1200" spc="60" noProof="0" dirty="0">
            <a:solidFill>
              <a:schemeClr val="tx1">
                <a:lumMod val="75000"/>
                <a:lumOff val="25000"/>
              </a:schemeClr>
            </a:solidFill>
            <a:latin typeface="Corbel" panose="020B0503020204020204" pitchFamily="34" charset="0"/>
            <a:ea typeface="+mn-ea"/>
            <a:cs typeface="+mn-cs"/>
          </a:endParaRPr>
        </a:p>
      </dgm:t>
    </dgm:pt>
    <dgm:pt modelId="{61DFFB39-4BC5-42D4-9EC3-851BBD02315A}" type="parTrans" cxnId="{8817AD66-E30C-4F9E-8021-17BAB0349085}">
      <dgm:prSet/>
      <dgm:spPr/>
      <dgm:t>
        <a:bodyPr/>
        <a:lstStyle/>
        <a:p>
          <a:endParaRPr lang="de-DE"/>
        </a:p>
      </dgm:t>
    </dgm:pt>
    <dgm:pt modelId="{6A37AC85-D90C-4324-9CE6-E713CE3BED8F}" type="sibTrans" cxnId="{8817AD66-E30C-4F9E-8021-17BAB0349085}">
      <dgm:prSet/>
      <dgm:spPr/>
      <dgm:t>
        <a:bodyPr/>
        <a:lstStyle/>
        <a:p>
          <a:endParaRPr lang="de-DE"/>
        </a:p>
      </dgm:t>
    </dgm:pt>
    <dgm:pt modelId="{1F35F7DD-A4F8-427E-A11A-EACCB7C12C0F}">
      <dgm:prSet phldrT="[Text]" custT="1"/>
      <dgm:spPr/>
      <dgm:t>
        <a:bodyPr/>
        <a:lstStyle/>
        <a:p>
          <a:pPr algn="ctr"/>
          <a:r>
            <a:rPr lang="de-DE" sz="1800" kern="1200" spc="60" noProof="0" dirty="0" err="1">
              <a:solidFill>
                <a:schemeClr val="tx1">
                  <a:lumMod val="75000"/>
                  <a:lumOff val="25000"/>
                </a:schemeClr>
              </a:solidFill>
              <a:latin typeface="Corbel" panose="020B0503020204020204" pitchFamily="34" charset="0"/>
              <a:ea typeface="+mn-ea"/>
              <a:cs typeface="+mn-cs"/>
            </a:rPr>
            <a:t>Increasing</a:t>
          </a:r>
          <a:r>
            <a:rPr lang="de-DE" sz="1800" kern="1200" spc="60" noProof="0" dirty="0">
              <a:solidFill>
                <a:schemeClr val="tx1">
                  <a:lumMod val="75000"/>
                  <a:lumOff val="25000"/>
                </a:schemeClr>
              </a:solidFill>
              <a:latin typeface="Corbel" panose="020B0503020204020204" pitchFamily="34" charset="0"/>
              <a:ea typeface="+mn-ea"/>
              <a:cs typeface="+mn-cs"/>
            </a:rPr>
            <a:t> </a:t>
          </a:r>
          <a:r>
            <a:rPr lang="de-DE" sz="1800" kern="1200" spc="60" noProof="0" dirty="0" err="1">
              <a:solidFill>
                <a:schemeClr val="tx1">
                  <a:lumMod val="75000"/>
                  <a:lumOff val="25000"/>
                </a:schemeClr>
              </a:solidFill>
              <a:latin typeface="Corbel" panose="020B0503020204020204" pitchFamily="34" charset="0"/>
              <a:ea typeface="+mn-ea"/>
              <a:cs typeface="+mn-cs"/>
            </a:rPr>
            <a:t>transport</a:t>
          </a:r>
          <a:r>
            <a:rPr lang="de-DE" sz="1800" kern="1200" spc="60" noProof="0" dirty="0">
              <a:solidFill>
                <a:schemeClr val="tx1">
                  <a:lumMod val="75000"/>
                  <a:lumOff val="25000"/>
                </a:schemeClr>
              </a:solidFill>
              <a:latin typeface="Corbel" panose="020B0503020204020204" pitchFamily="34" charset="0"/>
              <a:ea typeface="+mn-ea"/>
              <a:cs typeface="+mn-cs"/>
            </a:rPr>
            <a:t> </a:t>
          </a:r>
          <a:r>
            <a:rPr lang="de-DE" sz="1800" kern="1200" spc="60" noProof="0" dirty="0" err="1">
              <a:solidFill>
                <a:schemeClr val="tx1">
                  <a:lumMod val="75000"/>
                  <a:lumOff val="25000"/>
                </a:schemeClr>
              </a:solidFill>
              <a:latin typeface="Corbel" panose="020B0503020204020204" pitchFamily="34" charset="0"/>
              <a:ea typeface="+mn-ea"/>
              <a:cs typeface="+mn-cs"/>
            </a:rPr>
            <a:t>volume</a:t>
          </a:r>
          <a:endParaRPr lang="de-DE" sz="1800" kern="1200" spc="60" noProof="0" dirty="0">
            <a:solidFill>
              <a:schemeClr val="tx1">
                <a:lumMod val="75000"/>
                <a:lumOff val="25000"/>
              </a:schemeClr>
            </a:solidFill>
            <a:latin typeface="Corbel" panose="020B0503020204020204" pitchFamily="34" charset="0"/>
            <a:ea typeface="+mn-ea"/>
            <a:cs typeface="+mn-cs"/>
          </a:endParaRPr>
        </a:p>
      </dgm:t>
    </dgm:pt>
    <dgm:pt modelId="{C06E3E4F-F02E-46B8-9A70-FC36BBF95354}" type="parTrans" cxnId="{39016A41-774D-4217-83F2-119ECA29192B}">
      <dgm:prSet/>
      <dgm:spPr/>
      <dgm:t>
        <a:bodyPr/>
        <a:lstStyle/>
        <a:p>
          <a:endParaRPr lang="de-DE"/>
        </a:p>
      </dgm:t>
    </dgm:pt>
    <dgm:pt modelId="{C2AD38AB-32CA-44FA-BC8F-F5336389414E}" type="sibTrans" cxnId="{39016A41-774D-4217-83F2-119ECA29192B}">
      <dgm:prSet/>
      <dgm:spPr/>
      <dgm:t>
        <a:bodyPr/>
        <a:lstStyle/>
        <a:p>
          <a:endParaRPr lang="de-DE"/>
        </a:p>
      </dgm:t>
    </dgm:pt>
    <dgm:pt modelId="{7DADDCB7-0224-4458-84C1-F74839C37B5F}">
      <dgm:prSet phldrT="[Text]" custT="1"/>
      <dgm:spPr/>
      <dgm:t>
        <a:bodyPr/>
        <a:lstStyle/>
        <a:p>
          <a:pPr algn="ctr"/>
          <a:r>
            <a:rPr lang="de-DE" sz="1800" kern="1200" spc="60" noProof="0" dirty="0" err="1">
              <a:solidFill>
                <a:schemeClr val="tx1">
                  <a:lumMod val="75000"/>
                  <a:lumOff val="25000"/>
                </a:schemeClr>
              </a:solidFill>
              <a:latin typeface="Corbel" panose="020B0503020204020204" pitchFamily="34" charset="0"/>
              <a:ea typeface="+mn-ea"/>
              <a:cs typeface="+mn-cs"/>
            </a:rPr>
            <a:t>Greenhouse</a:t>
          </a:r>
          <a:r>
            <a:rPr lang="de-DE" sz="1800" kern="1200" spc="60" noProof="0" dirty="0">
              <a:solidFill>
                <a:schemeClr val="tx1">
                  <a:lumMod val="75000"/>
                  <a:lumOff val="25000"/>
                </a:schemeClr>
              </a:solidFill>
              <a:latin typeface="Corbel" panose="020B0503020204020204" pitchFamily="34" charset="0"/>
              <a:ea typeface="+mn-ea"/>
              <a:cs typeface="+mn-cs"/>
            </a:rPr>
            <a:t> </a:t>
          </a:r>
          <a:r>
            <a:rPr lang="de-DE" sz="1800" kern="1200" spc="60" noProof="0" dirty="0" err="1">
              <a:solidFill>
                <a:schemeClr val="tx1">
                  <a:lumMod val="75000"/>
                  <a:lumOff val="25000"/>
                </a:schemeClr>
              </a:solidFill>
              <a:latin typeface="Corbel" panose="020B0503020204020204" pitchFamily="34" charset="0"/>
              <a:ea typeface="+mn-ea"/>
              <a:cs typeface="+mn-cs"/>
            </a:rPr>
            <a:t>gases</a:t>
          </a:r>
          <a:endParaRPr lang="de-DE" sz="2000" kern="1200" noProof="0" dirty="0">
            <a:solidFill>
              <a:schemeClr val="tx1">
                <a:lumMod val="75000"/>
                <a:lumOff val="25000"/>
              </a:schemeClr>
            </a:solidFill>
            <a:latin typeface="Corbel" panose="020B0503020204020204" pitchFamily="34" charset="0"/>
          </a:endParaRPr>
        </a:p>
      </dgm:t>
    </dgm:pt>
    <dgm:pt modelId="{C0994B7C-CD1E-4327-BFF5-17B7411D553D}" type="parTrans" cxnId="{34AF251B-DC0C-45C8-90B3-46692B7959B5}">
      <dgm:prSet/>
      <dgm:spPr/>
      <dgm:t>
        <a:bodyPr/>
        <a:lstStyle/>
        <a:p>
          <a:endParaRPr lang="de-DE"/>
        </a:p>
      </dgm:t>
    </dgm:pt>
    <dgm:pt modelId="{0F298EA1-D0BF-4330-ADF9-A2FAA38FE665}" type="sibTrans" cxnId="{34AF251B-DC0C-45C8-90B3-46692B7959B5}">
      <dgm:prSet/>
      <dgm:spPr/>
      <dgm:t>
        <a:bodyPr/>
        <a:lstStyle/>
        <a:p>
          <a:endParaRPr lang="de-DE"/>
        </a:p>
      </dgm:t>
    </dgm:pt>
    <dgm:pt modelId="{C8A812BA-4A41-466A-9B76-6E0961F43B1B}">
      <dgm:prSet phldrT="[Text]" custT="1"/>
      <dgm:spPr/>
      <dgm:t>
        <a:bodyPr/>
        <a:lstStyle/>
        <a:p>
          <a:pPr algn="ctr"/>
          <a:r>
            <a:rPr lang="de-DE" sz="1800" kern="1200" spc="60" noProof="0" dirty="0" err="1">
              <a:solidFill>
                <a:schemeClr val="tx1">
                  <a:lumMod val="75000"/>
                  <a:lumOff val="25000"/>
                </a:schemeClr>
              </a:solidFill>
              <a:latin typeface="Corbel" panose="020B0503020204020204" pitchFamily="34" charset="0"/>
              <a:ea typeface="+mn-ea"/>
              <a:cs typeface="+mn-cs"/>
            </a:rPr>
            <a:t>Multimodality</a:t>
          </a:r>
          <a:r>
            <a:rPr lang="de-DE" sz="1800" kern="1200" spc="60" noProof="0" dirty="0">
              <a:solidFill>
                <a:schemeClr val="tx1">
                  <a:lumMod val="75000"/>
                  <a:lumOff val="25000"/>
                </a:schemeClr>
              </a:solidFill>
              <a:latin typeface="Corbel" panose="020B0503020204020204" pitchFamily="34" charset="0"/>
              <a:ea typeface="+mn-ea"/>
              <a:cs typeface="+mn-cs"/>
            </a:rPr>
            <a:t>*</a:t>
          </a:r>
          <a:br>
            <a:rPr lang="de-DE" sz="1800" kern="1200" spc="60" noProof="0" dirty="0">
              <a:solidFill>
                <a:schemeClr val="tx1">
                  <a:lumMod val="75000"/>
                  <a:lumOff val="25000"/>
                </a:schemeClr>
              </a:solidFill>
              <a:latin typeface="Corbel" panose="020B0503020204020204" pitchFamily="34" charset="0"/>
              <a:ea typeface="+mn-ea"/>
              <a:cs typeface="+mn-cs"/>
            </a:rPr>
          </a:br>
          <a:r>
            <a:rPr lang="de-DE" sz="1800" kern="1200" spc="60" noProof="0" dirty="0">
              <a:solidFill>
                <a:schemeClr val="tx1">
                  <a:lumMod val="75000"/>
                  <a:lumOff val="25000"/>
                </a:schemeClr>
              </a:solidFill>
              <a:latin typeface="Corbel" panose="020B0503020204020204" pitchFamily="34" charset="0"/>
              <a:ea typeface="+mn-ea"/>
              <a:cs typeface="+mn-cs"/>
            </a:rPr>
            <a:t>/modal </a:t>
          </a:r>
          <a:r>
            <a:rPr lang="de-DE" sz="1800" kern="1200" spc="60" noProof="0" dirty="0" err="1">
              <a:solidFill>
                <a:schemeClr val="tx1">
                  <a:lumMod val="75000"/>
                  <a:lumOff val="25000"/>
                </a:schemeClr>
              </a:solidFill>
              <a:latin typeface="Corbel" panose="020B0503020204020204" pitchFamily="34" charset="0"/>
              <a:ea typeface="+mn-ea"/>
              <a:cs typeface="+mn-cs"/>
            </a:rPr>
            <a:t>shift</a:t>
          </a:r>
          <a:endParaRPr lang="de-DE" sz="1800" kern="1200" spc="60" noProof="0" dirty="0">
            <a:solidFill>
              <a:schemeClr val="tx1">
                <a:lumMod val="75000"/>
                <a:lumOff val="25000"/>
              </a:schemeClr>
            </a:solidFill>
            <a:latin typeface="Corbel" panose="020B0503020204020204" pitchFamily="34" charset="0"/>
            <a:ea typeface="+mn-ea"/>
            <a:cs typeface="+mn-cs"/>
          </a:endParaRPr>
        </a:p>
      </dgm:t>
    </dgm:pt>
    <dgm:pt modelId="{24826255-18F9-44F7-93BB-AD467ADB029A}" type="parTrans" cxnId="{B1D73279-1A0D-4EC0-B5CE-8117ECC2CF84}">
      <dgm:prSet/>
      <dgm:spPr/>
      <dgm:t>
        <a:bodyPr/>
        <a:lstStyle/>
        <a:p>
          <a:endParaRPr lang="de-DE"/>
        </a:p>
      </dgm:t>
    </dgm:pt>
    <dgm:pt modelId="{1D69694E-3030-4006-9B42-23CE24E72A0B}" type="sibTrans" cxnId="{B1D73279-1A0D-4EC0-B5CE-8117ECC2CF84}">
      <dgm:prSet/>
      <dgm:spPr/>
      <dgm:t>
        <a:bodyPr/>
        <a:lstStyle/>
        <a:p>
          <a:endParaRPr lang="de-DE"/>
        </a:p>
      </dgm:t>
    </dgm:pt>
    <dgm:pt modelId="{31359412-4F3F-480A-83A6-FBAF48EA61E5}" type="pres">
      <dgm:prSet presAssocID="{58694FFC-1CA4-4891-A30F-816238AFE515}" presName="arrowDiagram" presStyleCnt="0">
        <dgm:presLayoutVars>
          <dgm:chMax val="5"/>
          <dgm:dir/>
          <dgm:resizeHandles val="exact"/>
        </dgm:presLayoutVars>
      </dgm:prSet>
      <dgm:spPr/>
    </dgm:pt>
    <dgm:pt modelId="{92F5A32E-0858-4EB5-8B17-91C64ED40DCA}" type="pres">
      <dgm:prSet presAssocID="{58694FFC-1CA4-4891-A30F-816238AFE515}" presName="arrow" presStyleLbl="bgShp" presStyleIdx="0" presStyleCnt="1" custScaleX="61076" custScaleY="78357" custLinFactNeighborX="-12207" custLinFactNeighborY="-748"/>
      <dgm:spPr>
        <a:gradFill rotWithShape="0">
          <a:gsLst>
            <a:gs pos="20849">
              <a:srgbClr val="AFDC7F">
                <a:lumMod val="94000"/>
                <a:lumOff val="6000"/>
              </a:srgbClr>
            </a:gs>
            <a:gs pos="73750">
              <a:srgbClr val="92D050">
                <a:lumMod val="25000"/>
                <a:lumOff val="75000"/>
              </a:srgbClr>
            </a:gs>
            <a:gs pos="9000">
              <a:srgbClr val="92D050">
                <a:lumMod val="87000"/>
                <a:lumOff val="13000"/>
              </a:srgbClr>
            </a:gs>
            <a:gs pos="91259">
              <a:srgbClr val="C6E5B5">
                <a:lumMod val="55000"/>
                <a:lumOff val="45000"/>
              </a:srgbClr>
            </a:gs>
            <a:gs pos="50000">
              <a:srgbClr val="92D050">
                <a:lumMod val="29000"/>
                <a:lumOff val="71000"/>
              </a:srgbClr>
            </a:gs>
            <a:gs pos="98000">
              <a:srgbClr val="92D050">
                <a:lumMod val="54000"/>
                <a:lumOff val="46000"/>
              </a:srgbClr>
            </a:gs>
          </a:gsLst>
          <a:lin ang="5400000" scaled="0"/>
        </a:gradFill>
      </dgm:spPr>
    </dgm:pt>
    <dgm:pt modelId="{06DBBE7E-E270-482C-ABC4-C9CAE7A69350}" type="pres">
      <dgm:prSet presAssocID="{58694FFC-1CA4-4891-A30F-816238AFE515}" presName="arrowDiagram4" presStyleCnt="0"/>
      <dgm:spPr/>
    </dgm:pt>
    <dgm:pt modelId="{555C1699-3656-477D-B96A-DACE23EE97A5}" type="pres">
      <dgm:prSet presAssocID="{407118D3-8D8D-444F-AE37-C32EAA508E0B}" presName="bullet4a" presStyleLbl="node1" presStyleIdx="0" presStyleCnt="4" custLinFactX="37299" custLinFactY="-93360" custLinFactNeighborX="100000" custLinFactNeighborY="-100000"/>
      <dgm:spPr>
        <a:solidFill>
          <a:srgbClr val="3C628F"/>
        </a:solidFill>
      </dgm:spPr>
    </dgm:pt>
    <dgm:pt modelId="{F2245D28-D491-4923-9F88-012A50307A2A}" type="pres">
      <dgm:prSet presAssocID="{407118D3-8D8D-444F-AE37-C32EAA508E0B}" presName="textBox4a" presStyleLbl="revTx" presStyleIdx="0" presStyleCnt="4" custScaleX="217925" custLinFactNeighborX="22034" custLinFactNeighborY="-17663">
        <dgm:presLayoutVars>
          <dgm:bulletEnabled val="1"/>
        </dgm:presLayoutVars>
      </dgm:prSet>
      <dgm:spPr/>
    </dgm:pt>
    <dgm:pt modelId="{413F5E0C-DCE2-4271-AA97-30E53B328F4B}" type="pres">
      <dgm:prSet presAssocID="{1F35F7DD-A4F8-427E-A11A-EACCB7C12C0F}" presName="bullet4b" presStyleLbl="node1" presStyleIdx="1" presStyleCnt="4" custLinFactNeighborX="-74821" custLinFactNeighborY="-30393"/>
      <dgm:spPr>
        <a:solidFill>
          <a:srgbClr val="3C628F"/>
        </a:solidFill>
      </dgm:spPr>
    </dgm:pt>
    <dgm:pt modelId="{997B86E1-E57A-4305-AF83-4F673E544AB9}" type="pres">
      <dgm:prSet presAssocID="{1F35F7DD-A4F8-427E-A11A-EACCB7C12C0F}" presName="textBox4b" presStyleLbl="revTx" presStyleIdx="1" presStyleCnt="4" custScaleX="145975" custLinFactNeighborX="-52547" custLinFactNeighborY="1621">
        <dgm:presLayoutVars>
          <dgm:bulletEnabled val="1"/>
        </dgm:presLayoutVars>
      </dgm:prSet>
      <dgm:spPr/>
    </dgm:pt>
    <dgm:pt modelId="{868A50B4-E6E0-4F0E-9F31-267493AB309A}" type="pres">
      <dgm:prSet presAssocID="{7DADDCB7-0224-4458-84C1-F74839C37B5F}" presName="bullet4c" presStyleLbl="node1" presStyleIdx="2" presStyleCnt="4" custLinFactX="-99105" custLinFactNeighborX="-100000" custLinFactNeighborY="1419"/>
      <dgm:spPr>
        <a:solidFill>
          <a:srgbClr val="3C628F"/>
        </a:solidFill>
      </dgm:spPr>
    </dgm:pt>
    <dgm:pt modelId="{48E960B7-5D8A-4F3D-9DE7-C76A59EAAA2C}" type="pres">
      <dgm:prSet presAssocID="{7DADDCB7-0224-4458-84C1-F74839C37B5F}" presName="textBox4c" presStyleLbl="revTx" presStyleIdx="2" presStyleCnt="4" custScaleX="129338" custLinFactNeighborX="-74753" custLinFactNeighborY="8755">
        <dgm:presLayoutVars>
          <dgm:bulletEnabled val="1"/>
        </dgm:presLayoutVars>
      </dgm:prSet>
      <dgm:spPr/>
    </dgm:pt>
    <dgm:pt modelId="{E3C270F2-C95C-4927-B5C0-7056CC993D52}" type="pres">
      <dgm:prSet presAssocID="{C8A812BA-4A41-466A-9B76-6E0961F43B1B}" presName="bullet4d" presStyleLbl="node1" presStyleIdx="3" presStyleCnt="4" custLinFactX="-100000" custLinFactNeighborX="-151541" custLinFactNeighborY="22798"/>
      <dgm:spPr>
        <a:solidFill>
          <a:srgbClr val="3C628F"/>
        </a:solidFill>
      </dgm:spPr>
    </dgm:pt>
    <dgm:pt modelId="{E0FD1F71-6484-4367-9AA8-DD1F7A865A95}" type="pres">
      <dgm:prSet presAssocID="{C8A812BA-4A41-466A-9B76-6E0961F43B1B}" presName="textBox4d" presStyleLbl="revTx" presStyleIdx="3" presStyleCnt="4" custScaleX="137511" custLinFactNeighborX="-83248" custLinFactNeighborY="8032">
        <dgm:presLayoutVars>
          <dgm:bulletEnabled val="1"/>
        </dgm:presLayoutVars>
      </dgm:prSet>
      <dgm:spPr/>
    </dgm:pt>
  </dgm:ptLst>
  <dgm:cxnLst>
    <dgm:cxn modelId="{34AF251B-DC0C-45C8-90B3-46692B7959B5}" srcId="{58694FFC-1CA4-4891-A30F-816238AFE515}" destId="{7DADDCB7-0224-4458-84C1-F74839C37B5F}" srcOrd="2" destOrd="0" parTransId="{C0994B7C-CD1E-4327-BFF5-17B7411D553D}" sibTransId="{0F298EA1-D0BF-4330-ADF9-A2FAA38FE665}"/>
    <dgm:cxn modelId="{88A79C40-078F-4EEB-9A6D-CDC4F20CC42F}" type="presOf" srcId="{407118D3-8D8D-444F-AE37-C32EAA508E0B}" destId="{F2245D28-D491-4923-9F88-012A50307A2A}" srcOrd="0" destOrd="0" presId="urn:microsoft.com/office/officeart/2005/8/layout/arrow2"/>
    <dgm:cxn modelId="{39016A41-774D-4217-83F2-119ECA29192B}" srcId="{58694FFC-1CA4-4891-A30F-816238AFE515}" destId="{1F35F7DD-A4F8-427E-A11A-EACCB7C12C0F}" srcOrd="1" destOrd="0" parTransId="{C06E3E4F-F02E-46B8-9A70-FC36BBF95354}" sibTransId="{C2AD38AB-32CA-44FA-BC8F-F5336389414E}"/>
    <dgm:cxn modelId="{8817AD66-E30C-4F9E-8021-17BAB0349085}" srcId="{58694FFC-1CA4-4891-A30F-816238AFE515}" destId="{407118D3-8D8D-444F-AE37-C32EAA508E0B}" srcOrd="0" destOrd="0" parTransId="{61DFFB39-4BC5-42D4-9EC3-851BBD02315A}" sibTransId="{6A37AC85-D90C-4324-9CE6-E713CE3BED8F}"/>
    <dgm:cxn modelId="{A7372148-28B2-4F09-BC12-B25EE7C5BC6C}" type="presOf" srcId="{7DADDCB7-0224-4458-84C1-F74839C37B5F}" destId="{48E960B7-5D8A-4F3D-9DE7-C76A59EAAA2C}" srcOrd="0" destOrd="0" presId="urn:microsoft.com/office/officeart/2005/8/layout/arrow2"/>
    <dgm:cxn modelId="{D7D5CA6E-1A34-4E90-BF0F-C59831257F03}" type="presOf" srcId="{C8A812BA-4A41-466A-9B76-6E0961F43B1B}" destId="{E0FD1F71-6484-4367-9AA8-DD1F7A865A95}" srcOrd="0" destOrd="0" presId="urn:microsoft.com/office/officeart/2005/8/layout/arrow2"/>
    <dgm:cxn modelId="{9B7FAB53-3A5F-41B6-A01F-8AB4BDCBABF1}" type="presOf" srcId="{58694FFC-1CA4-4891-A30F-816238AFE515}" destId="{31359412-4F3F-480A-83A6-FBAF48EA61E5}" srcOrd="0" destOrd="0" presId="urn:microsoft.com/office/officeart/2005/8/layout/arrow2"/>
    <dgm:cxn modelId="{B1D73279-1A0D-4EC0-B5CE-8117ECC2CF84}" srcId="{58694FFC-1CA4-4891-A30F-816238AFE515}" destId="{C8A812BA-4A41-466A-9B76-6E0961F43B1B}" srcOrd="3" destOrd="0" parTransId="{24826255-18F9-44F7-93BB-AD467ADB029A}" sibTransId="{1D69694E-3030-4006-9B42-23CE24E72A0B}"/>
    <dgm:cxn modelId="{CCEDC0EC-17F7-4D0D-9154-8BB5C0577BF1}" type="presOf" srcId="{1F35F7DD-A4F8-427E-A11A-EACCB7C12C0F}" destId="{997B86E1-E57A-4305-AF83-4F673E544AB9}" srcOrd="0" destOrd="0" presId="urn:microsoft.com/office/officeart/2005/8/layout/arrow2"/>
    <dgm:cxn modelId="{BC2E870D-FCBE-45A5-A328-2C436EE69B47}" type="presParOf" srcId="{31359412-4F3F-480A-83A6-FBAF48EA61E5}" destId="{92F5A32E-0858-4EB5-8B17-91C64ED40DCA}" srcOrd="0" destOrd="0" presId="urn:microsoft.com/office/officeart/2005/8/layout/arrow2"/>
    <dgm:cxn modelId="{87914540-E502-4C92-BB95-FD704D84389D}" type="presParOf" srcId="{31359412-4F3F-480A-83A6-FBAF48EA61E5}" destId="{06DBBE7E-E270-482C-ABC4-C9CAE7A69350}" srcOrd="1" destOrd="0" presId="urn:microsoft.com/office/officeart/2005/8/layout/arrow2"/>
    <dgm:cxn modelId="{7A2FB466-9FE8-438B-BE7F-6BD437E4E0FE}" type="presParOf" srcId="{06DBBE7E-E270-482C-ABC4-C9CAE7A69350}" destId="{555C1699-3656-477D-B96A-DACE23EE97A5}" srcOrd="0" destOrd="0" presId="urn:microsoft.com/office/officeart/2005/8/layout/arrow2"/>
    <dgm:cxn modelId="{042775A7-A0B9-4472-92DB-337362465C74}" type="presParOf" srcId="{06DBBE7E-E270-482C-ABC4-C9CAE7A69350}" destId="{F2245D28-D491-4923-9F88-012A50307A2A}" srcOrd="1" destOrd="0" presId="urn:microsoft.com/office/officeart/2005/8/layout/arrow2"/>
    <dgm:cxn modelId="{0EDD92BC-FE64-47BC-9E11-89A399A3ABC4}" type="presParOf" srcId="{06DBBE7E-E270-482C-ABC4-C9CAE7A69350}" destId="{413F5E0C-DCE2-4271-AA97-30E53B328F4B}" srcOrd="2" destOrd="0" presId="urn:microsoft.com/office/officeart/2005/8/layout/arrow2"/>
    <dgm:cxn modelId="{7826FD27-69B9-4A0B-8304-144D112EAA8F}" type="presParOf" srcId="{06DBBE7E-E270-482C-ABC4-C9CAE7A69350}" destId="{997B86E1-E57A-4305-AF83-4F673E544AB9}" srcOrd="3" destOrd="0" presId="urn:microsoft.com/office/officeart/2005/8/layout/arrow2"/>
    <dgm:cxn modelId="{B102F259-64B7-43A0-877F-98BC9676BD53}" type="presParOf" srcId="{06DBBE7E-E270-482C-ABC4-C9CAE7A69350}" destId="{868A50B4-E6E0-4F0E-9F31-267493AB309A}" srcOrd="4" destOrd="0" presId="urn:microsoft.com/office/officeart/2005/8/layout/arrow2"/>
    <dgm:cxn modelId="{6998E46E-FA91-4B3A-B3DD-A6EB1C8310FE}" type="presParOf" srcId="{06DBBE7E-E270-482C-ABC4-C9CAE7A69350}" destId="{48E960B7-5D8A-4F3D-9DE7-C76A59EAAA2C}" srcOrd="5" destOrd="0" presId="urn:microsoft.com/office/officeart/2005/8/layout/arrow2"/>
    <dgm:cxn modelId="{7F769214-F5C1-42AF-A1A5-F57B3E97453B}" type="presParOf" srcId="{06DBBE7E-E270-482C-ABC4-C9CAE7A69350}" destId="{E3C270F2-C95C-4927-B5C0-7056CC993D52}" srcOrd="6" destOrd="0" presId="urn:microsoft.com/office/officeart/2005/8/layout/arrow2"/>
    <dgm:cxn modelId="{9BCAC133-7F2C-4C9C-AEEB-B23DEE067856}" type="presParOf" srcId="{06DBBE7E-E270-482C-ABC4-C9CAE7A69350}" destId="{E0FD1F71-6484-4367-9AA8-DD1F7A865A95}"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Market </a:t>
          </a:r>
          <a:r>
            <a:rPr lang="de-DE" dirty="0" err="1">
              <a:solidFill>
                <a:schemeClr val="bg1"/>
              </a:solidFill>
              <a:latin typeface="Corbel" panose="020B0503020204020204" pitchFamily="34" charset="0"/>
            </a:rPr>
            <a:t>environment</a:t>
          </a:r>
          <a:r>
            <a:rPr lang="de-DE" dirty="0">
              <a:solidFill>
                <a:schemeClr val="bg1"/>
              </a:solidFill>
              <a:latin typeface="Corbel" panose="020B0503020204020204" pitchFamily="34" charset="0"/>
            </a:rPr>
            <a:t> </a:t>
          </a:r>
          <a:r>
            <a:rPr lang="de-DE" dirty="0" err="1">
              <a:solidFill>
                <a:schemeClr val="bg1"/>
              </a:solidFill>
              <a:latin typeface="Corbel" panose="020B0503020204020204" pitchFamily="34" charset="0"/>
            </a:rPr>
            <a:t>logistics</a:t>
          </a:r>
          <a:endParaRPr lang="de-DE" dirty="0">
            <a:solidFill>
              <a:schemeClr val="bg1"/>
            </a:solidFill>
            <a:latin typeface="Corbel" panose="020B0503020204020204" pitchFamily="34" charset="0"/>
          </a:endParaRP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en-US" b="0" dirty="0"/>
            <a:t>4 Drivers for the development of innovations</a:t>
          </a:r>
          <a:endParaRPr lang="de-DE" dirty="0">
            <a:latin typeface="Corbel" panose="020B0503020204020204" pitchFamily="34" charset="0"/>
          </a:endParaRP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5952576B-2061-4D73-86C0-A5C4A283E85D}">
      <dgm:prSet/>
      <dgm:spPr/>
      <dgm:t>
        <a:bodyPr/>
        <a:lstStyle/>
        <a:p>
          <a:r>
            <a:rPr lang="de-DE" dirty="0">
              <a:latin typeface="Corbel" panose="020B0503020204020204" pitchFamily="34" charset="0"/>
            </a:rPr>
            <a:t>Innovative </a:t>
          </a:r>
          <a:r>
            <a:rPr lang="de-DE" dirty="0" err="1">
              <a:latin typeface="Corbel" panose="020B0503020204020204" pitchFamily="34" charset="0"/>
            </a:rPr>
            <a:t>transport</a:t>
          </a:r>
          <a:r>
            <a:rPr lang="de-DE" dirty="0">
              <a:latin typeface="Corbel" panose="020B0503020204020204" pitchFamily="34" charset="0"/>
            </a:rPr>
            <a:t> </a:t>
          </a:r>
          <a:r>
            <a:rPr lang="de-DE" dirty="0" err="1">
              <a:latin typeface="Corbel" panose="020B0503020204020204" pitchFamily="34" charset="0"/>
            </a:rPr>
            <a:t>concepts</a:t>
          </a:r>
          <a:endParaRPr lang="de-DE" dirty="0">
            <a:latin typeface="Corbel" panose="020B0503020204020204" pitchFamily="34" charset="0"/>
          </a:endParaRP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FD61D2D1-3F45-4F1C-90B1-613EEE64EFFC}">
      <dgm:prSet/>
      <dgm:spPr/>
      <dgm:t>
        <a:bodyPr/>
        <a:lstStyle/>
        <a:p>
          <a:r>
            <a:rPr lang="de-DE" dirty="0">
              <a:latin typeface="Corbel" panose="020B0503020204020204" pitchFamily="34" charset="0"/>
            </a:rPr>
            <a:t>Innovative </a:t>
          </a:r>
          <a:r>
            <a:rPr lang="de-DE" dirty="0" err="1">
              <a:latin typeface="Corbel" panose="020B0503020204020204" pitchFamily="34" charset="0"/>
            </a:rPr>
            <a:t>business</a:t>
          </a:r>
          <a:r>
            <a:rPr lang="de-DE" dirty="0">
              <a:latin typeface="Corbel" panose="020B0503020204020204" pitchFamily="34" charset="0"/>
            </a:rPr>
            <a:t> </a:t>
          </a:r>
          <a:r>
            <a:rPr lang="de-DE" dirty="0" err="1">
              <a:latin typeface="Corbel" panose="020B0503020204020204" pitchFamily="34" charset="0"/>
            </a:rPr>
            <a:t>models</a:t>
          </a:r>
          <a:endParaRPr lang="de-DE" dirty="0">
            <a:latin typeface="Corbel" panose="020B0503020204020204" pitchFamily="34" charset="0"/>
          </a:endParaRPr>
        </a:p>
      </dgm:t>
    </dgm:pt>
    <dgm:pt modelId="{75B93BCB-E419-4C9B-81B2-B4292F5671AF}" type="parTrans" cxnId="{8674A427-461B-4AC6-BA97-9C0DBC1487B9}">
      <dgm:prSet/>
      <dgm:spPr/>
      <dgm:t>
        <a:bodyPr/>
        <a:lstStyle/>
        <a:p>
          <a:endParaRPr lang="de-DE"/>
        </a:p>
      </dgm:t>
    </dgm:pt>
    <dgm:pt modelId="{494DAEBC-0B9F-45A9-A863-AA6E31408850}" type="sibTrans" cxnId="{8674A427-461B-4AC6-BA97-9C0DBC1487B9}">
      <dgm:prSet/>
      <dgm:spPr/>
      <dgm:t>
        <a:bodyPr/>
        <a:lstStyle/>
        <a:p>
          <a:endParaRPr lang="de-DE"/>
        </a:p>
      </dgm:t>
    </dgm:pt>
    <dgm:pt modelId="{167051C9-218A-4A8E-9FE1-F932171B8A6D}">
      <dgm:prSet/>
      <dgm:spPr/>
      <dgm:t>
        <a:bodyPr/>
        <a:lstStyle/>
        <a:p>
          <a:r>
            <a:rPr lang="de-DE" dirty="0"/>
            <a:t>Development </a:t>
          </a:r>
          <a:r>
            <a:rPr lang="de-DE" dirty="0" err="1"/>
            <a:t>trends</a:t>
          </a:r>
          <a:r>
            <a:rPr lang="de-DE" dirty="0"/>
            <a:t> at a </a:t>
          </a:r>
          <a:r>
            <a:rPr lang="de-DE" dirty="0" err="1"/>
            <a:t>glance</a:t>
          </a:r>
          <a:endParaRPr lang="de-DE" dirty="0"/>
        </a:p>
      </dgm:t>
    </dgm:pt>
    <dgm:pt modelId="{2345FB40-B159-4342-883B-44A2A06B95BE}" type="parTrans" cxnId="{D1DCB5A9-DB2D-43CD-93A6-4E3CA9A5829B}">
      <dgm:prSet/>
      <dgm:spPr/>
    </dgm:pt>
    <dgm:pt modelId="{EEFE0340-3AD5-4470-A99C-7A01255EDD9C}" type="sibTrans" cxnId="{D1DCB5A9-DB2D-43CD-93A6-4E3CA9A5829B}">
      <dgm:prSet/>
      <dgm:spPr/>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B24D1FBF-B72C-4BEB-8323-37CB11E6D72B}" type="pres">
      <dgm:prSet presAssocID="{167051C9-218A-4A8E-9FE1-F932171B8A6D}" presName="text_2" presStyleLbl="node1" presStyleIdx="1" presStyleCnt="5">
        <dgm:presLayoutVars>
          <dgm:bulletEnabled val="1"/>
        </dgm:presLayoutVars>
      </dgm:prSet>
      <dgm:spPr/>
    </dgm:pt>
    <dgm:pt modelId="{B53D4AE7-AB02-4CC5-8429-53DB4623DD1A}" type="pres">
      <dgm:prSet presAssocID="{167051C9-218A-4A8E-9FE1-F932171B8A6D}" presName="accent_2" presStyleCnt="0"/>
      <dgm:spPr/>
    </dgm:pt>
    <dgm:pt modelId="{200390AF-7535-4086-AFA1-4834E135D8F8}" type="pres">
      <dgm:prSet presAssocID="{167051C9-218A-4A8E-9FE1-F932171B8A6D}" presName="accentRepeatNode" presStyleLbl="solidFgAcc1" presStyleIdx="1" presStyleCnt="5"/>
      <dgm:spPr/>
    </dgm:pt>
    <dgm:pt modelId="{76456F07-1025-4A32-B4BA-870348C3431A}" type="pres">
      <dgm:prSet presAssocID="{A3C7C1E3-0B77-488B-A736-A07448EDFC23}" presName="text_3" presStyleLbl="node1" presStyleIdx="2" presStyleCnt="5">
        <dgm:presLayoutVars>
          <dgm:bulletEnabled val="1"/>
        </dgm:presLayoutVars>
      </dgm:prSet>
      <dgm:spPr/>
    </dgm:pt>
    <dgm:pt modelId="{49AC08D0-09F7-430A-807E-40C993403729}" type="pres">
      <dgm:prSet presAssocID="{A3C7C1E3-0B77-488B-A736-A07448EDFC23}" presName="accent_3" presStyleCnt="0"/>
      <dgm:spPr/>
    </dgm:pt>
    <dgm:pt modelId="{4FCED2D1-6A8A-47A2-8960-FBA384C1A511}" type="pres">
      <dgm:prSet presAssocID="{A3C7C1E3-0B77-488B-A736-A07448EDFC23}" presName="accentRepeatNode" presStyleLbl="solidFgAcc1" presStyleIdx="2" presStyleCnt="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29B042B-E517-4BC3-8A57-D004E9481C31}" type="pres">
      <dgm:prSet presAssocID="{5952576B-2061-4D73-86C0-A5C4A283E85D}" presName="text_4" presStyleLbl="node1" presStyleIdx="3" presStyleCnt="5">
        <dgm:presLayoutVars>
          <dgm:bulletEnabled val="1"/>
        </dgm:presLayoutVars>
      </dgm:prSet>
      <dgm:spPr/>
    </dgm:pt>
    <dgm:pt modelId="{5717B3FD-9660-4648-AFBA-9946D85C0A1E}" type="pres">
      <dgm:prSet presAssocID="{5952576B-2061-4D73-86C0-A5C4A283E85D}" presName="accent_4" presStyleCnt="0"/>
      <dgm:spPr/>
    </dgm:pt>
    <dgm:pt modelId="{82CDFC03-F782-44E7-8A18-9D57C2B4F96C}" type="pres">
      <dgm:prSet presAssocID="{5952576B-2061-4D73-86C0-A5C4A283E85D}" presName="accentRepeatNode" presStyleLbl="solidFgAcc1" presStyleIdx="3" presStyleCnt="5"/>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E656AB65-421B-42F4-B435-733291DD2E29}" type="pres">
      <dgm:prSet presAssocID="{FD61D2D1-3F45-4F1C-90B1-613EEE64EFFC}" presName="text_5" presStyleLbl="node1" presStyleIdx="4" presStyleCnt="5">
        <dgm:presLayoutVars>
          <dgm:bulletEnabled val="1"/>
        </dgm:presLayoutVars>
      </dgm:prSet>
      <dgm:spPr/>
    </dgm:pt>
    <dgm:pt modelId="{3B34D1CC-AB59-4084-8F03-1FD3AE75D0A4}" type="pres">
      <dgm:prSet presAssocID="{FD61D2D1-3F45-4F1C-90B1-613EEE64EFFC}" presName="accent_5" presStyleCnt="0"/>
      <dgm:spPr/>
    </dgm:pt>
    <dgm:pt modelId="{25B119B3-5852-470A-813F-5696F06C1055}" type="pres">
      <dgm:prSet presAssocID="{FD61D2D1-3F45-4F1C-90B1-613EEE64EFFC}" presName="accentRepeatNode" presStyleLbl="solidFgAcc1" presStyleIdx="4" presStyleCnt="5"/>
      <dgm:spPr/>
    </dgm:pt>
  </dgm:ptLst>
  <dgm:cxnLst>
    <dgm:cxn modelId="{8674A427-461B-4AC6-BA97-9C0DBC1487B9}" srcId="{C0F72133-E115-43FC-96C0-A6CC39FA637D}" destId="{FD61D2D1-3F45-4F1C-90B1-613EEE64EFFC}" srcOrd="4" destOrd="0" parTransId="{75B93BCB-E419-4C9B-81B2-B4292F5671AF}" sibTransId="{494DAEBC-0B9F-45A9-A863-AA6E31408850}"/>
    <dgm:cxn modelId="{816DA12A-37E8-435B-A4AC-8DC016EE09D6}" type="presOf" srcId="{1A1DB9C4-71AF-4D09-95DB-8C65914911BB}" destId="{E5EF259A-7330-4E01-AE6F-A97E9DF2A3E3}" srcOrd="0" destOrd="0" presId="urn:microsoft.com/office/officeart/2008/layout/VerticalCurvedList"/>
    <dgm:cxn modelId="{980C8864-EC3D-45AC-BB50-4EE59D137AC0}" type="presOf" srcId="{167051C9-218A-4A8E-9FE1-F932171B8A6D}" destId="{B24D1FBF-B72C-4BEB-8323-37CB11E6D72B}" srcOrd="0" destOrd="0" presId="urn:microsoft.com/office/officeart/2008/layout/VerticalCurvedList"/>
    <dgm:cxn modelId="{8452AC6F-DC39-4C0A-982C-1208B5E32D57}" srcId="{C0F72133-E115-43FC-96C0-A6CC39FA637D}" destId="{A3C7C1E3-0B77-488B-A736-A07448EDFC23}" srcOrd="2"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3" destOrd="0" parTransId="{4F226D1D-575A-4236-90FC-AF25324AB662}" sibTransId="{96BDA861-3D45-4EEA-A8E3-8887A31A1408}"/>
    <dgm:cxn modelId="{E8B8A657-D941-4143-925B-EFE53BE4C661}" srcId="{C0F72133-E115-43FC-96C0-A6CC39FA637D}" destId="{C13C3918-D091-4AC2-B330-E66D91CF007D}" srcOrd="0" destOrd="0" parTransId="{7F1E8D70-2843-4D2C-8023-3D85781FA291}" sibTransId="{1A1DB9C4-71AF-4D09-95DB-8C65914911BB}"/>
    <dgm:cxn modelId="{E2151BA4-7E7D-41DC-B269-62D172CF8346}" type="presOf" srcId="{A3C7C1E3-0B77-488B-A736-A07448EDFC23}" destId="{76456F07-1025-4A32-B4BA-870348C3431A}" srcOrd="0" destOrd="0" presId="urn:microsoft.com/office/officeart/2008/layout/VerticalCurvedList"/>
    <dgm:cxn modelId="{D1DCB5A9-DB2D-43CD-93A6-4E3CA9A5829B}" srcId="{C0F72133-E115-43FC-96C0-A6CC39FA637D}" destId="{167051C9-218A-4A8E-9FE1-F932171B8A6D}" srcOrd="1" destOrd="0" parTransId="{2345FB40-B159-4342-883B-44A2A06B95BE}" sibTransId="{EEFE0340-3AD5-4470-A99C-7A01255EDD9C}"/>
    <dgm:cxn modelId="{D18EE0C6-9119-49D7-923B-945263F1BC10}" type="presOf" srcId="{C0F72133-E115-43FC-96C0-A6CC39FA637D}" destId="{D711CFAA-3E54-4FD1-918C-CC5DF64A970C}" srcOrd="0" destOrd="0" presId="urn:microsoft.com/office/officeart/2008/layout/VerticalCurvedList"/>
    <dgm:cxn modelId="{0CB56CF3-E300-4F03-9882-110C1F90E5FC}" type="presOf" srcId="{FD61D2D1-3F45-4F1C-90B1-613EEE64EFFC}" destId="{E656AB65-421B-42F4-B435-733291DD2E29}" srcOrd="0" destOrd="0" presId="urn:microsoft.com/office/officeart/2008/layout/VerticalCurvedList"/>
    <dgm:cxn modelId="{67D1DBFA-25AE-41A7-9D71-09E05778E88F}" type="presOf" srcId="{5952576B-2061-4D73-86C0-A5C4A283E85D}" destId="{929B042B-E517-4BC3-8A57-D004E9481C31}"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A368F7B0-6E87-4094-B2A8-53C37DF33487}" type="presParOf" srcId="{F297F322-92B7-4F1A-88D0-240F573BAAE5}" destId="{B24D1FBF-B72C-4BEB-8323-37CB11E6D72B}" srcOrd="3" destOrd="0" presId="urn:microsoft.com/office/officeart/2008/layout/VerticalCurvedList"/>
    <dgm:cxn modelId="{93C05183-6E25-4D6C-9767-5904D6F55DF3}" type="presParOf" srcId="{F297F322-92B7-4F1A-88D0-240F573BAAE5}" destId="{B53D4AE7-AB02-4CC5-8429-53DB4623DD1A}" srcOrd="4" destOrd="0" presId="urn:microsoft.com/office/officeart/2008/layout/VerticalCurvedList"/>
    <dgm:cxn modelId="{28FDE9BA-CD1C-4919-9ACB-E580D14F1175}" type="presParOf" srcId="{B53D4AE7-AB02-4CC5-8429-53DB4623DD1A}" destId="{200390AF-7535-4086-AFA1-4834E135D8F8}" srcOrd="0" destOrd="0" presId="urn:microsoft.com/office/officeart/2008/layout/VerticalCurvedList"/>
    <dgm:cxn modelId="{184BC42D-A306-4D76-8B4A-E3597261FDE7}" type="presParOf" srcId="{F297F322-92B7-4F1A-88D0-240F573BAAE5}" destId="{76456F07-1025-4A32-B4BA-870348C3431A}" srcOrd="5" destOrd="0" presId="urn:microsoft.com/office/officeart/2008/layout/VerticalCurvedList"/>
    <dgm:cxn modelId="{205E381F-2219-4195-8EF7-1EF69AB98227}" type="presParOf" srcId="{F297F322-92B7-4F1A-88D0-240F573BAAE5}" destId="{49AC08D0-09F7-430A-807E-40C993403729}" srcOrd="6" destOrd="0" presId="urn:microsoft.com/office/officeart/2008/layout/VerticalCurvedList"/>
    <dgm:cxn modelId="{0D012166-5AE2-4E97-8E45-DECFFC5DC5D8}" type="presParOf" srcId="{49AC08D0-09F7-430A-807E-40C993403729}" destId="{4FCED2D1-6A8A-47A2-8960-FBA384C1A511}" srcOrd="0" destOrd="0" presId="urn:microsoft.com/office/officeart/2008/layout/VerticalCurvedList"/>
    <dgm:cxn modelId="{23286F6B-91E3-4B02-B4EE-81DA27663C09}" type="presParOf" srcId="{F297F322-92B7-4F1A-88D0-240F573BAAE5}" destId="{929B042B-E517-4BC3-8A57-D004E9481C31}" srcOrd="7" destOrd="0" presId="urn:microsoft.com/office/officeart/2008/layout/VerticalCurvedList"/>
    <dgm:cxn modelId="{DE87945C-E0C4-4711-AD50-B26DCB32511C}" type="presParOf" srcId="{F297F322-92B7-4F1A-88D0-240F573BAAE5}" destId="{5717B3FD-9660-4648-AFBA-9946D85C0A1E}" srcOrd="8" destOrd="0" presId="urn:microsoft.com/office/officeart/2008/layout/VerticalCurvedList"/>
    <dgm:cxn modelId="{B6F652BC-ADDB-4752-9BA2-83825006659B}" type="presParOf" srcId="{5717B3FD-9660-4648-AFBA-9946D85C0A1E}" destId="{82CDFC03-F782-44E7-8A18-9D57C2B4F96C}" srcOrd="0" destOrd="0" presId="urn:microsoft.com/office/officeart/2008/layout/VerticalCurvedList"/>
    <dgm:cxn modelId="{CA715BFE-5421-42EB-AEA3-5A8AA7669E9D}" type="presParOf" srcId="{F297F322-92B7-4F1A-88D0-240F573BAAE5}" destId="{E656AB65-421B-42F4-B435-733291DD2E29}" srcOrd="9" destOrd="0" presId="urn:microsoft.com/office/officeart/2008/layout/VerticalCurvedList"/>
    <dgm:cxn modelId="{4774DB3D-3F84-455F-96C0-CE45DBBB4159}" type="presParOf" srcId="{F297F322-92B7-4F1A-88D0-240F573BAAE5}" destId="{3B34D1CC-AB59-4084-8F03-1FD3AE75D0A4}" srcOrd="10" destOrd="0" presId="urn:microsoft.com/office/officeart/2008/layout/VerticalCurvedList"/>
    <dgm:cxn modelId="{304B3947-E039-42F1-A428-FB35883B966D}" type="presParOf" srcId="{3B34D1CC-AB59-4084-8F03-1FD3AE75D0A4}" destId="{25B119B3-5852-470A-813F-5696F06C10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Market </a:t>
          </a:r>
          <a:r>
            <a:rPr lang="de-DE" dirty="0" err="1">
              <a:solidFill>
                <a:schemeClr val="bg1"/>
              </a:solidFill>
              <a:latin typeface="Corbel" panose="020B0503020204020204" pitchFamily="34" charset="0"/>
            </a:rPr>
            <a:t>environment</a:t>
          </a:r>
          <a:r>
            <a:rPr lang="de-DE" dirty="0">
              <a:solidFill>
                <a:schemeClr val="bg1"/>
              </a:solidFill>
              <a:latin typeface="Corbel" panose="020B0503020204020204" pitchFamily="34" charset="0"/>
            </a:rPr>
            <a:t> </a:t>
          </a:r>
          <a:r>
            <a:rPr lang="de-DE" dirty="0" err="1">
              <a:solidFill>
                <a:schemeClr val="bg1"/>
              </a:solidFill>
              <a:latin typeface="Corbel" panose="020B0503020204020204" pitchFamily="34" charset="0"/>
            </a:rPr>
            <a:t>logistics</a:t>
          </a:r>
          <a:endParaRPr lang="de-DE" dirty="0">
            <a:solidFill>
              <a:schemeClr val="bg1"/>
            </a:solidFill>
            <a:latin typeface="Corbel" panose="020B0503020204020204" pitchFamily="34" charset="0"/>
          </a:endParaRP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en-US" dirty="0">
              <a:latin typeface="Corbel" panose="020B0503020204020204" pitchFamily="34" charset="0"/>
            </a:rPr>
            <a:t>4 Drivers for the development of innovations</a:t>
          </a:r>
          <a:endParaRPr lang="de-DE" dirty="0">
            <a:latin typeface="Corbel" panose="020B0503020204020204" pitchFamily="34" charset="0"/>
          </a:endParaRP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5952576B-2061-4D73-86C0-A5C4A283E85D}">
      <dgm:prSet/>
      <dgm:spPr/>
      <dgm:t>
        <a:bodyPr/>
        <a:lstStyle/>
        <a:p>
          <a:r>
            <a:rPr lang="de-DE" dirty="0">
              <a:latin typeface="Corbel" panose="020B0503020204020204" pitchFamily="34" charset="0"/>
            </a:rPr>
            <a:t>Innovative </a:t>
          </a:r>
          <a:r>
            <a:rPr lang="de-DE" dirty="0" err="1">
              <a:latin typeface="Corbel" panose="020B0503020204020204" pitchFamily="34" charset="0"/>
            </a:rPr>
            <a:t>business</a:t>
          </a:r>
          <a:r>
            <a:rPr lang="de-DE" dirty="0">
              <a:latin typeface="Corbel" panose="020B0503020204020204" pitchFamily="34" charset="0"/>
            </a:rPr>
            <a:t> </a:t>
          </a:r>
          <a:r>
            <a:rPr lang="de-DE" dirty="0" err="1">
              <a:latin typeface="Corbel" panose="020B0503020204020204" pitchFamily="34" charset="0"/>
            </a:rPr>
            <a:t>models</a:t>
          </a:r>
          <a:endParaRPr lang="de-DE" dirty="0">
            <a:latin typeface="Corbel" panose="020B0503020204020204" pitchFamily="34" charset="0"/>
          </a:endParaRP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167051C9-218A-4A8E-9FE1-F932171B8A6D}">
      <dgm:prSet/>
      <dgm:spPr/>
      <dgm:t>
        <a:bodyPr/>
        <a:lstStyle/>
        <a:p>
          <a:r>
            <a:rPr lang="en-US" dirty="0"/>
            <a:t>Development trends at a glance</a:t>
          </a:r>
          <a:endParaRPr lang="de-DE" dirty="0"/>
        </a:p>
      </dgm:t>
    </dgm:pt>
    <dgm:pt modelId="{2345FB40-B159-4342-883B-44A2A06B95BE}" type="parTrans" cxnId="{D1DCB5A9-DB2D-43CD-93A6-4E3CA9A5829B}">
      <dgm:prSet/>
      <dgm:spPr/>
    </dgm:pt>
    <dgm:pt modelId="{EEFE0340-3AD5-4470-A99C-7A01255EDD9C}" type="sibTrans" cxnId="{D1DCB5A9-DB2D-43CD-93A6-4E3CA9A5829B}">
      <dgm:prSet/>
      <dgm:spPr/>
    </dgm:pt>
    <dgm:pt modelId="{EF4C97B0-B7A2-4444-A605-DE30220C0107}">
      <dgm:prSet/>
      <dgm:spPr/>
      <dgm:t>
        <a:bodyPr/>
        <a:lstStyle/>
        <a:p>
          <a:r>
            <a:rPr lang="de-DE" dirty="0"/>
            <a:t>Innovative </a:t>
          </a:r>
          <a:r>
            <a:rPr lang="de-DE" dirty="0" err="1"/>
            <a:t>transport</a:t>
          </a:r>
          <a:r>
            <a:rPr lang="de-DE" dirty="0"/>
            <a:t> </a:t>
          </a:r>
          <a:r>
            <a:rPr lang="de-DE" dirty="0" err="1"/>
            <a:t>concepts</a:t>
          </a:r>
          <a:endParaRPr lang="de-DE" dirty="0"/>
        </a:p>
      </dgm:t>
    </dgm:pt>
    <dgm:pt modelId="{FD58406C-1DFA-450C-B486-0DBCA1B3040A}" type="parTrans" cxnId="{F0B51BA9-5827-491C-A5F2-4540F65C8141}">
      <dgm:prSet/>
      <dgm:spPr/>
    </dgm:pt>
    <dgm:pt modelId="{D48E8DAC-E37F-45E5-B2C4-D6CB252BF4BF}" type="sibTrans" cxnId="{F0B51BA9-5827-491C-A5F2-4540F65C8141}">
      <dgm:prSet/>
      <dgm:spPr/>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B24D1FBF-B72C-4BEB-8323-37CB11E6D72B}" type="pres">
      <dgm:prSet presAssocID="{167051C9-218A-4A8E-9FE1-F932171B8A6D}" presName="text_2" presStyleLbl="node1" presStyleIdx="1" presStyleCnt="5">
        <dgm:presLayoutVars>
          <dgm:bulletEnabled val="1"/>
        </dgm:presLayoutVars>
      </dgm:prSet>
      <dgm:spPr/>
    </dgm:pt>
    <dgm:pt modelId="{B53D4AE7-AB02-4CC5-8429-53DB4623DD1A}" type="pres">
      <dgm:prSet presAssocID="{167051C9-218A-4A8E-9FE1-F932171B8A6D}" presName="accent_2" presStyleCnt="0"/>
      <dgm:spPr/>
    </dgm:pt>
    <dgm:pt modelId="{200390AF-7535-4086-AFA1-4834E135D8F8}" type="pres">
      <dgm:prSet presAssocID="{167051C9-218A-4A8E-9FE1-F932171B8A6D}" presName="accentRepeatNode" presStyleLbl="solidFgAcc1" presStyleIdx="1" presStyleCnt="5"/>
      <dgm:spPr/>
    </dgm:pt>
    <dgm:pt modelId="{76456F07-1025-4A32-B4BA-870348C3431A}" type="pres">
      <dgm:prSet presAssocID="{A3C7C1E3-0B77-488B-A736-A07448EDFC23}" presName="text_3" presStyleLbl="node1" presStyleIdx="2" presStyleCnt="5">
        <dgm:presLayoutVars>
          <dgm:bulletEnabled val="1"/>
        </dgm:presLayoutVars>
      </dgm:prSet>
      <dgm:spPr/>
    </dgm:pt>
    <dgm:pt modelId="{49AC08D0-09F7-430A-807E-40C993403729}" type="pres">
      <dgm:prSet presAssocID="{A3C7C1E3-0B77-488B-A736-A07448EDFC23}" presName="accent_3" presStyleCnt="0"/>
      <dgm:spPr/>
    </dgm:pt>
    <dgm:pt modelId="{4FCED2D1-6A8A-47A2-8960-FBA384C1A511}" type="pres">
      <dgm:prSet presAssocID="{A3C7C1E3-0B77-488B-A736-A07448EDFC23}" presName="accentRepeatNode" presStyleLbl="solidFgAcc1" presStyleIdx="2" presStyleCnt="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B1372C91-461D-4E98-88B3-5C298ECE8B18}" type="pres">
      <dgm:prSet presAssocID="{EF4C97B0-B7A2-4444-A605-DE30220C0107}" presName="text_4" presStyleLbl="node1" presStyleIdx="3" presStyleCnt="5">
        <dgm:presLayoutVars>
          <dgm:bulletEnabled val="1"/>
        </dgm:presLayoutVars>
      </dgm:prSet>
      <dgm:spPr/>
    </dgm:pt>
    <dgm:pt modelId="{893D06EF-4A6B-4619-9878-B10C243BAC8D}" type="pres">
      <dgm:prSet presAssocID="{EF4C97B0-B7A2-4444-A605-DE30220C0107}" presName="accent_4" presStyleCnt="0"/>
      <dgm:spPr/>
    </dgm:pt>
    <dgm:pt modelId="{A0977FB6-C88E-4009-BD97-DD5C91117120}" type="pres">
      <dgm:prSet presAssocID="{EF4C97B0-B7A2-4444-A605-DE30220C0107}" presName="accentRepeatNode" presStyleLbl="solidFgAcc1" presStyleIdx="3" presStyleCnt="5"/>
      <dgm:spPr/>
    </dgm:pt>
    <dgm:pt modelId="{5177E8CE-C4F9-4846-8C69-200B847B5010}" type="pres">
      <dgm:prSet presAssocID="{5952576B-2061-4D73-86C0-A5C4A283E85D}" presName="text_5" presStyleLbl="node1" presStyleIdx="4" presStyleCnt="5">
        <dgm:presLayoutVars>
          <dgm:bulletEnabled val="1"/>
        </dgm:presLayoutVars>
      </dgm:prSet>
      <dgm:spPr/>
    </dgm:pt>
    <dgm:pt modelId="{AF32472F-3760-4F1C-AD98-E77111302FB6}" type="pres">
      <dgm:prSet presAssocID="{5952576B-2061-4D73-86C0-A5C4A283E85D}" presName="accent_5" presStyleCnt="0"/>
      <dgm:spPr/>
    </dgm:pt>
    <dgm:pt modelId="{82CDFC03-F782-44E7-8A18-9D57C2B4F96C}" type="pres">
      <dgm:prSet presAssocID="{5952576B-2061-4D73-86C0-A5C4A283E85D}" presName="accentRepeatNode" presStyleLbl="solidFgAcc1" presStyleIdx="4" presStyleCnt="5"/>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Lst>
  <dgm:cxnLst>
    <dgm:cxn modelId="{816DA12A-37E8-435B-A4AC-8DC016EE09D6}" type="presOf" srcId="{1A1DB9C4-71AF-4D09-95DB-8C65914911BB}" destId="{E5EF259A-7330-4E01-AE6F-A97E9DF2A3E3}" srcOrd="0" destOrd="0" presId="urn:microsoft.com/office/officeart/2008/layout/VerticalCurvedList"/>
    <dgm:cxn modelId="{980C8864-EC3D-45AC-BB50-4EE59D137AC0}" type="presOf" srcId="{167051C9-218A-4A8E-9FE1-F932171B8A6D}" destId="{B24D1FBF-B72C-4BEB-8323-37CB11E6D72B}" srcOrd="0" destOrd="0" presId="urn:microsoft.com/office/officeart/2008/layout/VerticalCurvedList"/>
    <dgm:cxn modelId="{8452AC6F-DC39-4C0A-982C-1208B5E32D57}" srcId="{C0F72133-E115-43FC-96C0-A6CC39FA637D}" destId="{A3C7C1E3-0B77-488B-A736-A07448EDFC23}" srcOrd="2"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4" destOrd="0" parTransId="{4F226D1D-575A-4236-90FC-AF25324AB662}" sibTransId="{96BDA861-3D45-4EEA-A8E3-8887A31A1408}"/>
    <dgm:cxn modelId="{E8B8A657-D941-4143-925B-EFE53BE4C661}" srcId="{C0F72133-E115-43FC-96C0-A6CC39FA637D}" destId="{C13C3918-D091-4AC2-B330-E66D91CF007D}" srcOrd="0" destOrd="0" parTransId="{7F1E8D70-2843-4D2C-8023-3D85781FA291}" sibTransId="{1A1DB9C4-71AF-4D09-95DB-8C65914911BB}"/>
    <dgm:cxn modelId="{BE661086-0B85-4542-BDAC-62ED7CD5A661}" type="presOf" srcId="{5952576B-2061-4D73-86C0-A5C4A283E85D}" destId="{5177E8CE-C4F9-4846-8C69-200B847B5010}" srcOrd="0" destOrd="0" presId="urn:microsoft.com/office/officeart/2008/layout/VerticalCurvedList"/>
    <dgm:cxn modelId="{E2151BA4-7E7D-41DC-B269-62D172CF8346}" type="presOf" srcId="{A3C7C1E3-0B77-488B-A736-A07448EDFC23}" destId="{76456F07-1025-4A32-B4BA-870348C3431A}" srcOrd="0" destOrd="0" presId="urn:microsoft.com/office/officeart/2008/layout/VerticalCurvedList"/>
    <dgm:cxn modelId="{F0B51BA9-5827-491C-A5F2-4540F65C8141}" srcId="{C0F72133-E115-43FC-96C0-A6CC39FA637D}" destId="{EF4C97B0-B7A2-4444-A605-DE30220C0107}" srcOrd="3" destOrd="0" parTransId="{FD58406C-1DFA-450C-B486-0DBCA1B3040A}" sibTransId="{D48E8DAC-E37F-45E5-B2C4-D6CB252BF4BF}"/>
    <dgm:cxn modelId="{D1DCB5A9-DB2D-43CD-93A6-4E3CA9A5829B}" srcId="{C0F72133-E115-43FC-96C0-A6CC39FA637D}" destId="{167051C9-218A-4A8E-9FE1-F932171B8A6D}" srcOrd="1" destOrd="0" parTransId="{2345FB40-B159-4342-883B-44A2A06B95BE}" sibTransId="{EEFE0340-3AD5-4470-A99C-7A01255EDD9C}"/>
    <dgm:cxn modelId="{D18EE0C6-9119-49D7-923B-945263F1BC10}" type="presOf" srcId="{C0F72133-E115-43FC-96C0-A6CC39FA637D}" destId="{D711CFAA-3E54-4FD1-918C-CC5DF64A970C}" srcOrd="0" destOrd="0" presId="urn:microsoft.com/office/officeart/2008/layout/VerticalCurvedList"/>
    <dgm:cxn modelId="{E6C647E9-2DFE-4BC7-9B56-768A271E7D3A}" type="presOf" srcId="{EF4C97B0-B7A2-4444-A605-DE30220C0107}" destId="{B1372C91-461D-4E98-88B3-5C298ECE8B18}"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A368F7B0-6E87-4094-B2A8-53C37DF33487}" type="presParOf" srcId="{F297F322-92B7-4F1A-88D0-240F573BAAE5}" destId="{B24D1FBF-B72C-4BEB-8323-37CB11E6D72B}" srcOrd="3" destOrd="0" presId="urn:microsoft.com/office/officeart/2008/layout/VerticalCurvedList"/>
    <dgm:cxn modelId="{93C05183-6E25-4D6C-9767-5904D6F55DF3}" type="presParOf" srcId="{F297F322-92B7-4F1A-88D0-240F573BAAE5}" destId="{B53D4AE7-AB02-4CC5-8429-53DB4623DD1A}" srcOrd="4" destOrd="0" presId="urn:microsoft.com/office/officeart/2008/layout/VerticalCurvedList"/>
    <dgm:cxn modelId="{28FDE9BA-CD1C-4919-9ACB-E580D14F1175}" type="presParOf" srcId="{B53D4AE7-AB02-4CC5-8429-53DB4623DD1A}" destId="{200390AF-7535-4086-AFA1-4834E135D8F8}" srcOrd="0" destOrd="0" presId="urn:microsoft.com/office/officeart/2008/layout/VerticalCurvedList"/>
    <dgm:cxn modelId="{184BC42D-A306-4D76-8B4A-E3597261FDE7}" type="presParOf" srcId="{F297F322-92B7-4F1A-88D0-240F573BAAE5}" destId="{76456F07-1025-4A32-B4BA-870348C3431A}" srcOrd="5" destOrd="0" presId="urn:microsoft.com/office/officeart/2008/layout/VerticalCurvedList"/>
    <dgm:cxn modelId="{205E381F-2219-4195-8EF7-1EF69AB98227}" type="presParOf" srcId="{F297F322-92B7-4F1A-88D0-240F573BAAE5}" destId="{49AC08D0-09F7-430A-807E-40C993403729}" srcOrd="6" destOrd="0" presId="urn:microsoft.com/office/officeart/2008/layout/VerticalCurvedList"/>
    <dgm:cxn modelId="{0D012166-5AE2-4E97-8E45-DECFFC5DC5D8}" type="presParOf" srcId="{49AC08D0-09F7-430A-807E-40C993403729}" destId="{4FCED2D1-6A8A-47A2-8960-FBA384C1A511}" srcOrd="0" destOrd="0" presId="urn:microsoft.com/office/officeart/2008/layout/VerticalCurvedList"/>
    <dgm:cxn modelId="{C53C8CE3-52FF-408D-ABB3-7CED5E5795E2}" type="presParOf" srcId="{F297F322-92B7-4F1A-88D0-240F573BAAE5}" destId="{B1372C91-461D-4E98-88B3-5C298ECE8B18}" srcOrd="7" destOrd="0" presId="urn:microsoft.com/office/officeart/2008/layout/VerticalCurvedList"/>
    <dgm:cxn modelId="{80CB5384-4A70-457F-8F0F-074185EC071D}" type="presParOf" srcId="{F297F322-92B7-4F1A-88D0-240F573BAAE5}" destId="{893D06EF-4A6B-4619-9878-B10C243BAC8D}" srcOrd="8" destOrd="0" presId="urn:microsoft.com/office/officeart/2008/layout/VerticalCurvedList"/>
    <dgm:cxn modelId="{EF801433-70CD-47D3-9F8C-51970A8C1B10}" type="presParOf" srcId="{893D06EF-4A6B-4619-9878-B10C243BAC8D}" destId="{A0977FB6-C88E-4009-BD97-DD5C91117120}" srcOrd="0" destOrd="0" presId="urn:microsoft.com/office/officeart/2008/layout/VerticalCurvedList"/>
    <dgm:cxn modelId="{75E12CDC-7E91-43BC-9438-8EBBDA7483EA}" type="presParOf" srcId="{F297F322-92B7-4F1A-88D0-240F573BAAE5}" destId="{5177E8CE-C4F9-4846-8C69-200B847B5010}" srcOrd="9" destOrd="0" presId="urn:microsoft.com/office/officeart/2008/layout/VerticalCurvedList"/>
    <dgm:cxn modelId="{9E487C3D-4F50-4242-846F-90D828D0C4BB}" type="presParOf" srcId="{F297F322-92B7-4F1A-88D0-240F573BAAE5}" destId="{AF32472F-3760-4F1C-AD98-E77111302FB6}" srcOrd="10" destOrd="0" presId="urn:microsoft.com/office/officeart/2008/layout/VerticalCurvedList"/>
    <dgm:cxn modelId="{9DBC5673-64EE-4119-8FA8-80411B7E586E}" type="presParOf" srcId="{AF32472F-3760-4F1C-AD98-E77111302FB6}" destId="{82CDFC03-F782-44E7-8A18-9D57C2B4F96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1F0DC5-77E6-4982-81C4-A41649CF33D9}" type="doc">
      <dgm:prSet loTypeId="urn:microsoft.com/office/officeart/2005/8/layout/radial1" loCatId="relationship" qsTypeId="urn:microsoft.com/office/officeart/2005/8/quickstyle/simple1" qsCatId="simple" csTypeId="urn:microsoft.com/office/officeart/2005/8/colors/accent2_1" csCatId="accent2" phldr="1"/>
      <dgm:spPr/>
      <dgm:t>
        <a:bodyPr/>
        <a:lstStyle/>
        <a:p>
          <a:endParaRPr lang="de-DE"/>
        </a:p>
      </dgm:t>
    </dgm:pt>
    <dgm:pt modelId="{5E80C7D4-E5F5-426E-9062-6587C5045EA7}">
      <dgm:prSet phldrT="[Text]" custT="1"/>
      <dgm:spPr/>
      <dgm:t>
        <a:bodyPr/>
        <a:lstStyle/>
        <a:p>
          <a:r>
            <a:rPr lang="de-DE" sz="1100" dirty="0"/>
            <a:t>Entwicklungs-trends und Innovationen</a:t>
          </a:r>
        </a:p>
      </dgm:t>
    </dgm:pt>
    <dgm:pt modelId="{5021C4F6-581F-4A92-BC74-A7BE6EC9A4E6}" type="parTrans" cxnId="{7CCEF8E4-3C1B-41DF-8E34-775026001B26}">
      <dgm:prSet/>
      <dgm:spPr/>
      <dgm:t>
        <a:bodyPr/>
        <a:lstStyle/>
        <a:p>
          <a:endParaRPr lang="de-DE" sz="1100"/>
        </a:p>
      </dgm:t>
    </dgm:pt>
    <dgm:pt modelId="{A6FAE602-56B5-44BA-9924-D6581F9DB8BE}" type="sibTrans" cxnId="{7CCEF8E4-3C1B-41DF-8E34-775026001B26}">
      <dgm:prSet/>
      <dgm:spPr/>
      <dgm:t>
        <a:bodyPr/>
        <a:lstStyle/>
        <a:p>
          <a:endParaRPr lang="de-DE" sz="1100"/>
        </a:p>
      </dgm:t>
    </dgm:pt>
    <dgm:pt modelId="{08240590-3844-4FA6-8FD9-F7A5B4380C63}">
      <dgm:prSet phldrT="[Text]" custT="1"/>
      <dgm:spPr/>
      <dgm:t>
        <a:bodyPr/>
        <a:lstStyle/>
        <a:p>
          <a:r>
            <a:rPr lang="de-DE" sz="1100" dirty="0" err="1"/>
            <a:t>Current</a:t>
          </a:r>
          <a:r>
            <a:rPr lang="de-DE" sz="1100" dirty="0"/>
            <a:t> </a:t>
          </a:r>
          <a:r>
            <a:rPr lang="de-DE" sz="1100" dirty="0" err="1"/>
            <a:t>development</a:t>
          </a:r>
          <a:r>
            <a:rPr lang="de-DE" sz="1100" dirty="0"/>
            <a:t> </a:t>
          </a:r>
          <a:r>
            <a:rPr lang="de-DE" sz="1100" dirty="0" err="1"/>
            <a:t>trends</a:t>
          </a:r>
          <a:r>
            <a:rPr lang="de-DE" sz="1100" dirty="0"/>
            <a:t> in </a:t>
          </a:r>
          <a:r>
            <a:rPr lang="de-DE" sz="1100" dirty="0" err="1"/>
            <a:t>freight</a:t>
          </a:r>
          <a:r>
            <a:rPr lang="de-DE" sz="1100" dirty="0"/>
            <a:t> </a:t>
          </a:r>
          <a:r>
            <a:rPr lang="de-DE" sz="1100" dirty="0" err="1"/>
            <a:t>transport</a:t>
          </a:r>
          <a:endParaRPr lang="de-DE" sz="1100" dirty="0"/>
        </a:p>
      </dgm:t>
    </dgm:pt>
    <dgm:pt modelId="{10A34648-7CD8-483C-BB76-EB3F1693E756}" type="parTrans" cxnId="{D547AD32-2BFA-4573-A2BF-5E0E11BF765C}">
      <dgm:prSet custT="1"/>
      <dgm:spPr/>
      <dgm:t>
        <a:bodyPr/>
        <a:lstStyle/>
        <a:p>
          <a:endParaRPr lang="de-DE" sz="1100"/>
        </a:p>
      </dgm:t>
    </dgm:pt>
    <dgm:pt modelId="{F845199B-5B70-4F32-BE9A-4B7A63FB0FC2}" type="sibTrans" cxnId="{D547AD32-2BFA-4573-A2BF-5E0E11BF765C}">
      <dgm:prSet/>
      <dgm:spPr/>
      <dgm:t>
        <a:bodyPr/>
        <a:lstStyle/>
        <a:p>
          <a:endParaRPr lang="de-DE" sz="1100"/>
        </a:p>
      </dgm:t>
    </dgm:pt>
    <dgm:pt modelId="{655F2DC8-E08D-4B2C-9635-BB8EBFFC4B81}">
      <dgm:prSet phldrT="[Text]" custT="1"/>
      <dgm:spPr/>
      <dgm:t>
        <a:bodyPr/>
        <a:lstStyle/>
        <a:p>
          <a:r>
            <a:rPr lang="de-DE" sz="1100" dirty="0" err="1"/>
            <a:t>digitalisation</a:t>
          </a:r>
          <a:endParaRPr lang="de-DE" sz="1100" dirty="0"/>
        </a:p>
      </dgm:t>
    </dgm:pt>
    <dgm:pt modelId="{89C11B38-3799-46F8-9083-09E7627C8027}" type="parTrans" cxnId="{A0EABD18-1EED-4E88-A2A6-217F5E9DFBE0}">
      <dgm:prSet custT="1"/>
      <dgm:spPr/>
      <dgm:t>
        <a:bodyPr/>
        <a:lstStyle/>
        <a:p>
          <a:endParaRPr lang="de-DE" sz="1100"/>
        </a:p>
      </dgm:t>
    </dgm:pt>
    <dgm:pt modelId="{14AF3033-9638-48A5-B26E-4353D6DD2AC5}" type="sibTrans" cxnId="{A0EABD18-1EED-4E88-A2A6-217F5E9DFBE0}">
      <dgm:prSet/>
      <dgm:spPr/>
      <dgm:t>
        <a:bodyPr/>
        <a:lstStyle/>
        <a:p>
          <a:endParaRPr lang="de-DE" sz="1100"/>
        </a:p>
      </dgm:t>
    </dgm:pt>
    <dgm:pt modelId="{19506D21-5250-49D7-BA83-D195C98C3FF5}">
      <dgm:prSet phldrT="[Text]" custT="1"/>
      <dgm:spPr/>
      <dgm:t>
        <a:bodyPr/>
        <a:lstStyle/>
        <a:p>
          <a:r>
            <a:rPr lang="de-DE" sz="1100" dirty="0"/>
            <a:t>Innovative </a:t>
          </a:r>
          <a:r>
            <a:rPr lang="de-DE" sz="1100" dirty="0" err="1"/>
            <a:t>transport</a:t>
          </a:r>
          <a:r>
            <a:rPr lang="de-DE" sz="1100" dirty="0"/>
            <a:t> </a:t>
          </a:r>
          <a:r>
            <a:rPr lang="de-DE" sz="1100" dirty="0" err="1"/>
            <a:t>concepts</a:t>
          </a:r>
          <a:endParaRPr lang="de-DE" sz="1100" dirty="0"/>
        </a:p>
      </dgm:t>
    </dgm:pt>
    <dgm:pt modelId="{16ACD035-F484-458A-A62A-8DCD3CE48B35}" type="parTrans" cxnId="{AC4ECD29-6D7D-4593-80A6-1FA15649418F}">
      <dgm:prSet custT="1"/>
      <dgm:spPr/>
      <dgm:t>
        <a:bodyPr/>
        <a:lstStyle/>
        <a:p>
          <a:endParaRPr lang="de-DE" sz="1100"/>
        </a:p>
      </dgm:t>
    </dgm:pt>
    <dgm:pt modelId="{BADB8A75-2FE9-45D2-886A-F524034F4B6A}" type="sibTrans" cxnId="{AC4ECD29-6D7D-4593-80A6-1FA15649418F}">
      <dgm:prSet/>
      <dgm:spPr/>
      <dgm:t>
        <a:bodyPr/>
        <a:lstStyle/>
        <a:p>
          <a:endParaRPr lang="de-DE" sz="1100"/>
        </a:p>
      </dgm:t>
    </dgm:pt>
    <dgm:pt modelId="{5D28F9C8-6E0B-492C-955B-D4A0E4C82F96}">
      <dgm:prSet phldrT="[Text]" custT="1"/>
      <dgm:spPr/>
      <dgm:t>
        <a:bodyPr/>
        <a:lstStyle/>
        <a:p>
          <a:r>
            <a:rPr lang="de-DE" sz="1100" dirty="0" err="1"/>
            <a:t>Sustainability</a:t>
          </a:r>
          <a:r>
            <a:rPr lang="de-DE" sz="1100" dirty="0"/>
            <a:t> in </a:t>
          </a:r>
          <a:r>
            <a:rPr lang="de-DE" sz="1100" dirty="0" err="1"/>
            <a:t>freight</a:t>
          </a:r>
          <a:r>
            <a:rPr lang="de-DE" sz="1100" dirty="0"/>
            <a:t> </a:t>
          </a:r>
          <a:r>
            <a:rPr lang="de-DE" sz="1100" dirty="0" err="1"/>
            <a:t>transport</a:t>
          </a:r>
          <a:endParaRPr lang="de-DE" sz="1100" dirty="0"/>
        </a:p>
      </dgm:t>
    </dgm:pt>
    <dgm:pt modelId="{13182EA9-CA4D-4CE7-B638-939D1EE30EDB}" type="parTrans" cxnId="{D3A2675B-09D7-4819-9DA1-D042C811B951}">
      <dgm:prSet custT="1"/>
      <dgm:spPr/>
      <dgm:t>
        <a:bodyPr/>
        <a:lstStyle/>
        <a:p>
          <a:endParaRPr lang="de-DE" sz="1100"/>
        </a:p>
      </dgm:t>
    </dgm:pt>
    <dgm:pt modelId="{5B8D1EFF-388D-4966-BAA2-B82115BB66F8}" type="sibTrans" cxnId="{D3A2675B-09D7-4819-9DA1-D042C811B951}">
      <dgm:prSet/>
      <dgm:spPr/>
      <dgm:t>
        <a:bodyPr/>
        <a:lstStyle/>
        <a:p>
          <a:endParaRPr lang="de-DE" sz="1100"/>
        </a:p>
      </dgm:t>
    </dgm:pt>
    <dgm:pt modelId="{77ED8E91-64B8-47B8-BD80-4C09360110D4}">
      <dgm:prSet phldrT="[Text]" custT="1"/>
      <dgm:spPr/>
      <dgm:t>
        <a:bodyPr/>
        <a:lstStyle/>
        <a:p>
          <a:r>
            <a:rPr lang="de-DE" sz="1100" dirty="0" err="1"/>
            <a:t>Individualization</a:t>
          </a:r>
          <a:r>
            <a:rPr lang="de-DE" sz="1100" dirty="0"/>
            <a:t> </a:t>
          </a:r>
          <a:r>
            <a:rPr lang="de-DE" sz="1100" dirty="0" err="1"/>
            <a:t>and</a:t>
          </a:r>
          <a:r>
            <a:rPr lang="de-DE" sz="1100" dirty="0"/>
            <a:t> </a:t>
          </a:r>
          <a:r>
            <a:rPr lang="de-DE" sz="1100" dirty="0" err="1"/>
            <a:t>increasing</a:t>
          </a:r>
          <a:r>
            <a:rPr lang="de-DE" sz="1100" dirty="0"/>
            <a:t> </a:t>
          </a:r>
          <a:r>
            <a:rPr lang="de-DE" sz="1100" dirty="0" err="1"/>
            <a:t>complexity</a:t>
          </a:r>
          <a:endParaRPr lang="de-DE" sz="1100" dirty="0"/>
        </a:p>
      </dgm:t>
    </dgm:pt>
    <dgm:pt modelId="{08887D5C-B21F-4AE9-AA35-8C744D61F95D}" type="parTrans" cxnId="{4C8F7265-D736-45D4-AF37-B8B93A9D74D1}">
      <dgm:prSet custT="1"/>
      <dgm:spPr/>
      <dgm:t>
        <a:bodyPr/>
        <a:lstStyle/>
        <a:p>
          <a:endParaRPr lang="de-DE" sz="1100"/>
        </a:p>
      </dgm:t>
    </dgm:pt>
    <dgm:pt modelId="{A23DDB80-30CA-48CE-A804-A0D828C09AED}" type="sibTrans" cxnId="{4C8F7265-D736-45D4-AF37-B8B93A9D74D1}">
      <dgm:prSet/>
      <dgm:spPr/>
      <dgm:t>
        <a:bodyPr/>
        <a:lstStyle/>
        <a:p>
          <a:endParaRPr lang="de-DE" sz="1100"/>
        </a:p>
      </dgm:t>
    </dgm:pt>
    <dgm:pt modelId="{4CDB7D58-C260-4E69-A8FD-7699B478818B}">
      <dgm:prSet phldrT="[Text]" custT="1"/>
      <dgm:spPr/>
      <dgm:t>
        <a:bodyPr/>
        <a:lstStyle/>
        <a:p>
          <a:r>
            <a:rPr lang="de-DE" sz="1100" dirty="0" err="1"/>
            <a:t>Cooperation</a:t>
          </a:r>
          <a:endParaRPr lang="de-DE" sz="1100" dirty="0"/>
        </a:p>
      </dgm:t>
    </dgm:pt>
    <dgm:pt modelId="{B01ABB71-E4C1-47EF-9EA1-5C9D78670CD7}" type="parTrans" cxnId="{C7BC0205-79EA-497B-B146-0CFDEE7EA36A}">
      <dgm:prSet custT="1"/>
      <dgm:spPr/>
      <dgm:t>
        <a:bodyPr/>
        <a:lstStyle/>
        <a:p>
          <a:endParaRPr lang="de-DE" sz="1100"/>
        </a:p>
      </dgm:t>
    </dgm:pt>
    <dgm:pt modelId="{2456C102-EB6B-426C-81F7-AD6D0B3FD7B2}" type="sibTrans" cxnId="{C7BC0205-79EA-497B-B146-0CFDEE7EA36A}">
      <dgm:prSet/>
      <dgm:spPr/>
      <dgm:t>
        <a:bodyPr/>
        <a:lstStyle/>
        <a:p>
          <a:endParaRPr lang="de-DE" sz="1100"/>
        </a:p>
      </dgm:t>
    </dgm:pt>
    <dgm:pt modelId="{1BECE24D-F766-485E-B7A3-D209BD32F225}">
      <dgm:prSet custT="1"/>
      <dgm:spPr/>
      <dgm:t>
        <a:bodyPr/>
        <a:lstStyle/>
        <a:p>
          <a:r>
            <a:rPr lang="de-DE" sz="1100" dirty="0"/>
            <a:t>Innovative  </a:t>
          </a:r>
          <a:r>
            <a:rPr lang="de-DE" sz="1100" dirty="0" err="1"/>
            <a:t>business</a:t>
          </a:r>
          <a:r>
            <a:rPr lang="de-DE" sz="1100" dirty="0"/>
            <a:t> </a:t>
          </a:r>
          <a:r>
            <a:rPr lang="de-DE" sz="1100" dirty="0" err="1"/>
            <a:t>models</a:t>
          </a:r>
          <a:endParaRPr lang="de-DE" sz="1100" dirty="0"/>
        </a:p>
      </dgm:t>
    </dgm:pt>
    <dgm:pt modelId="{DE9790E6-82D2-4FFC-9134-8F7A94B1A43D}" type="parTrans" cxnId="{DC67BD4E-C70D-4249-90C2-A548C2DD9005}">
      <dgm:prSet/>
      <dgm:spPr/>
      <dgm:t>
        <a:bodyPr/>
        <a:lstStyle/>
        <a:p>
          <a:endParaRPr lang="de-DE"/>
        </a:p>
      </dgm:t>
    </dgm:pt>
    <dgm:pt modelId="{3D922F43-10A4-4058-91A9-FE78FE2F20D9}" type="sibTrans" cxnId="{DC67BD4E-C70D-4249-90C2-A548C2DD9005}">
      <dgm:prSet/>
      <dgm:spPr/>
      <dgm:t>
        <a:bodyPr/>
        <a:lstStyle/>
        <a:p>
          <a:endParaRPr lang="de-DE"/>
        </a:p>
      </dgm:t>
    </dgm:pt>
    <dgm:pt modelId="{E6F84D26-B39A-4815-82CC-1D436228566C}" type="pres">
      <dgm:prSet presAssocID="{EF1F0DC5-77E6-4982-81C4-A41649CF33D9}" presName="cycle" presStyleCnt="0">
        <dgm:presLayoutVars>
          <dgm:chMax val="1"/>
          <dgm:dir/>
          <dgm:animLvl val="ctr"/>
          <dgm:resizeHandles val="exact"/>
        </dgm:presLayoutVars>
      </dgm:prSet>
      <dgm:spPr/>
    </dgm:pt>
    <dgm:pt modelId="{74BBD715-4D11-43A0-B374-E387D1CF19D3}" type="pres">
      <dgm:prSet presAssocID="{5E80C7D4-E5F5-426E-9062-6587C5045EA7}" presName="centerShape" presStyleLbl="node0" presStyleIdx="0" presStyleCnt="1" custScaleX="111571"/>
      <dgm:spPr/>
    </dgm:pt>
    <dgm:pt modelId="{4E3BEEFE-AF5D-4E75-8D66-407FF0529B0A}" type="pres">
      <dgm:prSet presAssocID="{10A34648-7CD8-483C-BB76-EB3F1693E756}" presName="Name9" presStyleLbl="parChTrans1D2" presStyleIdx="0" presStyleCnt="7"/>
      <dgm:spPr/>
    </dgm:pt>
    <dgm:pt modelId="{F4C6CF0F-FD1C-4A33-810A-87404BDB69AE}" type="pres">
      <dgm:prSet presAssocID="{10A34648-7CD8-483C-BB76-EB3F1693E756}" presName="connTx" presStyleLbl="parChTrans1D2" presStyleIdx="0" presStyleCnt="7"/>
      <dgm:spPr/>
    </dgm:pt>
    <dgm:pt modelId="{BE6A91E7-F140-464D-8A54-60F75CC47915}" type="pres">
      <dgm:prSet presAssocID="{08240590-3844-4FA6-8FD9-F7A5B4380C63}" presName="node" presStyleLbl="node1" presStyleIdx="0" presStyleCnt="7" custScaleX="131031" custScaleY="105529">
        <dgm:presLayoutVars>
          <dgm:bulletEnabled val="1"/>
        </dgm:presLayoutVars>
      </dgm:prSet>
      <dgm:spPr/>
    </dgm:pt>
    <dgm:pt modelId="{BE3DE96B-BD4A-4FB0-824A-1BEF144D2F6C}" type="pres">
      <dgm:prSet presAssocID="{89C11B38-3799-46F8-9083-09E7627C8027}" presName="Name9" presStyleLbl="parChTrans1D2" presStyleIdx="1" presStyleCnt="7"/>
      <dgm:spPr/>
    </dgm:pt>
    <dgm:pt modelId="{0B4BAD96-9DA1-4B13-8E0F-FE272F42479D}" type="pres">
      <dgm:prSet presAssocID="{89C11B38-3799-46F8-9083-09E7627C8027}" presName="connTx" presStyleLbl="parChTrans1D2" presStyleIdx="1" presStyleCnt="7"/>
      <dgm:spPr/>
    </dgm:pt>
    <dgm:pt modelId="{A4382994-0BEB-467C-8916-8DF9E2048BEF}" type="pres">
      <dgm:prSet presAssocID="{655F2DC8-E08D-4B2C-9635-BB8EBFFC4B81}" presName="node" presStyleLbl="node1" presStyleIdx="1" presStyleCnt="7" custScaleX="116552" custScaleY="99550">
        <dgm:presLayoutVars>
          <dgm:bulletEnabled val="1"/>
        </dgm:presLayoutVars>
      </dgm:prSet>
      <dgm:spPr/>
    </dgm:pt>
    <dgm:pt modelId="{095A56CB-11AC-4E5E-90F5-0EDC68EBDEAF}" type="pres">
      <dgm:prSet presAssocID="{16ACD035-F484-458A-A62A-8DCD3CE48B35}" presName="Name9" presStyleLbl="parChTrans1D2" presStyleIdx="2" presStyleCnt="7"/>
      <dgm:spPr/>
    </dgm:pt>
    <dgm:pt modelId="{7BF5CA44-EA78-4322-968C-2FB1DDB67464}" type="pres">
      <dgm:prSet presAssocID="{16ACD035-F484-458A-A62A-8DCD3CE48B35}" presName="connTx" presStyleLbl="parChTrans1D2" presStyleIdx="2" presStyleCnt="7"/>
      <dgm:spPr/>
    </dgm:pt>
    <dgm:pt modelId="{945512C3-DD4E-48C3-8B84-876C4DB8BA34}" type="pres">
      <dgm:prSet presAssocID="{19506D21-5250-49D7-BA83-D195C98C3FF5}" presName="node" presStyleLbl="node1" presStyleIdx="2" presStyleCnt="7" custScaleX="113352" custScaleY="105686">
        <dgm:presLayoutVars>
          <dgm:bulletEnabled val="1"/>
        </dgm:presLayoutVars>
      </dgm:prSet>
      <dgm:spPr/>
    </dgm:pt>
    <dgm:pt modelId="{B452229D-740E-4E6F-953E-219ECB9A583A}" type="pres">
      <dgm:prSet presAssocID="{13182EA9-CA4D-4CE7-B638-939D1EE30EDB}" presName="Name9" presStyleLbl="parChTrans1D2" presStyleIdx="3" presStyleCnt="7"/>
      <dgm:spPr/>
    </dgm:pt>
    <dgm:pt modelId="{B2C54ED3-3DA1-4E3A-A91C-39E849F955DE}" type="pres">
      <dgm:prSet presAssocID="{13182EA9-CA4D-4CE7-B638-939D1EE30EDB}" presName="connTx" presStyleLbl="parChTrans1D2" presStyleIdx="3" presStyleCnt="7"/>
      <dgm:spPr/>
    </dgm:pt>
    <dgm:pt modelId="{37A24FF4-124B-4157-B382-4733B9ADDC70}" type="pres">
      <dgm:prSet presAssocID="{5D28F9C8-6E0B-492C-955B-D4A0E4C82F96}" presName="node" presStyleLbl="node1" presStyleIdx="3" presStyleCnt="7" custScaleX="118167" custScaleY="121038">
        <dgm:presLayoutVars>
          <dgm:bulletEnabled val="1"/>
        </dgm:presLayoutVars>
      </dgm:prSet>
      <dgm:spPr/>
    </dgm:pt>
    <dgm:pt modelId="{77F3363A-7EB2-4F41-8E1E-295405DC6D0E}" type="pres">
      <dgm:prSet presAssocID="{08887D5C-B21F-4AE9-AA35-8C744D61F95D}" presName="Name9" presStyleLbl="parChTrans1D2" presStyleIdx="4" presStyleCnt="7"/>
      <dgm:spPr/>
    </dgm:pt>
    <dgm:pt modelId="{FBEC5431-13D0-433A-8EAA-8A2D25111E0B}" type="pres">
      <dgm:prSet presAssocID="{08887D5C-B21F-4AE9-AA35-8C744D61F95D}" presName="connTx" presStyleLbl="parChTrans1D2" presStyleIdx="4" presStyleCnt="7"/>
      <dgm:spPr/>
    </dgm:pt>
    <dgm:pt modelId="{821F135B-B363-424A-B3FE-E15F586D055E}" type="pres">
      <dgm:prSet presAssocID="{77ED8E91-64B8-47B8-BD80-4C09360110D4}" presName="node" presStyleLbl="node1" presStyleIdx="4" presStyleCnt="7" custScaleX="111875" custScaleY="100829">
        <dgm:presLayoutVars>
          <dgm:bulletEnabled val="1"/>
        </dgm:presLayoutVars>
      </dgm:prSet>
      <dgm:spPr/>
    </dgm:pt>
    <dgm:pt modelId="{3C7D5202-19AD-4521-B906-9985640C3509}" type="pres">
      <dgm:prSet presAssocID="{DE9790E6-82D2-4FFC-9134-8F7A94B1A43D}" presName="Name9" presStyleLbl="parChTrans1D2" presStyleIdx="5" presStyleCnt="7"/>
      <dgm:spPr/>
    </dgm:pt>
    <dgm:pt modelId="{AA06C5B1-274E-4995-820A-B2B401A2B0FC}" type="pres">
      <dgm:prSet presAssocID="{DE9790E6-82D2-4FFC-9134-8F7A94B1A43D}" presName="connTx" presStyleLbl="parChTrans1D2" presStyleIdx="5" presStyleCnt="7"/>
      <dgm:spPr/>
    </dgm:pt>
    <dgm:pt modelId="{17496E01-BCBE-466C-9C6C-78D4F904BDA6}" type="pres">
      <dgm:prSet presAssocID="{1BECE24D-F766-485E-B7A3-D209BD32F225}" presName="node" presStyleLbl="node1" presStyleIdx="5" presStyleCnt="7" custScaleX="115659" custScaleY="116559">
        <dgm:presLayoutVars>
          <dgm:bulletEnabled val="1"/>
        </dgm:presLayoutVars>
      </dgm:prSet>
      <dgm:spPr/>
    </dgm:pt>
    <dgm:pt modelId="{A3518AC5-9EF4-4182-8478-91C4A184EB3F}" type="pres">
      <dgm:prSet presAssocID="{B01ABB71-E4C1-47EF-9EA1-5C9D78670CD7}" presName="Name9" presStyleLbl="parChTrans1D2" presStyleIdx="6" presStyleCnt="7"/>
      <dgm:spPr/>
    </dgm:pt>
    <dgm:pt modelId="{E104F421-67A3-47CA-9556-D5F83C8ECCE1}" type="pres">
      <dgm:prSet presAssocID="{B01ABB71-E4C1-47EF-9EA1-5C9D78670CD7}" presName="connTx" presStyleLbl="parChTrans1D2" presStyleIdx="6" presStyleCnt="7"/>
      <dgm:spPr/>
    </dgm:pt>
    <dgm:pt modelId="{F29DB58A-8D20-4D34-AFE9-6D2A939FEFE7}" type="pres">
      <dgm:prSet presAssocID="{4CDB7D58-C260-4E69-A8FD-7699B478818B}" presName="node" presStyleLbl="node1" presStyleIdx="6" presStyleCnt="7" custScaleX="126689" custScaleY="122695">
        <dgm:presLayoutVars>
          <dgm:bulletEnabled val="1"/>
        </dgm:presLayoutVars>
      </dgm:prSet>
      <dgm:spPr/>
    </dgm:pt>
  </dgm:ptLst>
  <dgm:cxnLst>
    <dgm:cxn modelId="{C7BC0205-79EA-497B-B146-0CFDEE7EA36A}" srcId="{5E80C7D4-E5F5-426E-9062-6587C5045EA7}" destId="{4CDB7D58-C260-4E69-A8FD-7699B478818B}" srcOrd="6" destOrd="0" parTransId="{B01ABB71-E4C1-47EF-9EA1-5C9D78670CD7}" sibTransId="{2456C102-EB6B-426C-81F7-AD6D0B3FD7B2}"/>
    <dgm:cxn modelId="{0F294D06-785B-4D91-B7AE-F49A262F02FC}" type="presOf" srcId="{08240590-3844-4FA6-8FD9-F7A5B4380C63}" destId="{BE6A91E7-F140-464D-8A54-60F75CC47915}" srcOrd="0" destOrd="0" presId="urn:microsoft.com/office/officeart/2005/8/layout/radial1"/>
    <dgm:cxn modelId="{EC80D713-D21E-4DE9-9A19-B2D3EE295D7B}" type="presOf" srcId="{B01ABB71-E4C1-47EF-9EA1-5C9D78670CD7}" destId="{A3518AC5-9EF4-4182-8478-91C4A184EB3F}" srcOrd="0" destOrd="0" presId="urn:microsoft.com/office/officeart/2005/8/layout/radial1"/>
    <dgm:cxn modelId="{F94D0F14-BBC5-4CF7-BD1B-4945E70DCD60}" type="presOf" srcId="{5D28F9C8-6E0B-492C-955B-D4A0E4C82F96}" destId="{37A24FF4-124B-4157-B382-4733B9ADDC70}" srcOrd="0" destOrd="0" presId="urn:microsoft.com/office/officeart/2005/8/layout/radial1"/>
    <dgm:cxn modelId="{A0EABD18-1EED-4E88-A2A6-217F5E9DFBE0}" srcId="{5E80C7D4-E5F5-426E-9062-6587C5045EA7}" destId="{655F2DC8-E08D-4B2C-9635-BB8EBFFC4B81}" srcOrd="1" destOrd="0" parTransId="{89C11B38-3799-46F8-9083-09E7627C8027}" sibTransId="{14AF3033-9638-48A5-B26E-4353D6DD2AC5}"/>
    <dgm:cxn modelId="{1186291B-6061-4EAE-8AA2-A600F393D4DD}" type="presOf" srcId="{10A34648-7CD8-483C-BB76-EB3F1693E756}" destId="{4E3BEEFE-AF5D-4E75-8D66-407FF0529B0A}" srcOrd="0" destOrd="0" presId="urn:microsoft.com/office/officeart/2005/8/layout/radial1"/>
    <dgm:cxn modelId="{21215C24-485A-4177-AD1B-F81023BFEE78}" type="presOf" srcId="{655F2DC8-E08D-4B2C-9635-BB8EBFFC4B81}" destId="{A4382994-0BEB-467C-8916-8DF9E2048BEF}" srcOrd="0" destOrd="0" presId="urn:microsoft.com/office/officeart/2005/8/layout/radial1"/>
    <dgm:cxn modelId="{6D155824-E06F-4616-8A7A-31639EE8E254}" type="presOf" srcId="{19506D21-5250-49D7-BA83-D195C98C3FF5}" destId="{945512C3-DD4E-48C3-8B84-876C4DB8BA34}" srcOrd="0" destOrd="0" presId="urn:microsoft.com/office/officeart/2005/8/layout/radial1"/>
    <dgm:cxn modelId="{8D2C4629-1CEC-465F-929B-CE26F5D79F79}" type="presOf" srcId="{16ACD035-F484-458A-A62A-8DCD3CE48B35}" destId="{7BF5CA44-EA78-4322-968C-2FB1DDB67464}" srcOrd="1" destOrd="0" presId="urn:microsoft.com/office/officeart/2005/8/layout/radial1"/>
    <dgm:cxn modelId="{AC4ECD29-6D7D-4593-80A6-1FA15649418F}" srcId="{5E80C7D4-E5F5-426E-9062-6587C5045EA7}" destId="{19506D21-5250-49D7-BA83-D195C98C3FF5}" srcOrd="2" destOrd="0" parTransId="{16ACD035-F484-458A-A62A-8DCD3CE48B35}" sibTransId="{BADB8A75-2FE9-45D2-886A-F524034F4B6A}"/>
    <dgm:cxn modelId="{08E50130-701A-487D-B018-8BE6AC301A87}" type="presOf" srcId="{B01ABB71-E4C1-47EF-9EA1-5C9D78670CD7}" destId="{E104F421-67A3-47CA-9556-D5F83C8ECCE1}" srcOrd="1" destOrd="0" presId="urn:microsoft.com/office/officeart/2005/8/layout/radial1"/>
    <dgm:cxn modelId="{D547AD32-2BFA-4573-A2BF-5E0E11BF765C}" srcId="{5E80C7D4-E5F5-426E-9062-6587C5045EA7}" destId="{08240590-3844-4FA6-8FD9-F7A5B4380C63}" srcOrd="0" destOrd="0" parTransId="{10A34648-7CD8-483C-BB76-EB3F1693E756}" sibTransId="{F845199B-5B70-4F32-BE9A-4B7A63FB0FC2}"/>
    <dgm:cxn modelId="{D3A2675B-09D7-4819-9DA1-D042C811B951}" srcId="{5E80C7D4-E5F5-426E-9062-6587C5045EA7}" destId="{5D28F9C8-6E0B-492C-955B-D4A0E4C82F96}" srcOrd="3" destOrd="0" parTransId="{13182EA9-CA4D-4CE7-B638-939D1EE30EDB}" sibTransId="{5B8D1EFF-388D-4966-BAA2-B82115BB66F8}"/>
    <dgm:cxn modelId="{4C8F7265-D736-45D4-AF37-B8B93A9D74D1}" srcId="{5E80C7D4-E5F5-426E-9062-6587C5045EA7}" destId="{77ED8E91-64B8-47B8-BD80-4C09360110D4}" srcOrd="4" destOrd="0" parTransId="{08887D5C-B21F-4AE9-AA35-8C744D61F95D}" sibTransId="{A23DDB80-30CA-48CE-A804-A0D828C09AED}"/>
    <dgm:cxn modelId="{DBE09267-AA30-417D-A356-272A8B9C3362}" type="presOf" srcId="{77ED8E91-64B8-47B8-BD80-4C09360110D4}" destId="{821F135B-B363-424A-B3FE-E15F586D055E}" srcOrd="0" destOrd="0" presId="urn:microsoft.com/office/officeart/2005/8/layout/radial1"/>
    <dgm:cxn modelId="{E5B7A947-2666-4BEE-947C-47F7FC5CC3B2}" type="presOf" srcId="{16ACD035-F484-458A-A62A-8DCD3CE48B35}" destId="{095A56CB-11AC-4E5E-90F5-0EDC68EBDEAF}" srcOrd="0" destOrd="0" presId="urn:microsoft.com/office/officeart/2005/8/layout/radial1"/>
    <dgm:cxn modelId="{169FAD68-871E-4D64-BF97-804E9819AE3A}" type="presOf" srcId="{DE9790E6-82D2-4FFC-9134-8F7A94B1A43D}" destId="{3C7D5202-19AD-4521-B906-9985640C3509}" srcOrd="0" destOrd="0" presId="urn:microsoft.com/office/officeart/2005/8/layout/radial1"/>
    <dgm:cxn modelId="{39653269-6F80-4D77-85FB-DF4808C8E4E2}" type="presOf" srcId="{EF1F0DC5-77E6-4982-81C4-A41649CF33D9}" destId="{E6F84D26-B39A-4815-82CC-1D436228566C}" srcOrd="0" destOrd="0" presId="urn:microsoft.com/office/officeart/2005/8/layout/radial1"/>
    <dgm:cxn modelId="{DC67BD4E-C70D-4249-90C2-A548C2DD9005}" srcId="{5E80C7D4-E5F5-426E-9062-6587C5045EA7}" destId="{1BECE24D-F766-485E-B7A3-D209BD32F225}" srcOrd="5" destOrd="0" parTransId="{DE9790E6-82D2-4FFC-9134-8F7A94B1A43D}" sibTransId="{3D922F43-10A4-4058-91A9-FE78FE2F20D9}"/>
    <dgm:cxn modelId="{26402050-8BF7-452C-88E9-3A79DABD8F2A}" type="presOf" srcId="{1BECE24D-F766-485E-B7A3-D209BD32F225}" destId="{17496E01-BCBE-466C-9C6C-78D4F904BDA6}" srcOrd="0" destOrd="0" presId="urn:microsoft.com/office/officeart/2005/8/layout/radial1"/>
    <dgm:cxn modelId="{F4F0B756-17E2-4D3D-B793-4EC97A33C977}" type="presOf" srcId="{89C11B38-3799-46F8-9083-09E7627C8027}" destId="{BE3DE96B-BD4A-4FB0-824A-1BEF144D2F6C}" srcOrd="0" destOrd="0" presId="urn:microsoft.com/office/officeart/2005/8/layout/radial1"/>
    <dgm:cxn modelId="{2738C959-7C3E-490C-84DE-0D77993C3CC3}" type="presOf" srcId="{08887D5C-B21F-4AE9-AA35-8C744D61F95D}" destId="{77F3363A-7EB2-4F41-8E1E-295405DC6D0E}" srcOrd="0" destOrd="0" presId="urn:microsoft.com/office/officeart/2005/8/layout/radial1"/>
    <dgm:cxn modelId="{3BDDFB8A-E08F-4191-8528-EB12EED58D0C}" type="presOf" srcId="{89C11B38-3799-46F8-9083-09E7627C8027}" destId="{0B4BAD96-9DA1-4B13-8E0F-FE272F42479D}" srcOrd="1" destOrd="0" presId="urn:microsoft.com/office/officeart/2005/8/layout/radial1"/>
    <dgm:cxn modelId="{9E46BC95-C2D5-4233-892E-9102302A91E3}" type="presOf" srcId="{DE9790E6-82D2-4FFC-9134-8F7A94B1A43D}" destId="{AA06C5B1-274E-4995-820A-B2B401A2B0FC}" srcOrd="1" destOrd="0" presId="urn:microsoft.com/office/officeart/2005/8/layout/radial1"/>
    <dgm:cxn modelId="{4CF892B4-65BE-4AEB-9CB8-2C4846646027}" type="presOf" srcId="{10A34648-7CD8-483C-BB76-EB3F1693E756}" destId="{F4C6CF0F-FD1C-4A33-810A-87404BDB69AE}" srcOrd="1" destOrd="0" presId="urn:microsoft.com/office/officeart/2005/8/layout/radial1"/>
    <dgm:cxn modelId="{4ACFF2BA-A64B-4993-828D-6F1896F18B64}" type="presOf" srcId="{13182EA9-CA4D-4CE7-B638-939D1EE30EDB}" destId="{B452229D-740E-4E6F-953E-219ECB9A583A}" srcOrd="0" destOrd="0" presId="urn:microsoft.com/office/officeart/2005/8/layout/radial1"/>
    <dgm:cxn modelId="{B99102CE-41B0-4DE4-908F-A0AD052F6E6F}" type="presOf" srcId="{4CDB7D58-C260-4E69-A8FD-7699B478818B}" destId="{F29DB58A-8D20-4D34-AFE9-6D2A939FEFE7}" srcOrd="0" destOrd="0" presId="urn:microsoft.com/office/officeart/2005/8/layout/radial1"/>
    <dgm:cxn modelId="{952898DA-BB1C-4F60-8D5D-DF0468DC7A42}" type="presOf" srcId="{13182EA9-CA4D-4CE7-B638-939D1EE30EDB}" destId="{B2C54ED3-3DA1-4E3A-A91C-39E849F955DE}" srcOrd="1" destOrd="0" presId="urn:microsoft.com/office/officeart/2005/8/layout/radial1"/>
    <dgm:cxn modelId="{7C3CEDDF-440A-486F-B473-25F506D2B0A0}" type="presOf" srcId="{5E80C7D4-E5F5-426E-9062-6587C5045EA7}" destId="{74BBD715-4D11-43A0-B374-E387D1CF19D3}" srcOrd="0" destOrd="0" presId="urn:microsoft.com/office/officeart/2005/8/layout/radial1"/>
    <dgm:cxn modelId="{7CCEF8E4-3C1B-41DF-8E34-775026001B26}" srcId="{EF1F0DC5-77E6-4982-81C4-A41649CF33D9}" destId="{5E80C7D4-E5F5-426E-9062-6587C5045EA7}" srcOrd="0" destOrd="0" parTransId="{5021C4F6-581F-4A92-BC74-A7BE6EC9A4E6}" sibTransId="{A6FAE602-56B5-44BA-9924-D6581F9DB8BE}"/>
    <dgm:cxn modelId="{4CEA04EE-551B-45CF-80DA-FD7B048B27EE}" type="presOf" srcId="{08887D5C-B21F-4AE9-AA35-8C744D61F95D}" destId="{FBEC5431-13D0-433A-8EAA-8A2D25111E0B}" srcOrd="1" destOrd="0" presId="urn:microsoft.com/office/officeart/2005/8/layout/radial1"/>
    <dgm:cxn modelId="{E77E19C3-3D35-416E-A7A6-BD55E4F6A0F5}" type="presParOf" srcId="{E6F84D26-B39A-4815-82CC-1D436228566C}" destId="{74BBD715-4D11-43A0-B374-E387D1CF19D3}" srcOrd="0" destOrd="0" presId="urn:microsoft.com/office/officeart/2005/8/layout/radial1"/>
    <dgm:cxn modelId="{E3056092-3F1F-4481-BED7-6A5F30E71B2A}" type="presParOf" srcId="{E6F84D26-B39A-4815-82CC-1D436228566C}" destId="{4E3BEEFE-AF5D-4E75-8D66-407FF0529B0A}" srcOrd="1" destOrd="0" presId="urn:microsoft.com/office/officeart/2005/8/layout/radial1"/>
    <dgm:cxn modelId="{75C5B779-5BAB-411E-BC70-BD27F213670E}" type="presParOf" srcId="{4E3BEEFE-AF5D-4E75-8D66-407FF0529B0A}" destId="{F4C6CF0F-FD1C-4A33-810A-87404BDB69AE}" srcOrd="0" destOrd="0" presId="urn:microsoft.com/office/officeart/2005/8/layout/radial1"/>
    <dgm:cxn modelId="{01435F30-C0E0-49DF-92CD-A367BA7EC451}" type="presParOf" srcId="{E6F84D26-B39A-4815-82CC-1D436228566C}" destId="{BE6A91E7-F140-464D-8A54-60F75CC47915}" srcOrd="2" destOrd="0" presId="urn:microsoft.com/office/officeart/2005/8/layout/radial1"/>
    <dgm:cxn modelId="{7CB64C8A-D565-4146-ACF7-9EE26D1A3701}" type="presParOf" srcId="{E6F84D26-B39A-4815-82CC-1D436228566C}" destId="{BE3DE96B-BD4A-4FB0-824A-1BEF144D2F6C}" srcOrd="3" destOrd="0" presId="urn:microsoft.com/office/officeart/2005/8/layout/radial1"/>
    <dgm:cxn modelId="{379B8FBB-385B-4D1E-BA8B-A12A50A177F6}" type="presParOf" srcId="{BE3DE96B-BD4A-4FB0-824A-1BEF144D2F6C}" destId="{0B4BAD96-9DA1-4B13-8E0F-FE272F42479D}" srcOrd="0" destOrd="0" presId="urn:microsoft.com/office/officeart/2005/8/layout/radial1"/>
    <dgm:cxn modelId="{D3D371A3-F30A-4BC9-A655-992286E82367}" type="presParOf" srcId="{E6F84D26-B39A-4815-82CC-1D436228566C}" destId="{A4382994-0BEB-467C-8916-8DF9E2048BEF}" srcOrd="4" destOrd="0" presId="urn:microsoft.com/office/officeart/2005/8/layout/radial1"/>
    <dgm:cxn modelId="{FD64F43B-78AD-49CD-8118-94BE47CE33CD}" type="presParOf" srcId="{E6F84D26-B39A-4815-82CC-1D436228566C}" destId="{095A56CB-11AC-4E5E-90F5-0EDC68EBDEAF}" srcOrd="5" destOrd="0" presId="urn:microsoft.com/office/officeart/2005/8/layout/radial1"/>
    <dgm:cxn modelId="{05C6F119-8A83-4FA3-A7D8-1D44C78745AA}" type="presParOf" srcId="{095A56CB-11AC-4E5E-90F5-0EDC68EBDEAF}" destId="{7BF5CA44-EA78-4322-968C-2FB1DDB67464}" srcOrd="0" destOrd="0" presId="urn:microsoft.com/office/officeart/2005/8/layout/radial1"/>
    <dgm:cxn modelId="{3984989E-4AB4-49A6-BF44-B7393F939D10}" type="presParOf" srcId="{E6F84D26-B39A-4815-82CC-1D436228566C}" destId="{945512C3-DD4E-48C3-8B84-876C4DB8BA34}" srcOrd="6" destOrd="0" presId="urn:microsoft.com/office/officeart/2005/8/layout/radial1"/>
    <dgm:cxn modelId="{0131A384-9A4B-4D7B-A32A-1CEABF8BFE8E}" type="presParOf" srcId="{E6F84D26-B39A-4815-82CC-1D436228566C}" destId="{B452229D-740E-4E6F-953E-219ECB9A583A}" srcOrd="7" destOrd="0" presId="urn:microsoft.com/office/officeart/2005/8/layout/radial1"/>
    <dgm:cxn modelId="{941A70CC-8AB3-4211-85A0-9AF76A5BEAA2}" type="presParOf" srcId="{B452229D-740E-4E6F-953E-219ECB9A583A}" destId="{B2C54ED3-3DA1-4E3A-A91C-39E849F955DE}" srcOrd="0" destOrd="0" presId="urn:microsoft.com/office/officeart/2005/8/layout/radial1"/>
    <dgm:cxn modelId="{79C9019B-A820-4DF9-8960-45D91F6F3C97}" type="presParOf" srcId="{E6F84D26-B39A-4815-82CC-1D436228566C}" destId="{37A24FF4-124B-4157-B382-4733B9ADDC70}" srcOrd="8" destOrd="0" presId="urn:microsoft.com/office/officeart/2005/8/layout/radial1"/>
    <dgm:cxn modelId="{2D67A0EE-9F2E-4DFB-8421-BDD1708856C5}" type="presParOf" srcId="{E6F84D26-B39A-4815-82CC-1D436228566C}" destId="{77F3363A-7EB2-4F41-8E1E-295405DC6D0E}" srcOrd="9" destOrd="0" presId="urn:microsoft.com/office/officeart/2005/8/layout/radial1"/>
    <dgm:cxn modelId="{53B0915F-3AC8-4D54-8444-FB1D82E001B5}" type="presParOf" srcId="{77F3363A-7EB2-4F41-8E1E-295405DC6D0E}" destId="{FBEC5431-13D0-433A-8EAA-8A2D25111E0B}" srcOrd="0" destOrd="0" presId="urn:microsoft.com/office/officeart/2005/8/layout/radial1"/>
    <dgm:cxn modelId="{FA5B2F1F-9025-4D35-814B-BFB0FCBC283A}" type="presParOf" srcId="{E6F84D26-B39A-4815-82CC-1D436228566C}" destId="{821F135B-B363-424A-B3FE-E15F586D055E}" srcOrd="10" destOrd="0" presId="urn:microsoft.com/office/officeart/2005/8/layout/radial1"/>
    <dgm:cxn modelId="{1F12FCB7-8747-4289-A086-D946B6455B20}" type="presParOf" srcId="{E6F84D26-B39A-4815-82CC-1D436228566C}" destId="{3C7D5202-19AD-4521-B906-9985640C3509}" srcOrd="11" destOrd="0" presId="urn:microsoft.com/office/officeart/2005/8/layout/radial1"/>
    <dgm:cxn modelId="{54333393-BC40-437C-9165-E304258DA8AD}" type="presParOf" srcId="{3C7D5202-19AD-4521-B906-9985640C3509}" destId="{AA06C5B1-274E-4995-820A-B2B401A2B0FC}" srcOrd="0" destOrd="0" presId="urn:microsoft.com/office/officeart/2005/8/layout/radial1"/>
    <dgm:cxn modelId="{E94336F8-83AC-4BCC-AD2E-3C2B73F2304A}" type="presParOf" srcId="{E6F84D26-B39A-4815-82CC-1D436228566C}" destId="{17496E01-BCBE-466C-9C6C-78D4F904BDA6}" srcOrd="12" destOrd="0" presId="urn:microsoft.com/office/officeart/2005/8/layout/radial1"/>
    <dgm:cxn modelId="{2E697A4B-CFDF-4370-A130-9DF36DB5A661}" type="presParOf" srcId="{E6F84D26-B39A-4815-82CC-1D436228566C}" destId="{A3518AC5-9EF4-4182-8478-91C4A184EB3F}" srcOrd="13" destOrd="0" presId="urn:microsoft.com/office/officeart/2005/8/layout/radial1"/>
    <dgm:cxn modelId="{003441F0-1317-421A-8770-A537D4EFAE2D}" type="presParOf" srcId="{A3518AC5-9EF4-4182-8478-91C4A184EB3F}" destId="{E104F421-67A3-47CA-9556-D5F83C8ECCE1}" srcOrd="0" destOrd="0" presId="urn:microsoft.com/office/officeart/2005/8/layout/radial1"/>
    <dgm:cxn modelId="{51A59236-2B18-445A-B0FA-7CCF073EE4FA}" type="presParOf" srcId="{E6F84D26-B39A-4815-82CC-1D436228566C}" destId="{F29DB58A-8D20-4D34-AFE9-6D2A939FEFE7}"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bg1"/>
              </a:solidFill>
              <a:latin typeface="Corbel" panose="020B0503020204020204" pitchFamily="34" charset="0"/>
            </a:rPr>
            <a:t>Market </a:t>
          </a:r>
          <a:r>
            <a:rPr lang="de-DE" sz="2400" kern="1200" dirty="0" err="1">
              <a:solidFill>
                <a:schemeClr val="bg1"/>
              </a:solidFill>
              <a:latin typeface="Corbel" panose="020B0503020204020204" pitchFamily="34" charset="0"/>
            </a:rPr>
            <a:t>environment</a:t>
          </a:r>
          <a:r>
            <a:rPr lang="de-DE" sz="2400" kern="1200" dirty="0">
              <a:solidFill>
                <a:schemeClr val="bg1"/>
              </a:solidFill>
              <a:latin typeface="Corbel" panose="020B0503020204020204" pitchFamily="34" charset="0"/>
            </a:rPr>
            <a:t> </a:t>
          </a:r>
          <a:r>
            <a:rPr lang="de-DE" sz="2400" kern="1200" dirty="0" err="1">
              <a:solidFill>
                <a:schemeClr val="bg1"/>
              </a:solidFill>
              <a:latin typeface="Corbel" panose="020B0503020204020204" pitchFamily="34" charset="0"/>
            </a:rPr>
            <a:t>logistics</a:t>
          </a:r>
          <a:endParaRPr lang="de-DE" sz="2400" kern="1200" dirty="0">
            <a:solidFill>
              <a:schemeClr val="bg1"/>
            </a:solidFill>
            <a:latin typeface="Corbel" panose="020B0503020204020204" pitchFamily="34" charset="0"/>
          </a:endParaRP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solidFill>
          <a:schemeClr val="accent2">
            <a:lumMod val="20000"/>
            <a:lumOff val="8000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dsp:style>
    </dsp:sp>
    <dsp:sp modelId="{F9F7F927-B2BE-4B1D-91C9-8562D5999322}">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orbel" panose="020B0503020204020204" pitchFamily="34" charset="0"/>
            </a:rPr>
            <a:t>Development trends at a glance</a:t>
          </a:r>
          <a:endParaRPr lang="de-DE" sz="2400" kern="1200" dirty="0">
            <a:latin typeface="Corbel" panose="020B0503020204020204" pitchFamily="34" charset="0"/>
          </a:endParaRPr>
        </a:p>
      </dsp:txBody>
      <dsp:txXfrm>
        <a:off x="939518" y="1278039"/>
        <a:ext cx="6333550" cy="639275"/>
      </dsp:txXfrm>
    </dsp:sp>
    <dsp:sp modelId="{4FCED2D1-6A8A-47A2-8960-FBA384C1A511}">
      <dsp:nvSpPr>
        <dsp:cNvPr id="0" name=""/>
        <dsp:cNvSpPr/>
      </dsp:nvSpPr>
      <dsp:spPr>
        <a:xfrm>
          <a:off x="539971" y="1198130"/>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8E749-04A4-46C9-BF49-685562A236CE}">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orbel" panose="020B0503020204020204" pitchFamily="34" charset="0"/>
            </a:rPr>
            <a:t>4 Drivers for the development of innovations</a:t>
          </a:r>
          <a:endParaRPr lang="de-DE" sz="2400" kern="1200" dirty="0">
            <a:latin typeface="Corbel" panose="020B0503020204020204" pitchFamily="34" charset="0"/>
          </a:endParaRPr>
        </a:p>
      </dsp:txBody>
      <dsp:txXfrm>
        <a:off x="1080113" y="2236646"/>
        <a:ext cx="6192954" cy="639275"/>
      </dsp:txXfrm>
    </dsp:sp>
    <dsp:sp modelId="{F4E951A2-B685-4EE6-B6FB-809C20DB69DE}">
      <dsp:nvSpPr>
        <dsp:cNvPr id="0" name=""/>
        <dsp:cNvSpPr/>
      </dsp:nvSpPr>
      <dsp:spPr>
        <a:xfrm>
          <a:off x="680566" y="2156736"/>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B042B-E517-4BC3-8A57-D004E9481C31}">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latin typeface="Corbel" panose="020B0503020204020204" pitchFamily="34" charset="0"/>
            </a:rPr>
            <a:t>Innovative </a:t>
          </a:r>
          <a:r>
            <a:rPr lang="de-DE" sz="2400" kern="1200" dirty="0" err="1">
              <a:latin typeface="Corbel" panose="020B0503020204020204" pitchFamily="34" charset="0"/>
            </a:rPr>
            <a:t>transport</a:t>
          </a:r>
          <a:r>
            <a:rPr lang="de-DE" sz="2400" kern="1200" dirty="0">
              <a:latin typeface="Corbel" panose="020B0503020204020204" pitchFamily="34" charset="0"/>
            </a:rPr>
            <a:t> </a:t>
          </a:r>
          <a:r>
            <a:rPr lang="de-DE" sz="2400" kern="1200" dirty="0" err="1">
              <a:latin typeface="Corbel" panose="020B0503020204020204" pitchFamily="34" charset="0"/>
            </a:rPr>
            <a:t>concepts</a:t>
          </a:r>
          <a:endParaRPr lang="de-DE" sz="2400" kern="1200" dirty="0">
            <a:latin typeface="Corbel" panose="020B0503020204020204" pitchFamily="34" charset="0"/>
          </a:endParaRPr>
        </a:p>
      </dsp:txBody>
      <dsp:txXfrm>
        <a:off x="939518" y="3195252"/>
        <a:ext cx="6333550" cy="639275"/>
      </dsp:txXfrm>
    </dsp:sp>
    <dsp:sp modelId="{82CDFC03-F782-44E7-8A18-9D57C2B4F96C}">
      <dsp:nvSpPr>
        <dsp:cNvPr id="0" name=""/>
        <dsp:cNvSpPr/>
      </dsp:nvSpPr>
      <dsp:spPr>
        <a:xfrm>
          <a:off x="539971" y="3115343"/>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6AB65-421B-42F4-B435-733291DD2E29}">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latin typeface="Corbel" panose="020B0503020204020204" pitchFamily="34" charset="0"/>
            </a:rPr>
            <a:t>Innovative </a:t>
          </a:r>
          <a:r>
            <a:rPr lang="de-DE" sz="2400" kern="1200" dirty="0" err="1">
              <a:latin typeface="Corbel" panose="020B0503020204020204" pitchFamily="34" charset="0"/>
            </a:rPr>
            <a:t>business</a:t>
          </a:r>
          <a:r>
            <a:rPr lang="de-DE" sz="2400" kern="1200" dirty="0">
              <a:latin typeface="Corbel" panose="020B0503020204020204" pitchFamily="34" charset="0"/>
            </a:rPr>
            <a:t> </a:t>
          </a:r>
          <a:r>
            <a:rPr lang="de-DE" sz="2400" kern="1200" dirty="0" err="1">
              <a:latin typeface="Corbel" panose="020B0503020204020204" pitchFamily="34" charset="0"/>
            </a:rPr>
            <a:t>models</a:t>
          </a:r>
          <a:r>
            <a:rPr lang="de-DE" sz="2400" kern="1200" dirty="0">
              <a:latin typeface="Corbel" panose="020B0503020204020204" pitchFamily="34" charset="0"/>
            </a:rPr>
            <a:t> </a:t>
          </a:r>
        </a:p>
      </dsp:txBody>
      <dsp:txXfrm>
        <a:off x="481432" y="4153859"/>
        <a:ext cx="6791636" cy="639275"/>
      </dsp:txXfrm>
    </dsp:sp>
    <dsp:sp modelId="{25B119B3-5852-470A-813F-5696F06C1055}">
      <dsp:nvSpPr>
        <dsp:cNvPr id="0" name=""/>
        <dsp:cNvSpPr/>
      </dsp:nvSpPr>
      <dsp:spPr>
        <a:xfrm>
          <a:off x="81885" y="4073949"/>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bg1"/>
              </a:solidFill>
              <a:latin typeface="Corbel" panose="020B0503020204020204" pitchFamily="34" charset="0"/>
            </a:rPr>
            <a:t>Market </a:t>
          </a:r>
          <a:r>
            <a:rPr lang="de-DE" sz="2400" kern="1200" dirty="0" err="1">
              <a:solidFill>
                <a:schemeClr val="bg1"/>
              </a:solidFill>
              <a:latin typeface="Corbel" panose="020B0503020204020204" pitchFamily="34" charset="0"/>
            </a:rPr>
            <a:t>environment</a:t>
          </a:r>
          <a:r>
            <a:rPr lang="de-DE" sz="2400" kern="1200" dirty="0">
              <a:solidFill>
                <a:schemeClr val="bg1"/>
              </a:solidFill>
              <a:latin typeface="Corbel" panose="020B0503020204020204" pitchFamily="34" charset="0"/>
            </a:rPr>
            <a:t> </a:t>
          </a:r>
          <a:r>
            <a:rPr lang="de-DE" sz="2400" kern="1200" dirty="0" err="1">
              <a:solidFill>
                <a:schemeClr val="bg1"/>
              </a:solidFill>
              <a:latin typeface="Corbel" panose="020B0503020204020204" pitchFamily="34" charset="0"/>
            </a:rPr>
            <a:t>logistics</a:t>
          </a:r>
          <a:endParaRPr lang="de-DE" sz="2400" kern="1200" dirty="0">
            <a:solidFill>
              <a:schemeClr val="bg1"/>
            </a:solidFill>
            <a:latin typeface="Corbel" panose="020B0503020204020204" pitchFamily="34" charset="0"/>
          </a:endParaRP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F7F927-B2BE-4B1D-91C9-8562D5999322}">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orbel" panose="020B0503020204020204" pitchFamily="34" charset="0"/>
            </a:rPr>
            <a:t>Development trends at a glance</a:t>
          </a:r>
          <a:endParaRPr lang="de-DE" sz="2400" kern="1200" dirty="0">
            <a:latin typeface="Corbel" panose="020B0503020204020204" pitchFamily="34" charset="0"/>
          </a:endParaRPr>
        </a:p>
      </dsp:txBody>
      <dsp:txXfrm>
        <a:off x="939518" y="1278039"/>
        <a:ext cx="6333550" cy="639275"/>
      </dsp:txXfrm>
    </dsp:sp>
    <dsp:sp modelId="{4FCED2D1-6A8A-47A2-8960-FBA384C1A511}">
      <dsp:nvSpPr>
        <dsp:cNvPr id="0" name=""/>
        <dsp:cNvSpPr/>
      </dsp:nvSpPr>
      <dsp:spPr>
        <a:xfrm>
          <a:off x="539971" y="1198130"/>
          <a:ext cx="799094" cy="799094"/>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34712D-4404-419E-9788-3F71FA7612A0}">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orbel" panose="020B0503020204020204" pitchFamily="34" charset="0"/>
            </a:rPr>
            <a:t>4 Drivers for the development of innovations</a:t>
          </a:r>
          <a:endParaRPr lang="de-DE" sz="2400" kern="1200" dirty="0">
            <a:latin typeface="Corbel" panose="020B0503020204020204" pitchFamily="34" charset="0"/>
          </a:endParaRPr>
        </a:p>
      </dsp:txBody>
      <dsp:txXfrm>
        <a:off x="1080113" y="2236646"/>
        <a:ext cx="6192954" cy="639275"/>
      </dsp:txXfrm>
    </dsp:sp>
    <dsp:sp modelId="{7CBF11C8-FB07-436B-98BC-7AF97BE2F9B4}">
      <dsp:nvSpPr>
        <dsp:cNvPr id="0" name=""/>
        <dsp:cNvSpPr/>
      </dsp:nvSpPr>
      <dsp:spPr>
        <a:xfrm>
          <a:off x="680566" y="2156736"/>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B042B-E517-4BC3-8A57-D004E9481C31}">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latin typeface="Corbel" panose="020B0503020204020204" pitchFamily="34" charset="0"/>
            </a:rPr>
            <a:t>Innovative </a:t>
          </a:r>
          <a:r>
            <a:rPr lang="de-DE" sz="2400" kern="1200" dirty="0" err="1">
              <a:latin typeface="Corbel" panose="020B0503020204020204" pitchFamily="34" charset="0"/>
            </a:rPr>
            <a:t>transport</a:t>
          </a:r>
          <a:r>
            <a:rPr lang="de-DE" sz="2400" kern="1200" dirty="0">
              <a:latin typeface="Corbel" panose="020B0503020204020204" pitchFamily="34" charset="0"/>
            </a:rPr>
            <a:t> </a:t>
          </a:r>
          <a:r>
            <a:rPr lang="de-DE" sz="2400" kern="1200" dirty="0" err="1">
              <a:latin typeface="Corbel" panose="020B0503020204020204" pitchFamily="34" charset="0"/>
            </a:rPr>
            <a:t>concepts</a:t>
          </a:r>
          <a:endParaRPr lang="de-DE" sz="2400" kern="1200" dirty="0">
            <a:latin typeface="Corbel" panose="020B0503020204020204" pitchFamily="34" charset="0"/>
          </a:endParaRPr>
        </a:p>
      </dsp:txBody>
      <dsp:txXfrm>
        <a:off x="939518" y="3195252"/>
        <a:ext cx="6333550" cy="639275"/>
      </dsp:txXfrm>
    </dsp:sp>
    <dsp:sp modelId="{82CDFC03-F782-44E7-8A18-9D57C2B4F96C}">
      <dsp:nvSpPr>
        <dsp:cNvPr id="0" name=""/>
        <dsp:cNvSpPr/>
      </dsp:nvSpPr>
      <dsp:spPr>
        <a:xfrm>
          <a:off x="539971" y="3115343"/>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6AB65-421B-42F4-B435-733291DD2E29}">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latin typeface="Corbel" panose="020B0503020204020204" pitchFamily="34" charset="0"/>
            </a:rPr>
            <a:t>Innovative </a:t>
          </a:r>
          <a:r>
            <a:rPr lang="de-DE" sz="2400" kern="1200" dirty="0" err="1">
              <a:latin typeface="Corbel" panose="020B0503020204020204" pitchFamily="34" charset="0"/>
            </a:rPr>
            <a:t>business</a:t>
          </a:r>
          <a:r>
            <a:rPr lang="de-DE" sz="2400" kern="1200" dirty="0">
              <a:latin typeface="Corbel" panose="020B0503020204020204" pitchFamily="34" charset="0"/>
            </a:rPr>
            <a:t> </a:t>
          </a:r>
          <a:r>
            <a:rPr lang="de-DE" sz="2400" kern="1200" dirty="0" err="1">
              <a:latin typeface="Corbel" panose="020B0503020204020204" pitchFamily="34" charset="0"/>
            </a:rPr>
            <a:t>models</a:t>
          </a:r>
          <a:endParaRPr lang="de-DE" sz="2400" kern="1200" dirty="0">
            <a:latin typeface="Corbel" panose="020B0503020204020204" pitchFamily="34" charset="0"/>
          </a:endParaRPr>
        </a:p>
      </dsp:txBody>
      <dsp:txXfrm>
        <a:off x="481432" y="4153859"/>
        <a:ext cx="6791636" cy="639275"/>
      </dsp:txXfrm>
    </dsp:sp>
    <dsp:sp modelId="{25B119B3-5852-470A-813F-5696F06C1055}">
      <dsp:nvSpPr>
        <dsp:cNvPr id="0" name=""/>
        <dsp:cNvSpPr/>
      </dsp:nvSpPr>
      <dsp:spPr>
        <a:xfrm>
          <a:off x="81885" y="4073949"/>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E602F-D0B8-4E6C-8CBE-3620F49944E7}">
      <dsp:nvSpPr>
        <dsp:cNvPr id="0" name=""/>
        <dsp:cNvSpPr/>
      </dsp:nvSpPr>
      <dsp:spPr>
        <a:xfrm>
          <a:off x="2569077" y="1506337"/>
          <a:ext cx="1523293" cy="1595836"/>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noProof="0" dirty="0" err="1">
              <a:solidFill>
                <a:srgbClr val="189BC4"/>
              </a:solidFill>
              <a:latin typeface="Corbel" panose="020B0503020204020204" pitchFamily="34" charset="0"/>
            </a:rPr>
            <a:t>Logistics</a:t>
          </a:r>
          <a:endParaRPr lang="de-DE" sz="2000" b="1" kern="1200" noProof="0" dirty="0">
            <a:solidFill>
              <a:srgbClr val="189BC4"/>
            </a:solidFill>
            <a:latin typeface="Corbel" panose="020B0503020204020204" pitchFamily="34" charset="0"/>
          </a:endParaRPr>
        </a:p>
      </dsp:txBody>
      <dsp:txXfrm>
        <a:off x="2792158" y="1740042"/>
        <a:ext cx="1077131" cy="1128426"/>
      </dsp:txXfrm>
    </dsp:sp>
    <dsp:sp modelId="{6F62A3DC-C1EC-4635-A643-EFC3952EDE63}">
      <dsp:nvSpPr>
        <dsp:cNvPr id="0" name=""/>
        <dsp:cNvSpPr/>
      </dsp:nvSpPr>
      <dsp:spPr>
        <a:xfrm rot="16200000">
          <a:off x="3241717" y="1400060"/>
          <a:ext cx="178013" cy="34541"/>
        </a:xfrm>
        <a:custGeom>
          <a:avLst/>
          <a:gdLst/>
          <a:ahLst/>
          <a:cxnLst/>
          <a:rect l="0" t="0" r="0" b="0"/>
          <a:pathLst>
            <a:path>
              <a:moveTo>
                <a:pt x="0" y="17270"/>
              </a:moveTo>
              <a:lnTo>
                <a:pt x="178013"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6273" y="1412880"/>
        <a:ext cx="8900" cy="8900"/>
      </dsp:txXfrm>
    </dsp:sp>
    <dsp:sp modelId="{32A5959E-B899-492E-9CFA-E9A7674D2FEA}">
      <dsp:nvSpPr>
        <dsp:cNvPr id="0" name=""/>
        <dsp:cNvSpPr/>
      </dsp:nvSpPr>
      <dsp:spPr>
        <a:xfrm>
          <a:off x="2632320" y="-45984"/>
          <a:ext cx="1396806" cy="1374308"/>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latin typeface="Corbel" panose="020B0503020204020204" pitchFamily="34" charset="0"/>
            </a:rPr>
            <a:t>Security</a:t>
          </a:r>
        </a:p>
      </dsp:txBody>
      <dsp:txXfrm>
        <a:off x="2836878" y="155279"/>
        <a:ext cx="987690" cy="971782"/>
      </dsp:txXfrm>
    </dsp:sp>
    <dsp:sp modelId="{36EF41F5-1845-415F-A9E0-0B87AA18E019}">
      <dsp:nvSpPr>
        <dsp:cNvPr id="0" name=""/>
        <dsp:cNvSpPr/>
      </dsp:nvSpPr>
      <dsp:spPr>
        <a:xfrm rot="19800000">
          <a:off x="3984563" y="1852536"/>
          <a:ext cx="197297" cy="34541"/>
        </a:xfrm>
        <a:custGeom>
          <a:avLst/>
          <a:gdLst/>
          <a:ahLst/>
          <a:cxnLst/>
          <a:rect l="0" t="0" r="0" b="0"/>
          <a:pathLst>
            <a:path>
              <a:moveTo>
                <a:pt x="0" y="17270"/>
              </a:moveTo>
              <a:lnTo>
                <a:pt x="197297"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78279" y="1864874"/>
        <a:ext cx="9864" cy="9864"/>
      </dsp:txXfrm>
    </dsp:sp>
    <dsp:sp modelId="{BDEFCD8D-4C65-4C80-9FD5-4B2CB8377070}">
      <dsp:nvSpPr>
        <dsp:cNvPr id="0" name=""/>
        <dsp:cNvSpPr/>
      </dsp:nvSpPr>
      <dsp:spPr>
        <a:xfrm>
          <a:off x="4072595" y="785558"/>
          <a:ext cx="1396806" cy="1374308"/>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err="1">
              <a:latin typeface="Corbel" panose="020B0503020204020204" pitchFamily="34" charset="0"/>
            </a:rPr>
            <a:t>Climate</a:t>
          </a:r>
          <a:r>
            <a:rPr lang="de-DE" sz="1300" b="1" kern="1200" noProof="0" dirty="0">
              <a:latin typeface="Corbel" panose="020B0503020204020204" pitchFamily="34" charset="0"/>
            </a:rPr>
            <a:t> </a:t>
          </a:r>
          <a:r>
            <a:rPr lang="de-DE" sz="1300" b="1" kern="1200" noProof="0" dirty="0" err="1">
              <a:latin typeface="Corbel" panose="020B0503020204020204" pitchFamily="34" charset="0"/>
            </a:rPr>
            <a:t>change</a:t>
          </a:r>
          <a:endParaRPr lang="de-DE" sz="1300" b="1" kern="1200" noProof="0" dirty="0">
            <a:latin typeface="Corbel" panose="020B0503020204020204" pitchFamily="34" charset="0"/>
          </a:endParaRPr>
        </a:p>
      </dsp:txBody>
      <dsp:txXfrm>
        <a:off x="4277153" y="986821"/>
        <a:ext cx="987690" cy="971782"/>
      </dsp:txXfrm>
    </dsp:sp>
    <dsp:sp modelId="{E191FCB2-ECDD-4D41-802E-6C9C30B14683}">
      <dsp:nvSpPr>
        <dsp:cNvPr id="0" name=""/>
        <dsp:cNvSpPr/>
      </dsp:nvSpPr>
      <dsp:spPr>
        <a:xfrm rot="1800000">
          <a:off x="3984563" y="2721434"/>
          <a:ext cx="197297" cy="34541"/>
        </a:xfrm>
        <a:custGeom>
          <a:avLst/>
          <a:gdLst/>
          <a:ahLst/>
          <a:cxnLst/>
          <a:rect l="0" t="0" r="0" b="0"/>
          <a:pathLst>
            <a:path>
              <a:moveTo>
                <a:pt x="0" y="17270"/>
              </a:moveTo>
              <a:lnTo>
                <a:pt x="197297"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78279" y="2733772"/>
        <a:ext cx="9864" cy="9864"/>
      </dsp:txXfrm>
    </dsp:sp>
    <dsp:sp modelId="{008DD3C6-C586-4E15-90DD-F55324A8A75F}">
      <dsp:nvSpPr>
        <dsp:cNvPr id="0" name=""/>
        <dsp:cNvSpPr/>
      </dsp:nvSpPr>
      <dsp:spPr>
        <a:xfrm>
          <a:off x="4072595" y="2448645"/>
          <a:ext cx="1396806" cy="1374308"/>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b="1" kern="1200" noProof="0" dirty="0">
              <a:latin typeface="Corbel" panose="020B0503020204020204" pitchFamily="34" charset="0"/>
            </a:rPr>
            <a:t>Urbanisation</a:t>
          </a:r>
        </a:p>
      </dsp:txBody>
      <dsp:txXfrm>
        <a:off x="4277153" y="2649908"/>
        <a:ext cx="987690" cy="971782"/>
      </dsp:txXfrm>
    </dsp:sp>
    <dsp:sp modelId="{2731C58F-ECA3-4686-937D-80A7930790A8}">
      <dsp:nvSpPr>
        <dsp:cNvPr id="0" name=""/>
        <dsp:cNvSpPr/>
      </dsp:nvSpPr>
      <dsp:spPr>
        <a:xfrm rot="5400000">
          <a:off x="3241717" y="3173910"/>
          <a:ext cx="178013" cy="34541"/>
        </a:xfrm>
        <a:custGeom>
          <a:avLst/>
          <a:gdLst/>
          <a:ahLst/>
          <a:cxnLst/>
          <a:rect l="0" t="0" r="0" b="0"/>
          <a:pathLst>
            <a:path>
              <a:moveTo>
                <a:pt x="0" y="17270"/>
              </a:moveTo>
              <a:lnTo>
                <a:pt x="178013"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6273" y="3186730"/>
        <a:ext cx="8900" cy="8900"/>
      </dsp:txXfrm>
    </dsp:sp>
    <dsp:sp modelId="{B5B39590-DCC0-4282-B1BA-F85AF4CE89C4}">
      <dsp:nvSpPr>
        <dsp:cNvPr id="0" name=""/>
        <dsp:cNvSpPr/>
      </dsp:nvSpPr>
      <dsp:spPr>
        <a:xfrm>
          <a:off x="2632320" y="3280188"/>
          <a:ext cx="1396806" cy="1374308"/>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latin typeface="Corbel" panose="020B0503020204020204" pitchFamily="34" charset="0"/>
            </a:rPr>
            <a:t>E-commerce</a:t>
          </a:r>
        </a:p>
      </dsp:txBody>
      <dsp:txXfrm>
        <a:off x="2836878" y="3481451"/>
        <a:ext cx="987690" cy="971782"/>
      </dsp:txXfrm>
    </dsp:sp>
    <dsp:sp modelId="{E65AA2E3-76B4-459F-A2BA-909950371CEF}">
      <dsp:nvSpPr>
        <dsp:cNvPr id="0" name=""/>
        <dsp:cNvSpPr/>
      </dsp:nvSpPr>
      <dsp:spPr>
        <a:xfrm rot="9000000">
          <a:off x="2479587" y="2721434"/>
          <a:ext cx="197297" cy="34541"/>
        </a:xfrm>
        <a:custGeom>
          <a:avLst/>
          <a:gdLst/>
          <a:ahLst/>
          <a:cxnLst/>
          <a:rect l="0" t="0" r="0" b="0"/>
          <a:pathLst>
            <a:path>
              <a:moveTo>
                <a:pt x="0" y="17270"/>
              </a:moveTo>
              <a:lnTo>
                <a:pt x="197297"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573303" y="2733772"/>
        <a:ext cx="9864" cy="9864"/>
      </dsp:txXfrm>
    </dsp:sp>
    <dsp:sp modelId="{36556242-DBF4-4670-A844-A86FE6B699CD}">
      <dsp:nvSpPr>
        <dsp:cNvPr id="0" name=""/>
        <dsp:cNvSpPr/>
      </dsp:nvSpPr>
      <dsp:spPr>
        <a:xfrm>
          <a:off x="1192045" y="2448645"/>
          <a:ext cx="1396806" cy="1374308"/>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b="1" kern="1200" noProof="0" dirty="0" err="1">
              <a:latin typeface="Corbel" panose="020B0503020204020204" pitchFamily="34" charset="0"/>
            </a:rPr>
            <a:t>digitalisation</a:t>
          </a:r>
          <a:endParaRPr lang="de-DE" sz="1200" b="1" kern="1200" noProof="0" dirty="0">
            <a:latin typeface="Corbel" panose="020B0503020204020204" pitchFamily="34" charset="0"/>
          </a:endParaRPr>
        </a:p>
      </dsp:txBody>
      <dsp:txXfrm>
        <a:off x="1396603" y="2649908"/>
        <a:ext cx="987690" cy="971782"/>
      </dsp:txXfrm>
    </dsp:sp>
    <dsp:sp modelId="{B14731C8-88CE-438B-BAD4-CCC14CAA715F}">
      <dsp:nvSpPr>
        <dsp:cNvPr id="0" name=""/>
        <dsp:cNvSpPr/>
      </dsp:nvSpPr>
      <dsp:spPr>
        <a:xfrm rot="12600000">
          <a:off x="2479587" y="1852536"/>
          <a:ext cx="197297" cy="34541"/>
        </a:xfrm>
        <a:custGeom>
          <a:avLst/>
          <a:gdLst/>
          <a:ahLst/>
          <a:cxnLst/>
          <a:rect l="0" t="0" r="0" b="0"/>
          <a:pathLst>
            <a:path>
              <a:moveTo>
                <a:pt x="0" y="17270"/>
              </a:moveTo>
              <a:lnTo>
                <a:pt x="197297"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573303" y="1864874"/>
        <a:ext cx="9864" cy="9864"/>
      </dsp:txXfrm>
    </dsp:sp>
    <dsp:sp modelId="{87723CF1-2235-41B3-A87F-387A2BDCE184}">
      <dsp:nvSpPr>
        <dsp:cNvPr id="0" name=""/>
        <dsp:cNvSpPr/>
      </dsp:nvSpPr>
      <dsp:spPr>
        <a:xfrm>
          <a:off x="1192045" y="785558"/>
          <a:ext cx="1396806" cy="1374308"/>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latin typeface="Corbel" panose="020B0503020204020204" pitchFamily="34" charset="0"/>
            </a:rPr>
            <a:t>Mobile World</a:t>
          </a:r>
        </a:p>
      </dsp:txBody>
      <dsp:txXfrm>
        <a:off x="1396603" y="986821"/>
        <a:ext cx="987690" cy="9717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E602F-D0B8-4E6C-8CBE-3620F49944E7}">
      <dsp:nvSpPr>
        <dsp:cNvPr id="0" name=""/>
        <dsp:cNvSpPr/>
      </dsp:nvSpPr>
      <dsp:spPr>
        <a:xfrm>
          <a:off x="2569077" y="1506337"/>
          <a:ext cx="1523293" cy="1595836"/>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noProof="0" dirty="0" err="1">
              <a:latin typeface="Corbel" panose="020B0503020204020204" pitchFamily="34" charset="0"/>
            </a:rPr>
            <a:t>Logistics</a:t>
          </a:r>
          <a:endParaRPr lang="de-DE" sz="2000" b="1" kern="1200" noProof="0" dirty="0">
            <a:latin typeface="Corbel" panose="020B0503020204020204" pitchFamily="34" charset="0"/>
          </a:endParaRPr>
        </a:p>
      </dsp:txBody>
      <dsp:txXfrm>
        <a:off x="2792158" y="1740042"/>
        <a:ext cx="1077131" cy="1128426"/>
      </dsp:txXfrm>
    </dsp:sp>
    <dsp:sp modelId="{6F62A3DC-C1EC-4635-A643-EFC3952EDE63}">
      <dsp:nvSpPr>
        <dsp:cNvPr id="0" name=""/>
        <dsp:cNvSpPr/>
      </dsp:nvSpPr>
      <dsp:spPr>
        <a:xfrm rot="16200000">
          <a:off x="3241717" y="1400060"/>
          <a:ext cx="178013" cy="34541"/>
        </a:xfrm>
        <a:custGeom>
          <a:avLst/>
          <a:gdLst/>
          <a:ahLst/>
          <a:cxnLst/>
          <a:rect l="0" t="0" r="0" b="0"/>
          <a:pathLst>
            <a:path>
              <a:moveTo>
                <a:pt x="0" y="17270"/>
              </a:moveTo>
              <a:lnTo>
                <a:pt x="178013"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6273" y="1412880"/>
        <a:ext cx="8900" cy="8900"/>
      </dsp:txXfrm>
    </dsp:sp>
    <dsp:sp modelId="{32A5959E-B899-492E-9CFA-E9A7674D2FEA}">
      <dsp:nvSpPr>
        <dsp:cNvPr id="0" name=""/>
        <dsp:cNvSpPr/>
      </dsp:nvSpPr>
      <dsp:spPr>
        <a:xfrm>
          <a:off x="2632320" y="-45984"/>
          <a:ext cx="1396806" cy="1374308"/>
        </a:xfrm>
        <a:prstGeom prst="ellipse">
          <a:avLst/>
        </a:prstGeom>
        <a:solidFill>
          <a:srgbClr val="009242"/>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solidFill>
                <a:schemeClr val="bg1"/>
              </a:solidFill>
              <a:latin typeface="Corbel" panose="020B0503020204020204" pitchFamily="34" charset="0"/>
            </a:rPr>
            <a:t>Security</a:t>
          </a:r>
        </a:p>
      </dsp:txBody>
      <dsp:txXfrm>
        <a:off x="2836878" y="155279"/>
        <a:ext cx="987690" cy="971782"/>
      </dsp:txXfrm>
    </dsp:sp>
    <dsp:sp modelId="{36EF41F5-1845-415F-A9E0-0B87AA18E019}">
      <dsp:nvSpPr>
        <dsp:cNvPr id="0" name=""/>
        <dsp:cNvSpPr/>
      </dsp:nvSpPr>
      <dsp:spPr>
        <a:xfrm rot="19800000">
          <a:off x="3984563" y="1852536"/>
          <a:ext cx="197297" cy="34541"/>
        </a:xfrm>
        <a:custGeom>
          <a:avLst/>
          <a:gdLst/>
          <a:ahLst/>
          <a:cxnLst/>
          <a:rect l="0" t="0" r="0" b="0"/>
          <a:pathLst>
            <a:path>
              <a:moveTo>
                <a:pt x="0" y="17270"/>
              </a:moveTo>
              <a:lnTo>
                <a:pt x="197297"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78279" y="1864874"/>
        <a:ext cx="9864" cy="9864"/>
      </dsp:txXfrm>
    </dsp:sp>
    <dsp:sp modelId="{BDEFCD8D-4C65-4C80-9FD5-4B2CB8377070}">
      <dsp:nvSpPr>
        <dsp:cNvPr id="0" name=""/>
        <dsp:cNvSpPr/>
      </dsp:nvSpPr>
      <dsp:spPr>
        <a:xfrm>
          <a:off x="4072595" y="785558"/>
          <a:ext cx="1396806" cy="1374308"/>
        </a:xfrm>
        <a:prstGeom prst="ellipse">
          <a:avLst/>
        </a:prstGeom>
        <a:solidFill>
          <a:srgbClr val="009242"/>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err="1">
              <a:solidFill>
                <a:schemeClr val="bg1"/>
              </a:solidFill>
              <a:latin typeface="Corbel" panose="020B0503020204020204" pitchFamily="34" charset="0"/>
            </a:rPr>
            <a:t>Cimate</a:t>
          </a:r>
          <a:r>
            <a:rPr lang="de-DE" sz="1300" b="1" kern="1200" noProof="0" dirty="0">
              <a:solidFill>
                <a:schemeClr val="bg1"/>
              </a:solidFill>
              <a:latin typeface="Corbel" panose="020B0503020204020204" pitchFamily="34" charset="0"/>
            </a:rPr>
            <a:t> Change</a:t>
          </a:r>
        </a:p>
      </dsp:txBody>
      <dsp:txXfrm>
        <a:off x="4277153" y="986821"/>
        <a:ext cx="987690" cy="971782"/>
      </dsp:txXfrm>
    </dsp:sp>
    <dsp:sp modelId="{E191FCB2-ECDD-4D41-802E-6C9C30B14683}">
      <dsp:nvSpPr>
        <dsp:cNvPr id="0" name=""/>
        <dsp:cNvSpPr/>
      </dsp:nvSpPr>
      <dsp:spPr>
        <a:xfrm rot="1800000">
          <a:off x="3984563" y="2721434"/>
          <a:ext cx="197297" cy="34541"/>
        </a:xfrm>
        <a:custGeom>
          <a:avLst/>
          <a:gdLst/>
          <a:ahLst/>
          <a:cxnLst/>
          <a:rect l="0" t="0" r="0" b="0"/>
          <a:pathLst>
            <a:path>
              <a:moveTo>
                <a:pt x="0" y="17270"/>
              </a:moveTo>
              <a:lnTo>
                <a:pt x="197297"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78279" y="2733772"/>
        <a:ext cx="9864" cy="9864"/>
      </dsp:txXfrm>
    </dsp:sp>
    <dsp:sp modelId="{008DD3C6-C586-4E15-90DD-F55324A8A75F}">
      <dsp:nvSpPr>
        <dsp:cNvPr id="0" name=""/>
        <dsp:cNvSpPr/>
      </dsp:nvSpPr>
      <dsp:spPr>
        <a:xfrm>
          <a:off x="4072595" y="2448645"/>
          <a:ext cx="1396806" cy="1374308"/>
        </a:xfrm>
        <a:prstGeom prst="ellipse">
          <a:avLst/>
        </a:prstGeom>
        <a:gradFill rotWithShape="0">
          <a:gsLst>
            <a:gs pos="51000">
              <a:schemeClr val="accent3">
                <a:lumMod val="75000"/>
              </a:schemeClr>
            </a:gs>
            <a:gs pos="1000">
              <a:schemeClr val="accent3">
                <a:lumMod val="75000"/>
              </a:schemeClr>
            </a:gs>
            <a:gs pos="53000">
              <a:schemeClr val="bg2">
                <a:lumMod val="50000"/>
              </a:schemeClr>
            </a:gs>
            <a:gs pos="100000">
              <a:schemeClr val="bg2">
                <a:lumMod val="53000"/>
              </a:schemeClr>
            </a:gs>
          </a:gsLst>
          <a:lin ang="0" scaled="1"/>
        </a:gra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b="1" kern="1200" noProof="0" dirty="0" err="1">
              <a:solidFill>
                <a:schemeClr val="bg1"/>
              </a:solidFill>
              <a:latin typeface="Corbel" panose="020B0503020204020204" pitchFamily="34" charset="0"/>
            </a:rPr>
            <a:t>Urbanization</a:t>
          </a:r>
          <a:endParaRPr lang="de-DE" sz="1200" b="1" kern="1200" noProof="0" dirty="0">
            <a:solidFill>
              <a:schemeClr val="bg1"/>
            </a:solidFill>
            <a:latin typeface="Corbel" panose="020B0503020204020204" pitchFamily="34" charset="0"/>
          </a:endParaRPr>
        </a:p>
      </dsp:txBody>
      <dsp:txXfrm>
        <a:off x="4277153" y="2649908"/>
        <a:ext cx="987690" cy="971782"/>
      </dsp:txXfrm>
    </dsp:sp>
    <dsp:sp modelId="{2731C58F-ECA3-4686-937D-80A7930790A8}">
      <dsp:nvSpPr>
        <dsp:cNvPr id="0" name=""/>
        <dsp:cNvSpPr/>
      </dsp:nvSpPr>
      <dsp:spPr>
        <a:xfrm rot="5400000">
          <a:off x="3241717" y="3173910"/>
          <a:ext cx="178013" cy="34541"/>
        </a:xfrm>
        <a:custGeom>
          <a:avLst/>
          <a:gdLst/>
          <a:ahLst/>
          <a:cxnLst/>
          <a:rect l="0" t="0" r="0" b="0"/>
          <a:pathLst>
            <a:path>
              <a:moveTo>
                <a:pt x="0" y="17270"/>
              </a:moveTo>
              <a:lnTo>
                <a:pt x="178013"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6273" y="3186730"/>
        <a:ext cx="8900" cy="8900"/>
      </dsp:txXfrm>
    </dsp:sp>
    <dsp:sp modelId="{B5B39590-DCC0-4282-B1BA-F85AF4CE89C4}">
      <dsp:nvSpPr>
        <dsp:cNvPr id="0" name=""/>
        <dsp:cNvSpPr/>
      </dsp:nvSpPr>
      <dsp:spPr>
        <a:xfrm>
          <a:off x="2632320" y="3280188"/>
          <a:ext cx="1396806" cy="1374308"/>
        </a:xfrm>
        <a:prstGeom prst="ellipse">
          <a:avLst/>
        </a:prstGeom>
        <a:gradFill rotWithShape="0">
          <a:gsLst>
            <a:gs pos="55000">
              <a:schemeClr val="accent3">
                <a:lumMod val="75000"/>
              </a:schemeClr>
            </a:gs>
            <a:gs pos="100000">
              <a:schemeClr val="accent3">
                <a:lumMod val="75000"/>
              </a:schemeClr>
            </a:gs>
            <a:gs pos="51000">
              <a:schemeClr val="bg1">
                <a:lumMod val="65000"/>
              </a:schemeClr>
            </a:gs>
            <a:gs pos="0">
              <a:schemeClr val="tx1">
                <a:lumMod val="50000"/>
                <a:lumOff val="50000"/>
              </a:schemeClr>
            </a:gs>
          </a:gsLst>
          <a:lin ang="0" scaled="1"/>
        </a:gra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solidFill>
                <a:schemeClr val="bg1"/>
              </a:solidFill>
              <a:latin typeface="Corbel" panose="020B0503020204020204" pitchFamily="34" charset="0"/>
            </a:rPr>
            <a:t>E-commerce</a:t>
          </a:r>
        </a:p>
      </dsp:txBody>
      <dsp:txXfrm>
        <a:off x="2836878" y="3481451"/>
        <a:ext cx="987690" cy="971782"/>
      </dsp:txXfrm>
    </dsp:sp>
    <dsp:sp modelId="{E65AA2E3-76B4-459F-A2BA-909950371CEF}">
      <dsp:nvSpPr>
        <dsp:cNvPr id="0" name=""/>
        <dsp:cNvSpPr/>
      </dsp:nvSpPr>
      <dsp:spPr>
        <a:xfrm rot="9000000">
          <a:off x="2479587" y="2721434"/>
          <a:ext cx="197297" cy="34541"/>
        </a:xfrm>
        <a:custGeom>
          <a:avLst/>
          <a:gdLst/>
          <a:ahLst/>
          <a:cxnLst/>
          <a:rect l="0" t="0" r="0" b="0"/>
          <a:pathLst>
            <a:path>
              <a:moveTo>
                <a:pt x="0" y="17270"/>
              </a:moveTo>
              <a:lnTo>
                <a:pt x="197297"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573303" y="2733772"/>
        <a:ext cx="9864" cy="9864"/>
      </dsp:txXfrm>
    </dsp:sp>
    <dsp:sp modelId="{36556242-DBF4-4670-A844-A86FE6B699CD}">
      <dsp:nvSpPr>
        <dsp:cNvPr id="0" name=""/>
        <dsp:cNvSpPr/>
      </dsp:nvSpPr>
      <dsp:spPr>
        <a:xfrm>
          <a:off x="1192045" y="2448645"/>
          <a:ext cx="1396806" cy="1374308"/>
        </a:xfrm>
        <a:prstGeom prst="ellipse">
          <a:avLst/>
        </a:prstGeom>
        <a:solidFill>
          <a:schemeClr val="bg1">
            <a:lumMod val="6500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b="1" kern="1200" noProof="0" dirty="0" err="1">
              <a:solidFill>
                <a:schemeClr val="bg1"/>
              </a:solidFill>
              <a:latin typeface="Corbel" panose="020B0503020204020204" pitchFamily="34" charset="0"/>
            </a:rPr>
            <a:t>Digitalisation</a:t>
          </a:r>
          <a:endParaRPr lang="de-DE" sz="1200" b="1" kern="1200" noProof="0" dirty="0">
            <a:solidFill>
              <a:schemeClr val="bg1"/>
            </a:solidFill>
            <a:latin typeface="Corbel" panose="020B0503020204020204" pitchFamily="34" charset="0"/>
          </a:endParaRPr>
        </a:p>
      </dsp:txBody>
      <dsp:txXfrm>
        <a:off x="1396603" y="2649908"/>
        <a:ext cx="987690" cy="971782"/>
      </dsp:txXfrm>
    </dsp:sp>
    <dsp:sp modelId="{B14731C8-88CE-438B-BAD4-CCC14CAA715F}">
      <dsp:nvSpPr>
        <dsp:cNvPr id="0" name=""/>
        <dsp:cNvSpPr/>
      </dsp:nvSpPr>
      <dsp:spPr>
        <a:xfrm rot="12600000">
          <a:off x="2479587" y="1852536"/>
          <a:ext cx="197297" cy="34541"/>
        </a:xfrm>
        <a:custGeom>
          <a:avLst/>
          <a:gdLst/>
          <a:ahLst/>
          <a:cxnLst/>
          <a:rect l="0" t="0" r="0" b="0"/>
          <a:pathLst>
            <a:path>
              <a:moveTo>
                <a:pt x="0" y="17270"/>
              </a:moveTo>
              <a:lnTo>
                <a:pt x="197297" y="1727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573303" y="1864874"/>
        <a:ext cx="9864" cy="9864"/>
      </dsp:txXfrm>
    </dsp:sp>
    <dsp:sp modelId="{87723CF1-2235-41B3-A87F-387A2BDCE184}">
      <dsp:nvSpPr>
        <dsp:cNvPr id="0" name=""/>
        <dsp:cNvSpPr/>
      </dsp:nvSpPr>
      <dsp:spPr>
        <a:xfrm>
          <a:off x="1192045" y="785558"/>
          <a:ext cx="1396806" cy="1374308"/>
        </a:xfrm>
        <a:prstGeom prst="ellipse">
          <a:avLst/>
        </a:prstGeom>
        <a:solidFill>
          <a:schemeClr val="bg1">
            <a:lumMod val="6500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solidFill>
                <a:schemeClr val="bg1"/>
              </a:solidFill>
              <a:latin typeface="Corbel" panose="020B0503020204020204" pitchFamily="34" charset="0"/>
            </a:rPr>
            <a:t>Mobile World</a:t>
          </a:r>
        </a:p>
      </dsp:txBody>
      <dsp:txXfrm>
        <a:off x="1396603" y="986821"/>
        <a:ext cx="987690" cy="9717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solidFill>
                <a:schemeClr val="bg1"/>
              </a:solidFill>
              <a:latin typeface="Corbel" panose="020B0503020204020204" pitchFamily="34" charset="0"/>
            </a:rPr>
            <a:t>Market </a:t>
          </a:r>
          <a:r>
            <a:rPr lang="de-DE" sz="2300" kern="1200" dirty="0" err="1">
              <a:solidFill>
                <a:schemeClr val="bg1"/>
              </a:solidFill>
              <a:latin typeface="Corbel" panose="020B0503020204020204" pitchFamily="34" charset="0"/>
            </a:rPr>
            <a:t>environment</a:t>
          </a:r>
          <a:r>
            <a:rPr lang="de-DE" sz="2300" kern="1200" dirty="0">
              <a:solidFill>
                <a:schemeClr val="bg1"/>
              </a:solidFill>
              <a:latin typeface="Corbel" panose="020B0503020204020204" pitchFamily="34" charset="0"/>
            </a:rPr>
            <a:t> </a:t>
          </a:r>
          <a:r>
            <a:rPr lang="de-DE" sz="2300" kern="1200" dirty="0" err="1">
              <a:solidFill>
                <a:schemeClr val="bg1"/>
              </a:solidFill>
              <a:latin typeface="Corbel" panose="020B0503020204020204" pitchFamily="34" charset="0"/>
            </a:rPr>
            <a:t>logistics</a:t>
          </a:r>
          <a:endParaRPr lang="de-DE" sz="2300" kern="1200" dirty="0">
            <a:solidFill>
              <a:schemeClr val="bg1"/>
            </a:solidFill>
            <a:latin typeface="Corbel" panose="020B0503020204020204" pitchFamily="34" charset="0"/>
          </a:endParaRP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F7F927-B2BE-4B1D-91C9-8562D5999322}">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orbel" panose="020B0503020204020204" pitchFamily="34" charset="0"/>
            </a:rPr>
            <a:t>Development trends at a glance</a:t>
          </a:r>
          <a:endParaRPr lang="de-DE" sz="2300" kern="1200" dirty="0">
            <a:latin typeface="Corbel" panose="020B0503020204020204" pitchFamily="34" charset="0"/>
          </a:endParaRPr>
        </a:p>
      </dsp:txBody>
      <dsp:txXfrm>
        <a:off x="939518" y="1278039"/>
        <a:ext cx="6333550" cy="639275"/>
      </dsp:txXfrm>
    </dsp:sp>
    <dsp:sp modelId="{4FCED2D1-6A8A-47A2-8960-FBA384C1A511}">
      <dsp:nvSpPr>
        <dsp:cNvPr id="0" name=""/>
        <dsp:cNvSpPr/>
      </dsp:nvSpPr>
      <dsp:spPr>
        <a:xfrm>
          <a:off x="539971" y="1198130"/>
          <a:ext cx="799094" cy="799094"/>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EB4F82-A72E-49FE-BBA1-CF6A7A1B9348}">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orbel" panose="020B0503020204020204" pitchFamily="34" charset="0"/>
            </a:rPr>
            <a:t>4 Drivers for the development for innovations</a:t>
          </a:r>
          <a:endParaRPr lang="de-DE" sz="2300" kern="1200" dirty="0">
            <a:latin typeface="Corbel" panose="020B0503020204020204" pitchFamily="34" charset="0"/>
          </a:endParaRPr>
        </a:p>
      </dsp:txBody>
      <dsp:txXfrm>
        <a:off x="1080113" y="2236646"/>
        <a:ext cx="6192954" cy="639275"/>
      </dsp:txXfrm>
    </dsp:sp>
    <dsp:sp modelId="{82CDFC03-F782-44E7-8A18-9D57C2B4F96C}">
      <dsp:nvSpPr>
        <dsp:cNvPr id="0" name=""/>
        <dsp:cNvSpPr/>
      </dsp:nvSpPr>
      <dsp:spPr>
        <a:xfrm>
          <a:off x="680566" y="2156736"/>
          <a:ext cx="799094" cy="799094"/>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7F0E83-AF4C-4B83-B9A5-3E9888735CC6}">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Innovative </a:t>
          </a:r>
          <a:r>
            <a:rPr lang="de-DE" sz="2300" kern="1200" dirty="0" err="1">
              <a:latin typeface="Corbel" panose="020B0503020204020204" pitchFamily="34" charset="0"/>
            </a:rPr>
            <a:t>transport</a:t>
          </a:r>
          <a:r>
            <a:rPr lang="de-DE" sz="2300" kern="1200" dirty="0">
              <a:latin typeface="Corbel" panose="020B0503020204020204" pitchFamily="34" charset="0"/>
            </a:rPr>
            <a:t> </a:t>
          </a:r>
          <a:r>
            <a:rPr lang="de-DE" sz="2300" kern="1200" dirty="0" err="1">
              <a:latin typeface="Corbel" panose="020B0503020204020204" pitchFamily="34" charset="0"/>
            </a:rPr>
            <a:t>concepts</a:t>
          </a:r>
          <a:endParaRPr lang="de-DE" sz="2300" kern="1200" dirty="0">
            <a:latin typeface="Corbel" panose="020B0503020204020204" pitchFamily="34" charset="0"/>
          </a:endParaRPr>
        </a:p>
      </dsp:txBody>
      <dsp:txXfrm>
        <a:off x="939518" y="3195252"/>
        <a:ext cx="6333550" cy="639275"/>
      </dsp:txXfrm>
    </dsp:sp>
    <dsp:sp modelId="{25B119B3-5852-470A-813F-5696F06C1055}">
      <dsp:nvSpPr>
        <dsp:cNvPr id="0" name=""/>
        <dsp:cNvSpPr/>
      </dsp:nvSpPr>
      <dsp:spPr>
        <a:xfrm>
          <a:off x="539971" y="3115343"/>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D835F7-7013-4FC8-8C0A-558D0AF5D872}">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Innovative </a:t>
          </a:r>
          <a:r>
            <a:rPr lang="de-DE" sz="2300" kern="1200" dirty="0" err="1">
              <a:latin typeface="Corbel" panose="020B0503020204020204" pitchFamily="34" charset="0"/>
            </a:rPr>
            <a:t>business</a:t>
          </a:r>
          <a:r>
            <a:rPr lang="de-DE" sz="2300" kern="1200" dirty="0">
              <a:latin typeface="Corbel" panose="020B0503020204020204" pitchFamily="34" charset="0"/>
            </a:rPr>
            <a:t> </a:t>
          </a:r>
          <a:r>
            <a:rPr lang="de-DE" sz="2300" kern="1200" dirty="0" err="1">
              <a:latin typeface="Corbel" panose="020B0503020204020204" pitchFamily="34" charset="0"/>
            </a:rPr>
            <a:t>models</a:t>
          </a:r>
          <a:endParaRPr lang="de-DE" sz="2300" kern="1200" dirty="0">
            <a:latin typeface="Corbel" panose="020B0503020204020204" pitchFamily="34" charset="0"/>
          </a:endParaRPr>
        </a:p>
      </dsp:txBody>
      <dsp:txXfrm>
        <a:off x="481432" y="4153859"/>
        <a:ext cx="6791636" cy="639275"/>
      </dsp:txXfrm>
    </dsp:sp>
    <dsp:sp modelId="{7430B402-FB00-4E5D-ABCE-83B230BF8E1E}">
      <dsp:nvSpPr>
        <dsp:cNvPr id="0" name=""/>
        <dsp:cNvSpPr/>
      </dsp:nvSpPr>
      <dsp:spPr>
        <a:xfrm>
          <a:off x="81885" y="4073949"/>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5A32E-0858-4EB5-8B17-91C64ED40DCA}">
      <dsp:nvSpPr>
        <dsp:cNvPr id="0" name=""/>
        <dsp:cNvSpPr/>
      </dsp:nvSpPr>
      <dsp:spPr>
        <a:xfrm>
          <a:off x="891574" y="222729"/>
          <a:ext cx="4667952" cy="3742946"/>
        </a:xfrm>
        <a:prstGeom prst="swooshArrow">
          <a:avLst>
            <a:gd name="adj1" fmla="val 25000"/>
            <a:gd name="adj2" fmla="val 25000"/>
          </a:avLst>
        </a:prstGeom>
        <a:gradFill rotWithShape="0">
          <a:gsLst>
            <a:gs pos="20849">
              <a:srgbClr val="AFDC7F">
                <a:lumMod val="94000"/>
                <a:lumOff val="6000"/>
              </a:srgbClr>
            </a:gs>
            <a:gs pos="73750">
              <a:srgbClr val="92D050">
                <a:lumMod val="25000"/>
                <a:lumOff val="75000"/>
              </a:srgbClr>
            </a:gs>
            <a:gs pos="9000">
              <a:srgbClr val="92D050">
                <a:lumMod val="87000"/>
                <a:lumOff val="13000"/>
              </a:srgbClr>
            </a:gs>
            <a:gs pos="91259">
              <a:srgbClr val="C6E5B5">
                <a:lumMod val="55000"/>
                <a:lumOff val="45000"/>
              </a:srgbClr>
            </a:gs>
            <a:gs pos="50000">
              <a:srgbClr val="92D050">
                <a:lumMod val="29000"/>
                <a:lumOff val="71000"/>
              </a:srgbClr>
            </a:gs>
            <a:gs pos="98000">
              <a:srgbClr val="92D050">
                <a:lumMod val="54000"/>
                <a:lumOff val="46000"/>
              </a:srgbClr>
            </a:gs>
          </a:gsLst>
          <a:lin ang="5400000" scaled="0"/>
        </a:gradFill>
        <a:ln>
          <a:noFill/>
        </a:ln>
        <a:effectLst/>
      </dsp:spPr>
      <dsp:style>
        <a:lnRef idx="0">
          <a:scrgbClr r="0" g="0" b="0"/>
        </a:lnRef>
        <a:fillRef idx="1">
          <a:scrgbClr r="0" g="0" b="0"/>
        </a:fillRef>
        <a:effectRef idx="0">
          <a:scrgbClr r="0" g="0" b="0"/>
        </a:effectRef>
        <a:fontRef idx="minor"/>
      </dsp:style>
    </dsp:sp>
    <dsp:sp modelId="{555C1699-3656-477D-B96A-DACE23EE97A5}">
      <dsp:nvSpPr>
        <dsp:cNvPr id="0" name=""/>
        <dsp:cNvSpPr/>
      </dsp:nvSpPr>
      <dsp:spPr>
        <a:xfrm>
          <a:off x="1331258" y="2953659"/>
          <a:ext cx="175785" cy="175785"/>
        </a:xfrm>
        <a:prstGeom prst="ellipse">
          <a:avLst/>
        </a:prstGeom>
        <a:solidFill>
          <a:srgbClr val="3C628F"/>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45D28-D491-4923-9F88-012A50307A2A}">
      <dsp:nvSpPr>
        <dsp:cNvPr id="0" name=""/>
        <dsp:cNvSpPr/>
      </dsp:nvSpPr>
      <dsp:spPr>
        <a:xfrm>
          <a:off x="695170" y="3180645"/>
          <a:ext cx="2848124" cy="113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45" tIns="0" rIns="0" bIns="0" numCol="1" spcCol="1270" anchor="t" anchorCtr="0">
          <a:noAutofit/>
        </a:bodyPr>
        <a:lstStyle/>
        <a:p>
          <a:pPr marL="0" lvl="0" indent="0" algn="l" defTabSz="800100">
            <a:lnSpc>
              <a:spcPct val="90000"/>
            </a:lnSpc>
            <a:spcBef>
              <a:spcPct val="0"/>
            </a:spcBef>
            <a:spcAft>
              <a:spcPct val="35000"/>
            </a:spcAft>
            <a:buNone/>
          </a:pPr>
          <a:r>
            <a:rPr lang="de-DE" sz="1800" kern="1200" spc="60" noProof="0" dirty="0" err="1">
              <a:solidFill>
                <a:schemeClr val="tx1">
                  <a:lumMod val="75000"/>
                  <a:lumOff val="25000"/>
                </a:schemeClr>
              </a:solidFill>
              <a:latin typeface="Corbel" panose="020B0503020204020204" pitchFamily="34" charset="0"/>
              <a:ea typeface="+mn-ea"/>
              <a:cs typeface="+mn-cs"/>
            </a:rPr>
            <a:t>Oil</a:t>
          </a:r>
          <a:r>
            <a:rPr lang="de-DE" sz="1800" kern="1200" spc="60" noProof="0" dirty="0">
              <a:solidFill>
                <a:schemeClr val="tx1">
                  <a:lumMod val="75000"/>
                  <a:lumOff val="25000"/>
                </a:schemeClr>
              </a:solidFill>
              <a:latin typeface="Corbel" panose="020B0503020204020204" pitchFamily="34" charset="0"/>
              <a:ea typeface="+mn-ea"/>
              <a:cs typeface="+mn-cs"/>
            </a:rPr>
            <a:t> </a:t>
          </a:r>
          <a:r>
            <a:rPr lang="de-DE" sz="1800" kern="1200" spc="60" noProof="0" dirty="0" err="1">
              <a:solidFill>
                <a:schemeClr val="tx1">
                  <a:lumMod val="75000"/>
                  <a:lumOff val="25000"/>
                </a:schemeClr>
              </a:solidFill>
              <a:latin typeface="Corbel" panose="020B0503020204020204" pitchFamily="34" charset="0"/>
              <a:ea typeface="+mn-ea"/>
              <a:cs typeface="+mn-cs"/>
            </a:rPr>
            <a:t>dependence</a:t>
          </a:r>
          <a:endParaRPr lang="de-DE" sz="1800" kern="1200" spc="60" noProof="0" dirty="0">
            <a:solidFill>
              <a:schemeClr val="tx1">
                <a:lumMod val="75000"/>
                <a:lumOff val="25000"/>
              </a:schemeClr>
            </a:solidFill>
            <a:latin typeface="Corbel" panose="020B0503020204020204" pitchFamily="34" charset="0"/>
            <a:ea typeface="+mn-ea"/>
            <a:cs typeface="+mn-cs"/>
          </a:endParaRPr>
        </a:p>
      </dsp:txBody>
      <dsp:txXfrm>
        <a:off x="695170" y="3180645"/>
        <a:ext cx="2848124" cy="1136875"/>
      </dsp:txXfrm>
    </dsp:sp>
    <dsp:sp modelId="{413F5E0C-DCE2-4271-AA97-30E53B328F4B}">
      <dsp:nvSpPr>
        <dsp:cNvPr id="0" name=""/>
        <dsp:cNvSpPr/>
      </dsp:nvSpPr>
      <dsp:spPr>
        <a:xfrm>
          <a:off x="2103132" y="2089562"/>
          <a:ext cx="305714" cy="305714"/>
        </a:xfrm>
        <a:prstGeom prst="ellipse">
          <a:avLst/>
        </a:prstGeom>
        <a:solidFill>
          <a:srgbClr val="3C628F"/>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B86E1-E57A-4305-AF83-4F673E544AB9}">
      <dsp:nvSpPr>
        <dsp:cNvPr id="0" name=""/>
        <dsp:cNvSpPr/>
      </dsp:nvSpPr>
      <dsp:spPr>
        <a:xfrm>
          <a:off x="1272399" y="2370721"/>
          <a:ext cx="2342899" cy="2182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992" tIns="0" rIns="0" bIns="0" numCol="1" spcCol="1270" anchor="t" anchorCtr="0">
          <a:noAutofit/>
        </a:bodyPr>
        <a:lstStyle/>
        <a:p>
          <a:pPr marL="0" lvl="0" indent="0" algn="ctr" defTabSz="800100">
            <a:lnSpc>
              <a:spcPct val="90000"/>
            </a:lnSpc>
            <a:spcBef>
              <a:spcPct val="0"/>
            </a:spcBef>
            <a:spcAft>
              <a:spcPct val="35000"/>
            </a:spcAft>
            <a:buNone/>
          </a:pPr>
          <a:r>
            <a:rPr lang="de-DE" sz="1800" kern="1200" spc="60" noProof="0" dirty="0" err="1">
              <a:solidFill>
                <a:schemeClr val="tx1">
                  <a:lumMod val="75000"/>
                  <a:lumOff val="25000"/>
                </a:schemeClr>
              </a:solidFill>
              <a:latin typeface="Corbel" panose="020B0503020204020204" pitchFamily="34" charset="0"/>
              <a:ea typeface="+mn-ea"/>
              <a:cs typeface="+mn-cs"/>
            </a:rPr>
            <a:t>Increasing</a:t>
          </a:r>
          <a:r>
            <a:rPr lang="de-DE" sz="1800" kern="1200" spc="60" noProof="0" dirty="0">
              <a:solidFill>
                <a:schemeClr val="tx1">
                  <a:lumMod val="75000"/>
                  <a:lumOff val="25000"/>
                </a:schemeClr>
              </a:solidFill>
              <a:latin typeface="Corbel" panose="020B0503020204020204" pitchFamily="34" charset="0"/>
              <a:ea typeface="+mn-ea"/>
              <a:cs typeface="+mn-cs"/>
            </a:rPr>
            <a:t> </a:t>
          </a:r>
          <a:r>
            <a:rPr lang="de-DE" sz="1800" kern="1200" spc="60" noProof="0" dirty="0" err="1">
              <a:solidFill>
                <a:schemeClr val="tx1">
                  <a:lumMod val="75000"/>
                  <a:lumOff val="25000"/>
                </a:schemeClr>
              </a:solidFill>
              <a:latin typeface="Corbel" panose="020B0503020204020204" pitchFamily="34" charset="0"/>
              <a:ea typeface="+mn-ea"/>
              <a:cs typeface="+mn-cs"/>
            </a:rPr>
            <a:t>transport</a:t>
          </a:r>
          <a:r>
            <a:rPr lang="de-DE" sz="1800" kern="1200" spc="60" noProof="0" dirty="0">
              <a:solidFill>
                <a:schemeClr val="tx1">
                  <a:lumMod val="75000"/>
                  <a:lumOff val="25000"/>
                </a:schemeClr>
              </a:solidFill>
              <a:latin typeface="Corbel" panose="020B0503020204020204" pitchFamily="34" charset="0"/>
              <a:ea typeface="+mn-ea"/>
              <a:cs typeface="+mn-cs"/>
            </a:rPr>
            <a:t> </a:t>
          </a:r>
          <a:r>
            <a:rPr lang="de-DE" sz="1800" kern="1200" spc="60" noProof="0" dirty="0" err="1">
              <a:solidFill>
                <a:schemeClr val="tx1">
                  <a:lumMod val="75000"/>
                  <a:lumOff val="25000"/>
                </a:schemeClr>
              </a:solidFill>
              <a:latin typeface="Corbel" panose="020B0503020204020204" pitchFamily="34" charset="0"/>
              <a:ea typeface="+mn-ea"/>
              <a:cs typeface="+mn-cs"/>
            </a:rPr>
            <a:t>volume</a:t>
          </a:r>
          <a:endParaRPr lang="de-DE" sz="1800" kern="1200" spc="60" noProof="0" dirty="0">
            <a:solidFill>
              <a:schemeClr val="tx1">
                <a:lumMod val="75000"/>
                <a:lumOff val="25000"/>
              </a:schemeClr>
            </a:solidFill>
            <a:latin typeface="Corbel" panose="020B0503020204020204" pitchFamily="34" charset="0"/>
            <a:ea typeface="+mn-ea"/>
            <a:cs typeface="+mn-cs"/>
          </a:endParaRPr>
        </a:p>
      </dsp:txBody>
      <dsp:txXfrm>
        <a:off x="1272399" y="2370721"/>
        <a:ext cx="2342899" cy="2182991"/>
      </dsp:txXfrm>
    </dsp:sp>
    <dsp:sp modelId="{868A50B4-E6E0-4F0E-9F31-267493AB309A}">
      <dsp:nvSpPr>
        <dsp:cNvPr id="0" name=""/>
        <dsp:cNvSpPr/>
      </dsp:nvSpPr>
      <dsp:spPr>
        <a:xfrm>
          <a:off x="3111246" y="1369484"/>
          <a:ext cx="405071" cy="405071"/>
        </a:xfrm>
        <a:prstGeom prst="ellipse">
          <a:avLst/>
        </a:prstGeom>
        <a:solidFill>
          <a:srgbClr val="3C628F"/>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960B7-5D8A-4F3D-9DE7-C76A59EAAA2C}">
      <dsp:nvSpPr>
        <dsp:cNvPr id="0" name=""/>
        <dsp:cNvSpPr/>
      </dsp:nvSpPr>
      <dsp:spPr>
        <a:xfrm>
          <a:off x="2685076" y="1824724"/>
          <a:ext cx="2075875" cy="2952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0" rIns="0" bIns="0" numCol="1" spcCol="1270" anchor="t" anchorCtr="0">
          <a:noAutofit/>
        </a:bodyPr>
        <a:lstStyle/>
        <a:p>
          <a:pPr marL="0" lvl="0" indent="0" algn="ctr" defTabSz="800100">
            <a:lnSpc>
              <a:spcPct val="90000"/>
            </a:lnSpc>
            <a:spcBef>
              <a:spcPct val="0"/>
            </a:spcBef>
            <a:spcAft>
              <a:spcPct val="35000"/>
            </a:spcAft>
            <a:buNone/>
          </a:pPr>
          <a:r>
            <a:rPr lang="de-DE" sz="1800" kern="1200" spc="60" noProof="0" dirty="0" err="1">
              <a:solidFill>
                <a:schemeClr val="tx1">
                  <a:lumMod val="75000"/>
                  <a:lumOff val="25000"/>
                </a:schemeClr>
              </a:solidFill>
              <a:latin typeface="Corbel" panose="020B0503020204020204" pitchFamily="34" charset="0"/>
              <a:ea typeface="+mn-ea"/>
              <a:cs typeface="+mn-cs"/>
            </a:rPr>
            <a:t>Greenhouse</a:t>
          </a:r>
          <a:r>
            <a:rPr lang="de-DE" sz="1800" kern="1200" spc="60" noProof="0" dirty="0">
              <a:solidFill>
                <a:schemeClr val="tx1">
                  <a:lumMod val="75000"/>
                  <a:lumOff val="25000"/>
                </a:schemeClr>
              </a:solidFill>
              <a:latin typeface="Corbel" panose="020B0503020204020204" pitchFamily="34" charset="0"/>
              <a:ea typeface="+mn-ea"/>
              <a:cs typeface="+mn-cs"/>
            </a:rPr>
            <a:t> </a:t>
          </a:r>
          <a:r>
            <a:rPr lang="de-DE" sz="1800" kern="1200" spc="60" noProof="0" dirty="0" err="1">
              <a:solidFill>
                <a:schemeClr val="tx1">
                  <a:lumMod val="75000"/>
                  <a:lumOff val="25000"/>
                </a:schemeClr>
              </a:solidFill>
              <a:latin typeface="Corbel" panose="020B0503020204020204" pitchFamily="34" charset="0"/>
              <a:ea typeface="+mn-ea"/>
              <a:cs typeface="+mn-cs"/>
            </a:rPr>
            <a:t>gases</a:t>
          </a:r>
          <a:endParaRPr lang="de-DE" sz="2000" kern="1200" noProof="0" dirty="0">
            <a:solidFill>
              <a:schemeClr val="tx1">
                <a:lumMod val="75000"/>
                <a:lumOff val="25000"/>
              </a:schemeClr>
            </a:solidFill>
            <a:latin typeface="Corbel" panose="020B0503020204020204" pitchFamily="34" charset="0"/>
          </a:endParaRPr>
        </a:p>
      </dsp:txBody>
      <dsp:txXfrm>
        <a:off x="2685076" y="1824724"/>
        <a:ext cx="2075875" cy="2952054"/>
      </dsp:txXfrm>
    </dsp:sp>
    <dsp:sp modelId="{E3C270F2-C95C-4927-B5C0-7056CC993D52}">
      <dsp:nvSpPr>
        <dsp:cNvPr id="0" name=""/>
        <dsp:cNvSpPr/>
      </dsp:nvSpPr>
      <dsp:spPr>
        <a:xfrm>
          <a:off x="4280081" y="945760"/>
          <a:ext cx="542643" cy="542643"/>
        </a:xfrm>
        <a:prstGeom prst="ellipse">
          <a:avLst/>
        </a:prstGeom>
        <a:solidFill>
          <a:srgbClr val="3C628F"/>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D1F71-6484-4367-9AA8-DD1F7A865A95}">
      <dsp:nvSpPr>
        <dsp:cNvPr id="0" name=""/>
        <dsp:cNvSpPr/>
      </dsp:nvSpPr>
      <dsp:spPr>
        <a:xfrm>
          <a:off x="4279215" y="1351830"/>
          <a:ext cx="2207052" cy="3424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535" tIns="0" rIns="0" bIns="0" numCol="1" spcCol="1270" anchor="t" anchorCtr="0">
          <a:noAutofit/>
        </a:bodyPr>
        <a:lstStyle/>
        <a:p>
          <a:pPr marL="0" lvl="0" indent="0" algn="ctr" defTabSz="800100">
            <a:lnSpc>
              <a:spcPct val="90000"/>
            </a:lnSpc>
            <a:spcBef>
              <a:spcPct val="0"/>
            </a:spcBef>
            <a:spcAft>
              <a:spcPct val="35000"/>
            </a:spcAft>
            <a:buNone/>
          </a:pPr>
          <a:r>
            <a:rPr lang="de-DE" sz="1800" kern="1200" spc="60" noProof="0" dirty="0" err="1">
              <a:solidFill>
                <a:schemeClr val="tx1">
                  <a:lumMod val="75000"/>
                  <a:lumOff val="25000"/>
                </a:schemeClr>
              </a:solidFill>
              <a:latin typeface="Corbel" panose="020B0503020204020204" pitchFamily="34" charset="0"/>
              <a:ea typeface="+mn-ea"/>
              <a:cs typeface="+mn-cs"/>
            </a:rPr>
            <a:t>Multimodality</a:t>
          </a:r>
          <a:r>
            <a:rPr lang="de-DE" sz="1800" kern="1200" spc="60" noProof="0" dirty="0">
              <a:solidFill>
                <a:schemeClr val="tx1">
                  <a:lumMod val="75000"/>
                  <a:lumOff val="25000"/>
                </a:schemeClr>
              </a:solidFill>
              <a:latin typeface="Corbel" panose="020B0503020204020204" pitchFamily="34" charset="0"/>
              <a:ea typeface="+mn-ea"/>
              <a:cs typeface="+mn-cs"/>
            </a:rPr>
            <a:t>*</a:t>
          </a:r>
          <a:br>
            <a:rPr lang="de-DE" sz="1800" kern="1200" spc="60" noProof="0" dirty="0">
              <a:solidFill>
                <a:schemeClr val="tx1">
                  <a:lumMod val="75000"/>
                  <a:lumOff val="25000"/>
                </a:schemeClr>
              </a:solidFill>
              <a:latin typeface="Corbel" panose="020B0503020204020204" pitchFamily="34" charset="0"/>
              <a:ea typeface="+mn-ea"/>
              <a:cs typeface="+mn-cs"/>
            </a:rPr>
          </a:br>
          <a:r>
            <a:rPr lang="de-DE" sz="1800" kern="1200" spc="60" noProof="0" dirty="0">
              <a:solidFill>
                <a:schemeClr val="tx1">
                  <a:lumMod val="75000"/>
                  <a:lumOff val="25000"/>
                </a:schemeClr>
              </a:solidFill>
              <a:latin typeface="Corbel" panose="020B0503020204020204" pitchFamily="34" charset="0"/>
              <a:ea typeface="+mn-ea"/>
              <a:cs typeface="+mn-cs"/>
            </a:rPr>
            <a:t>/modal </a:t>
          </a:r>
          <a:r>
            <a:rPr lang="de-DE" sz="1800" kern="1200" spc="60" noProof="0" dirty="0" err="1">
              <a:solidFill>
                <a:schemeClr val="tx1">
                  <a:lumMod val="75000"/>
                  <a:lumOff val="25000"/>
                </a:schemeClr>
              </a:solidFill>
              <a:latin typeface="Corbel" panose="020B0503020204020204" pitchFamily="34" charset="0"/>
              <a:ea typeface="+mn-ea"/>
              <a:cs typeface="+mn-cs"/>
            </a:rPr>
            <a:t>shift</a:t>
          </a:r>
          <a:endParaRPr lang="de-DE" sz="1800" kern="1200" spc="60" noProof="0" dirty="0">
            <a:solidFill>
              <a:schemeClr val="tx1">
                <a:lumMod val="75000"/>
                <a:lumOff val="25000"/>
              </a:schemeClr>
            </a:solidFill>
            <a:latin typeface="Corbel" panose="020B0503020204020204" pitchFamily="34" charset="0"/>
            <a:ea typeface="+mn-ea"/>
            <a:cs typeface="+mn-cs"/>
          </a:endParaRPr>
        </a:p>
      </dsp:txBody>
      <dsp:txXfrm>
        <a:off x="4279215" y="1351830"/>
        <a:ext cx="2207052" cy="34249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bg1"/>
              </a:solidFill>
              <a:latin typeface="Corbel" panose="020B0503020204020204" pitchFamily="34" charset="0"/>
            </a:rPr>
            <a:t>Market </a:t>
          </a:r>
          <a:r>
            <a:rPr lang="de-DE" sz="2400" kern="1200" dirty="0" err="1">
              <a:solidFill>
                <a:schemeClr val="bg1"/>
              </a:solidFill>
              <a:latin typeface="Corbel" panose="020B0503020204020204" pitchFamily="34" charset="0"/>
            </a:rPr>
            <a:t>environment</a:t>
          </a:r>
          <a:r>
            <a:rPr lang="de-DE" sz="2400" kern="1200" dirty="0">
              <a:solidFill>
                <a:schemeClr val="bg1"/>
              </a:solidFill>
              <a:latin typeface="Corbel" panose="020B0503020204020204" pitchFamily="34" charset="0"/>
            </a:rPr>
            <a:t> </a:t>
          </a:r>
          <a:r>
            <a:rPr lang="de-DE" sz="2400" kern="1200" dirty="0" err="1">
              <a:solidFill>
                <a:schemeClr val="bg1"/>
              </a:solidFill>
              <a:latin typeface="Corbel" panose="020B0503020204020204" pitchFamily="34" charset="0"/>
            </a:rPr>
            <a:t>logistics</a:t>
          </a:r>
          <a:endParaRPr lang="de-DE" sz="2400" kern="1200" dirty="0">
            <a:solidFill>
              <a:schemeClr val="bg1"/>
            </a:solidFill>
            <a:latin typeface="Corbel" panose="020B0503020204020204" pitchFamily="34" charset="0"/>
          </a:endParaRP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4D1FBF-B72C-4BEB-8323-37CB11E6D72B}">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t>Development </a:t>
          </a:r>
          <a:r>
            <a:rPr lang="de-DE" sz="2400" kern="1200" dirty="0" err="1"/>
            <a:t>trends</a:t>
          </a:r>
          <a:r>
            <a:rPr lang="de-DE" sz="2400" kern="1200" dirty="0"/>
            <a:t> at a </a:t>
          </a:r>
          <a:r>
            <a:rPr lang="de-DE" sz="2400" kern="1200" dirty="0" err="1"/>
            <a:t>glance</a:t>
          </a:r>
          <a:endParaRPr lang="de-DE" sz="2400" kern="1200" dirty="0"/>
        </a:p>
      </dsp:txBody>
      <dsp:txXfrm>
        <a:off x="939518" y="1278039"/>
        <a:ext cx="6333550" cy="639275"/>
      </dsp:txXfrm>
    </dsp:sp>
    <dsp:sp modelId="{200390AF-7535-4086-AFA1-4834E135D8F8}">
      <dsp:nvSpPr>
        <dsp:cNvPr id="0" name=""/>
        <dsp:cNvSpPr/>
      </dsp:nvSpPr>
      <dsp:spPr>
        <a:xfrm>
          <a:off x="539971" y="1198130"/>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456F07-1025-4A32-B4BA-870348C3431A}">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t>4 Drivers for the development of innovations</a:t>
          </a:r>
          <a:endParaRPr lang="de-DE" sz="2400" kern="1200" dirty="0">
            <a:latin typeface="Corbel" panose="020B0503020204020204" pitchFamily="34" charset="0"/>
          </a:endParaRPr>
        </a:p>
      </dsp:txBody>
      <dsp:txXfrm>
        <a:off x="1080113" y="2236646"/>
        <a:ext cx="6192954" cy="639275"/>
      </dsp:txXfrm>
    </dsp:sp>
    <dsp:sp modelId="{4FCED2D1-6A8A-47A2-8960-FBA384C1A511}">
      <dsp:nvSpPr>
        <dsp:cNvPr id="0" name=""/>
        <dsp:cNvSpPr/>
      </dsp:nvSpPr>
      <dsp:spPr>
        <a:xfrm>
          <a:off x="680566" y="2156736"/>
          <a:ext cx="799094" cy="799094"/>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B042B-E517-4BC3-8A57-D004E9481C31}">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latin typeface="Corbel" panose="020B0503020204020204" pitchFamily="34" charset="0"/>
            </a:rPr>
            <a:t>Innovative </a:t>
          </a:r>
          <a:r>
            <a:rPr lang="de-DE" sz="2400" kern="1200" dirty="0" err="1">
              <a:latin typeface="Corbel" panose="020B0503020204020204" pitchFamily="34" charset="0"/>
            </a:rPr>
            <a:t>transport</a:t>
          </a:r>
          <a:r>
            <a:rPr lang="de-DE" sz="2400" kern="1200" dirty="0">
              <a:latin typeface="Corbel" panose="020B0503020204020204" pitchFamily="34" charset="0"/>
            </a:rPr>
            <a:t> </a:t>
          </a:r>
          <a:r>
            <a:rPr lang="de-DE" sz="2400" kern="1200" dirty="0" err="1">
              <a:latin typeface="Corbel" panose="020B0503020204020204" pitchFamily="34" charset="0"/>
            </a:rPr>
            <a:t>concepts</a:t>
          </a:r>
          <a:endParaRPr lang="de-DE" sz="2400" kern="1200" dirty="0">
            <a:latin typeface="Corbel" panose="020B0503020204020204" pitchFamily="34" charset="0"/>
          </a:endParaRPr>
        </a:p>
      </dsp:txBody>
      <dsp:txXfrm>
        <a:off x="939518" y="3195252"/>
        <a:ext cx="6333550" cy="639275"/>
      </dsp:txXfrm>
    </dsp:sp>
    <dsp:sp modelId="{82CDFC03-F782-44E7-8A18-9D57C2B4F96C}">
      <dsp:nvSpPr>
        <dsp:cNvPr id="0" name=""/>
        <dsp:cNvSpPr/>
      </dsp:nvSpPr>
      <dsp:spPr>
        <a:xfrm>
          <a:off x="539971" y="3115343"/>
          <a:ext cx="799094" cy="799094"/>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6AB65-421B-42F4-B435-733291DD2E29}">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latin typeface="Corbel" panose="020B0503020204020204" pitchFamily="34" charset="0"/>
            </a:rPr>
            <a:t>Innovative </a:t>
          </a:r>
          <a:r>
            <a:rPr lang="de-DE" sz="2400" kern="1200" dirty="0" err="1">
              <a:latin typeface="Corbel" panose="020B0503020204020204" pitchFamily="34" charset="0"/>
            </a:rPr>
            <a:t>business</a:t>
          </a:r>
          <a:r>
            <a:rPr lang="de-DE" sz="2400" kern="1200" dirty="0">
              <a:latin typeface="Corbel" panose="020B0503020204020204" pitchFamily="34" charset="0"/>
            </a:rPr>
            <a:t> </a:t>
          </a:r>
          <a:r>
            <a:rPr lang="de-DE" sz="2400" kern="1200" dirty="0" err="1">
              <a:latin typeface="Corbel" panose="020B0503020204020204" pitchFamily="34" charset="0"/>
            </a:rPr>
            <a:t>models</a:t>
          </a:r>
          <a:endParaRPr lang="de-DE" sz="2400" kern="1200" dirty="0">
            <a:latin typeface="Corbel" panose="020B0503020204020204" pitchFamily="34" charset="0"/>
          </a:endParaRPr>
        </a:p>
      </dsp:txBody>
      <dsp:txXfrm>
        <a:off x="481432" y="4153859"/>
        <a:ext cx="6791636" cy="639275"/>
      </dsp:txXfrm>
    </dsp:sp>
    <dsp:sp modelId="{25B119B3-5852-470A-813F-5696F06C1055}">
      <dsp:nvSpPr>
        <dsp:cNvPr id="0" name=""/>
        <dsp:cNvSpPr/>
      </dsp:nvSpPr>
      <dsp:spPr>
        <a:xfrm>
          <a:off x="81885" y="4073949"/>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bg1"/>
              </a:solidFill>
              <a:latin typeface="Corbel" panose="020B0503020204020204" pitchFamily="34" charset="0"/>
            </a:rPr>
            <a:t>Market </a:t>
          </a:r>
          <a:r>
            <a:rPr lang="de-DE" sz="2400" kern="1200" dirty="0" err="1">
              <a:solidFill>
                <a:schemeClr val="bg1"/>
              </a:solidFill>
              <a:latin typeface="Corbel" panose="020B0503020204020204" pitchFamily="34" charset="0"/>
            </a:rPr>
            <a:t>environment</a:t>
          </a:r>
          <a:r>
            <a:rPr lang="de-DE" sz="2400" kern="1200" dirty="0">
              <a:solidFill>
                <a:schemeClr val="bg1"/>
              </a:solidFill>
              <a:latin typeface="Corbel" panose="020B0503020204020204" pitchFamily="34" charset="0"/>
            </a:rPr>
            <a:t> </a:t>
          </a:r>
          <a:r>
            <a:rPr lang="de-DE" sz="2400" kern="1200" dirty="0" err="1">
              <a:solidFill>
                <a:schemeClr val="bg1"/>
              </a:solidFill>
              <a:latin typeface="Corbel" panose="020B0503020204020204" pitchFamily="34" charset="0"/>
            </a:rPr>
            <a:t>logistics</a:t>
          </a:r>
          <a:endParaRPr lang="de-DE" sz="2400" kern="1200" dirty="0">
            <a:solidFill>
              <a:schemeClr val="bg1"/>
            </a:solidFill>
            <a:latin typeface="Corbel" panose="020B0503020204020204" pitchFamily="34" charset="0"/>
          </a:endParaRP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4D1FBF-B72C-4BEB-8323-37CB11E6D72B}">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Development trends at a glance</a:t>
          </a:r>
          <a:endParaRPr lang="de-DE" sz="2400" kern="1200" dirty="0"/>
        </a:p>
      </dsp:txBody>
      <dsp:txXfrm>
        <a:off x="939518" y="1278039"/>
        <a:ext cx="6333550" cy="639275"/>
      </dsp:txXfrm>
    </dsp:sp>
    <dsp:sp modelId="{200390AF-7535-4086-AFA1-4834E135D8F8}">
      <dsp:nvSpPr>
        <dsp:cNvPr id="0" name=""/>
        <dsp:cNvSpPr/>
      </dsp:nvSpPr>
      <dsp:spPr>
        <a:xfrm>
          <a:off x="539971" y="1198130"/>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456F07-1025-4A32-B4BA-870348C3431A}">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orbel" panose="020B0503020204020204" pitchFamily="34" charset="0"/>
            </a:rPr>
            <a:t>4 Drivers for the development of innovations</a:t>
          </a:r>
          <a:endParaRPr lang="de-DE" sz="2400" kern="1200" dirty="0">
            <a:latin typeface="Corbel" panose="020B0503020204020204" pitchFamily="34" charset="0"/>
          </a:endParaRPr>
        </a:p>
      </dsp:txBody>
      <dsp:txXfrm>
        <a:off x="1080113" y="2236646"/>
        <a:ext cx="6192954" cy="639275"/>
      </dsp:txXfrm>
    </dsp:sp>
    <dsp:sp modelId="{4FCED2D1-6A8A-47A2-8960-FBA384C1A511}">
      <dsp:nvSpPr>
        <dsp:cNvPr id="0" name=""/>
        <dsp:cNvSpPr/>
      </dsp:nvSpPr>
      <dsp:spPr>
        <a:xfrm>
          <a:off x="680566" y="2156736"/>
          <a:ext cx="799094" cy="799094"/>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372C91-461D-4E98-88B3-5C298ECE8B18}">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t>Innovative </a:t>
          </a:r>
          <a:r>
            <a:rPr lang="de-DE" sz="2400" kern="1200" dirty="0" err="1"/>
            <a:t>transport</a:t>
          </a:r>
          <a:r>
            <a:rPr lang="de-DE" sz="2400" kern="1200" dirty="0"/>
            <a:t> </a:t>
          </a:r>
          <a:r>
            <a:rPr lang="de-DE" sz="2400" kern="1200" dirty="0" err="1"/>
            <a:t>concepts</a:t>
          </a:r>
          <a:endParaRPr lang="de-DE" sz="2400" kern="1200" dirty="0"/>
        </a:p>
      </dsp:txBody>
      <dsp:txXfrm>
        <a:off x="939518" y="3195252"/>
        <a:ext cx="6333550" cy="639275"/>
      </dsp:txXfrm>
    </dsp:sp>
    <dsp:sp modelId="{A0977FB6-C88E-4009-BD97-DD5C91117120}">
      <dsp:nvSpPr>
        <dsp:cNvPr id="0" name=""/>
        <dsp:cNvSpPr/>
      </dsp:nvSpPr>
      <dsp:spPr>
        <a:xfrm>
          <a:off x="539971" y="3115343"/>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77E8CE-C4F9-4846-8C69-200B847B5010}">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latin typeface="Corbel" panose="020B0503020204020204" pitchFamily="34" charset="0"/>
            </a:rPr>
            <a:t>Innovative </a:t>
          </a:r>
          <a:r>
            <a:rPr lang="de-DE" sz="2400" kern="1200" dirty="0" err="1">
              <a:latin typeface="Corbel" panose="020B0503020204020204" pitchFamily="34" charset="0"/>
            </a:rPr>
            <a:t>business</a:t>
          </a:r>
          <a:r>
            <a:rPr lang="de-DE" sz="2400" kern="1200" dirty="0">
              <a:latin typeface="Corbel" panose="020B0503020204020204" pitchFamily="34" charset="0"/>
            </a:rPr>
            <a:t> </a:t>
          </a:r>
          <a:r>
            <a:rPr lang="de-DE" sz="2400" kern="1200" dirty="0" err="1">
              <a:latin typeface="Corbel" panose="020B0503020204020204" pitchFamily="34" charset="0"/>
            </a:rPr>
            <a:t>models</a:t>
          </a:r>
          <a:endParaRPr lang="de-DE" sz="2400" kern="1200" dirty="0">
            <a:latin typeface="Corbel" panose="020B0503020204020204" pitchFamily="34" charset="0"/>
          </a:endParaRPr>
        </a:p>
      </dsp:txBody>
      <dsp:txXfrm>
        <a:off x="481432" y="4153859"/>
        <a:ext cx="6791636" cy="639275"/>
      </dsp:txXfrm>
    </dsp:sp>
    <dsp:sp modelId="{82CDFC03-F782-44E7-8A18-9D57C2B4F96C}">
      <dsp:nvSpPr>
        <dsp:cNvPr id="0" name=""/>
        <dsp:cNvSpPr/>
      </dsp:nvSpPr>
      <dsp:spPr>
        <a:xfrm>
          <a:off x="81885" y="4073949"/>
          <a:ext cx="799094" cy="799094"/>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BD715-4D11-43A0-B374-E387D1CF19D3}">
      <dsp:nvSpPr>
        <dsp:cNvPr id="0" name=""/>
        <dsp:cNvSpPr/>
      </dsp:nvSpPr>
      <dsp:spPr>
        <a:xfrm>
          <a:off x="2466263" y="1542477"/>
          <a:ext cx="1175627" cy="1053703"/>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Entwicklungs-trends und Innovationen</a:t>
          </a:r>
        </a:p>
      </dsp:txBody>
      <dsp:txXfrm>
        <a:off x="2638430" y="1696788"/>
        <a:ext cx="831293" cy="745081"/>
      </dsp:txXfrm>
    </dsp:sp>
    <dsp:sp modelId="{4E3BEEFE-AF5D-4E75-8D66-407FF0529B0A}">
      <dsp:nvSpPr>
        <dsp:cNvPr id="0" name=""/>
        <dsp:cNvSpPr/>
      </dsp:nvSpPr>
      <dsp:spPr>
        <a:xfrm rot="16200000">
          <a:off x="2806009" y="1278853"/>
          <a:ext cx="496134" cy="31113"/>
        </a:xfrm>
        <a:custGeom>
          <a:avLst/>
          <a:gdLst/>
          <a:ahLst/>
          <a:cxnLst/>
          <a:rect l="0" t="0" r="0" b="0"/>
          <a:pathLst>
            <a:path>
              <a:moveTo>
                <a:pt x="0" y="15556"/>
              </a:moveTo>
              <a:lnTo>
                <a:pt x="496134"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041673" y="1282006"/>
        <a:ext cx="24806" cy="24806"/>
      </dsp:txXfrm>
    </dsp:sp>
    <dsp:sp modelId="{BE6A91E7-F140-464D-8A54-60F75CC47915}">
      <dsp:nvSpPr>
        <dsp:cNvPr id="0" name=""/>
        <dsp:cNvSpPr/>
      </dsp:nvSpPr>
      <dsp:spPr>
        <a:xfrm>
          <a:off x="2363738" y="-65619"/>
          <a:ext cx="1380677" cy="1111962"/>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err="1"/>
            <a:t>Current</a:t>
          </a:r>
          <a:r>
            <a:rPr lang="de-DE" sz="1100" kern="1200" dirty="0"/>
            <a:t> </a:t>
          </a:r>
          <a:r>
            <a:rPr lang="de-DE" sz="1100" kern="1200" dirty="0" err="1"/>
            <a:t>development</a:t>
          </a:r>
          <a:r>
            <a:rPr lang="de-DE" sz="1100" kern="1200" dirty="0"/>
            <a:t> </a:t>
          </a:r>
          <a:r>
            <a:rPr lang="de-DE" sz="1100" kern="1200" dirty="0" err="1"/>
            <a:t>trends</a:t>
          </a:r>
          <a:r>
            <a:rPr lang="de-DE" sz="1100" kern="1200" dirty="0"/>
            <a:t> in </a:t>
          </a:r>
          <a:r>
            <a:rPr lang="de-DE" sz="1100" kern="1200" dirty="0" err="1"/>
            <a:t>freight</a:t>
          </a:r>
          <a:r>
            <a:rPr lang="de-DE" sz="1100" kern="1200" dirty="0"/>
            <a:t> </a:t>
          </a:r>
          <a:r>
            <a:rPr lang="de-DE" sz="1100" kern="1200" dirty="0" err="1"/>
            <a:t>transport</a:t>
          </a:r>
          <a:endParaRPr lang="de-DE" sz="1100" kern="1200" dirty="0"/>
        </a:p>
      </dsp:txBody>
      <dsp:txXfrm>
        <a:off x="2565933" y="97224"/>
        <a:ext cx="976287" cy="786276"/>
      </dsp:txXfrm>
    </dsp:sp>
    <dsp:sp modelId="{BE3DE96B-BD4A-4FB0-824A-1BEF144D2F6C}">
      <dsp:nvSpPr>
        <dsp:cNvPr id="0" name=""/>
        <dsp:cNvSpPr/>
      </dsp:nvSpPr>
      <dsp:spPr>
        <a:xfrm rot="19285714">
          <a:off x="3444881" y="1565398"/>
          <a:ext cx="443195" cy="31113"/>
        </a:xfrm>
        <a:custGeom>
          <a:avLst/>
          <a:gdLst/>
          <a:ahLst/>
          <a:cxnLst/>
          <a:rect l="0" t="0" r="0" b="0"/>
          <a:pathLst>
            <a:path>
              <a:moveTo>
                <a:pt x="0" y="15556"/>
              </a:moveTo>
              <a:lnTo>
                <a:pt x="443195"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655398" y="1569874"/>
        <a:ext cx="22159" cy="22159"/>
      </dsp:txXfrm>
    </dsp:sp>
    <dsp:sp modelId="{A4382994-0BEB-467C-8916-8DF9E2048BEF}">
      <dsp:nvSpPr>
        <dsp:cNvPr id="0" name=""/>
        <dsp:cNvSpPr/>
      </dsp:nvSpPr>
      <dsp:spPr>
        <a:xfrm>
          <a:off x="3674507" y="560377"/>
          <a:ext cx="1228112" cy="1048961"/>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err="1"/>
            <a:t>digitalisation</a:t>
          </a:r>
          <a:endParaRPr lang="de-DE" sz="1100" kern="1200" dirty="0"/>
        </a:p>
      </dsp:txBody>
      <dsp:txXfrm>
        <a:off x="3854360" y="713994"/>
        <a:ext cx="868406" cy="741727"/>
      </dsp:txXfrm>
    </dsp:sp>
    <dsp:sp modelId="{095A56CB-11AC-4E5E-90F5-0EDC68EBDEAF}">
      <dsp:nvSpPr>
        <dsp:cNvPr id="0" name=""/>
        <dsp:cNvSpPr/>
      </dsp:nvSpPr>
      <dsp:spPr>
        <a:xfrm rot="771429">
          <a:off x="3618700" y="2228257"/>
          <a:ext cx="399698" cy="31113"/>
        </a:xfrm>
        <a:custGeom>
          <a:avLst/>
          <a:gdLst/>
          <a:ahLst/>
          <a:cxnLst/>
          <a:rect l="0" t="0" r="0" b="0"/>
          <a:pathLst>
            <a:path>
              <a:moveTo>
                <a:pt x="0" y="15556"/>
              </a:moveTo>
              <a:lnTo>
                <a:pt x="399698"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808556" y="2233822"/>
        <a:ext cx="19984" cy="19984"/>
      </dsp:txXfrm>
    </dsp:sp>
    <dsp:sp modelId="{945512C3-DD4E-48C3-8B84-876C4DB8BA34}">
      <dsp:nvSpPr>
        <dsp:cNvPr id="0" name=""/>
        <dsp:cNvSpPr/>
      </dsp:nvSpPr>
      <dsp:spPr>
        <a:xfrm>
          <a:off x="3996259" y="1863873"/>
          <a:ext cx="1194393" cy="1113616"/>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Innovative </a:t>
          </a:r>
          <a:r>
            <a:rPr lang="de-DE" sz="1100" kern="1200" dirty="0" err="1"/>
            <a:t>transport</a:t>
          </a:r>
          <a:r>
            <a:rPr lang="de-DE" sz="1100" kern="1200" dirty="0"/>
            <a:t> </a:t>
          </a:r>
          <a:r>
            <a:rPr lang="de-DE" sz="1100" kern="1200" dirty="0" err="1"/>
            <a:t>concepts</a:t>
          </a:r>
          <a:endParaRPr lang="de-DE" sz="1100" kern="1200" dirty="0"/>
        </a:p>
      </dsp:txBody>
      <dsp:txXfrm>
        <a:off x="4171174" y="2026958"/>
        <a:ext cx="844563" cy="787446"/>
      </dsp:txXfrm>
    </dsp:sp>
    <dsp:sp modelId="{B452229D-740E-4E6F-953E-219ECB9A583A}">
      <dsp:nvSpPr>
        <dsp:cNvPr id="0" name=""/>
        <dsp:cNvSpPr/>
      </dsp:nvSpPr>
      <dsp:spPr>
        <a:xfrm rot="3857143">
          <a:off x="3171725" y="2720981"/>
          <a:ext cx="407324" cy="31113"/>
        </a:xfrm>
        <a:custGeom>
          <a:avLst/>
          <a:gdLst/>
          <a:ahLst/>
          <a:cxnLst/>
          <a:rect l="0" t="0" r="0" b="0"/>
          <a:pathLst>
            <a:path>
              <a:moveTo>
                <a:pt x="0" y="15556"/>
              </a:moveTo>
              <a:lnTo>
                <a:pt x="407324"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365205" y="2726354"/>
        <a:ext cx="20366" cy="20366"/>
      </dsp:txXfrm>
    </dsp:sp>
    <dsp:sp modelId="{37A24FF4-124B-4157-B382-4733B9ADDC70}">
      <dsp:nvSpPr>
        <dsp:cNvPr id="0" name=""/>
        <dsp:cNvSpPr/>
      </dsp:nvSpPr>
      <dsp:spPr>
        <a:xfrm>
          <a:off x="3116600" y="2854238"/>
          <a:ext cx="1245129" cy="1275381"/>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err="1"/>
            <a:t>Sustainability</a:t>
          </a:r>
          <a:r>
            <a:rPr lang="de-DE" sz="1100" kern="1200" dirty="0"/>
            <a:t> in </a:t>
          </a:r>
          <a:r>
            <a:rPr lang="de-DE" sz="1100" kern="1200" dirty="0" err="1"/>
            <a:t>freight</a:t>
          </a:r>
          <a:r>
            <a:rPr lang="de-DE" sz="1100" kern="1200" dirty="0"/>
            <a:t> </a:t>
          </a:r>
          <a:r>
            <a:rPr lang="de-DE" sz="1100" kern="1200" dirty="0" err="1"/>
            <a:t>transport</a:t>
          </a:r>
          <a:endParaRPr lang="de-DE" sz="1100" kern="1200" dirty="0"/>
        </a:p>
      </dsp:txBody>
      <dsp:txXfrm>
        <a:off x="3298945" y="3041013"/>
        <a:ext cx="880439" cy="901831"/>
      </dsp:txXfrm>
    </dsp:sp>
    <dsp:sp modelId="{77F3363A-7EB2-4F41-8E1E-295405DC6D0E}">
      <dsp:nvSpPr>
        <dsp:cNvPr id="0" name=""/>
        <dsp:cNvSpPr/>
      </dsp:nvSpPr>
      <dsp:spPr>
        <a:xfrm rot="6942857">
          <a:off x="2461785" y="2763280"/>
          <a:ext cx="501221" cy="31113"/>
        </a:xfrm>
        <a:custGeom>
          <a:avLst/>
          <a:gdLst/>
          <a:ahLst/>
          <a:cxnLst/>
          <a:rect l="0" t="0" r="0" b="0"/>
          <a:pathLst>
            <a:path>
              <a:moveTo>
                <a:pt x="0" y="15556"/>
              </a:moveTo>
              <a:lnTo>
                <a:pt x="501221"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rot="10800000">
        <a:off x="2699865" y="2766306"/>
        <a:ext cx="25061" cy="25061"/>
      </dsp:txXfrm>
    </dsp:sp>
    <dsp:sp modelId="{821F135B-B363-424A-B3FE-E15F586D055E}">
      <dsp:nvSpPr>
        <dsp:cNvPr id="0" name=""/>
        <dsp:cNvSpPr/>
      </dsp:nvSpPr>
      <dsp:spPr>
        <a:xfrm>
          <a:off x="1779573" y="2960710"/>
          <a:ext cx="1178830" cy="1062438"/>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err="1"/>
            <a:t>Individualization</a:t>
          </a:r>
          <a:r>
            <a:rPr lang="de-DE" sz="1100" kern="1200" dirty="0"/>
            <a:t> </a:t>
          </a:r>
          <a:r>
            <a:rPr lang="de-DE" sz="1100" kern="1200" dirty="0" err="1"/>
            <a:t>and</a:t>
          </a:r>
          <a:r>
            <a:rPr lang="de-DE" sz="1100" kern="1200" dirty="0"/>
            <a:t> </a:t>
          </a:r>
          <a:r>
            <a:rPr lang="de-DE" sz="1100" kern="1200" dirty="0" err="1"/>
            <a:t>increasing</a:t>
          </a:r>
          <a:r>
            <a:rPr lang="de-DE" sz="1100" kern="1200" dirty="0"/>
            <a:t> </a:t>
          </a:r>
          <a:r>
            <a:rPr lang="de-DE" sz="1100" kern="1200" dirty="0" err="1"/>
            <a:t>complexity</a:t>
          </a:r>
          <a:endParaRPr lang="de-DE" sz="1100" kern="1200" dirty="0"/>
        </a:p>
      </dsp:txBody>
      <dsp:txXfrm>
        <a:off x="1952209" y="3116300"/>
        <a:ext cx="833558" cy="751258"/>
      </dsp:txXfrm>
    </dsp:sp>
    <dsp:sp modelId="{3C7D5202-19AD-4521-B906-9985640C3509}">
      <dsp:nvSpPr>
        <dsp:cNvPr id="0" name=""/>
        <dsp:cNvSpPr/>
      </dsp:nvSpPr>
      <dsp:spPr>
        <a:xfrm rot="10028571">
          <a:off x="2104170" y="2226633"/>
          <a:ext cx="385101" cy="31113"/>
        </a:xfrm>
        <a:custGeom>
          <a:avLst/>
          <a:gdLst/>
          <a:ahLst/>
          <a:cxnLst/>
          <a:rect l="0" t="0" r="0" b="0"/>
          <a:pathLst>
            <a:path>
              <a:moveTo>
                <a:pt x="0" y="15556"/>
              </a:moveTo>
              <a:lnTo>
                <a:pt x="385101"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2287093" y="2232562"/>
        <a:ext cx="19255" cy="19255"/>
      </dsp:txXfrm>
    </dsp:sp>
    <dsp:sp modelId="{17496E01-BCBE-466C-9C6C-78D4F904BDA6}">
      <dsp:nvSpPr>
        <dsp:cNvPr id="0" name=""/>
        <dsp:cNvSpPr/>
      </dsp:nvSpPr>
      <dsp:spPr>
        <a:xfrm>
          <a:off x="905346" y="1806589"/>
          <a:ext cx="1218702" cy="1228185"/>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Innovative  </a:t>
          </a:r>
          <a:r>
            <a:rPr lang="de-DE" sz="1100" kern="1200" dirty="0" err="1"/>
            <a:t>business</a:t>
          </a:r>
          <a:r>
            <a:rPr lang="de-DE" sz="1100" kern="1200" dirty="0"/>
            <a:t> </a:t>
          </a:r>
          <a:r>
            <a:rPr lang="de-DE" sz="1100" kern="1200" dirty="0" err="1"/>
            <a:t>models</a:t>
          </a:r>
          <a:endParaRPr lang="de-DE" sz="1100" kern="1200" dirty="0"/>
        </a:p>
      </dsp:txBody>
      <dsp:txXfrm>
        <a:off x="1083821" y="1986453"/>
        <a:ext cx="861752" cy="868457"/>
      </dsp:txXfrm>
    </dsp:sp>
    <dsp:sp modelId="{A3518AC5-9EF4-4182-8478-91C4A184EB3F}">
      <dsp:nvSpPr>
        <dsp:cNvPr id="0" name=""/>
        <dsp:cNvSpPr/>
      </dsp:nvSpPr>
      <dsp:spPr>
        <a:xfrm rot="13114286">
          <a:off x="2295772" y="1591884"/>
          <a:ext cx="358232" cy="31113"/>
        </a:xfrm>
        <a:custGeom>
          <a:avLst/>
          <a:gdLst/>
          <a:ahLst/>
          <a:cxnLst/>
          <a:rect l="0" t="0" r="0" b="0"/>
          <a:pathLst>
            <a:path>
              <a:moveTo>
                <a:pt x="0" y="15556"/>
              </a:moveTo>
              <a:lnTo>
                <a:pt x="358232"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rot="10800000">
        <a:off x="2465932" y="1598485"/>
        <a:ext cx="17911" cy="17911"/>
      </dsp:txXfrm>
    </dsp:sp>
    <dsp:sp modelId="{F29DB58A-8D20-4D34-AFE9-6D2A939FEFE7}">
      <dsp:nvSpPr>
        <dsp:cNvPr id="0" name=""/>
        <dsp:cNvSpPr/>
      </dsp:nvSpPr>
      <dsp:spPr>
        <a:xfrm>
          <a:off x="1152127" y="438438"/>
          <a:ext cx="1334925" cy="1292841"/>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err="1"/>
            <a:t>Cooperation</a:t>
          </a:r>
          <a:endParaRPr lang="de-DE" sz="1100" kern="1200" dirty="0"/>
        </a:p>
      </dsp:txBody>
      <dsp:txXfrm>
        <a:off x="1347622" y="627770"/>
        <a:ext cx="943935" cy="91417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0.5205</cdr:x>
      <cdr:y>0.82329</cdr:y>
    </cdr:from>
    <cdr:to>
      <cdr:x>1</cdr:x>
      <cdr:y>0.89581</cdr:y>
    </cdr:to>
    <cdr:sp macro="" textlink="">
      <cdr:nvSpPr>
        <cdr:cNvPr id="2" name="TextBox 4"/>
        <cdr:cNvSpPr txBox="1"/>
      </cdr:nvSpPr>
      <cdr:spPr>
        <a:xfrm xmlns:a="http://schemas.openxmlformats.org/drawingml/2006/main">
          <a:off x="1424246" y="2445801"/>
          <a:ext cx="1312058"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AT" sz="800" dirty="0">
              <a:solidFill>
                <a:schemeClr val="accent1"/>
              </a:solidFill>
              <a:latin typeface="Corbel" panose="020B0503020204020204" pitchFamily="34" charset="0"/>
            </a:rPr>
            <a:t>source: Eurostat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800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778250" y="0"/>
            <a:ext cx="2889250" cy="498008"/>
          </a:xfrm>
          <a:prstGeom prst="rect">
            <a:avLst/>
          </a:prstGeom>
        </p:spPr>
        <p:txBody>
          <a:bodyPr vert="horz" lIns="91440" tIns="45720" rIns="91440" bIns="45720" rtlCol="0"/>
          <a:lstStyle>
            <a:lvl1pPr algn="r">
              <a:defRPr sz="1200"/>
            </a:lvl1pPr>
          </a:lstStyle>
          <a:p>
            <a:fld id="{2D62A519-6707-4B7E-B9EF-DE14F15B4C0F}" type="datetimeFigureOut">
              <a:rPr lang="de-AT" smtClean="0"/>
              <a:t>20.09.2022</a:t>
            </a:fld>
            <a:endParaRPr lang="de-AT"/>
          </a:p>
        </p:txBody>
      </p:sp>
      <p:sp>
        <p:nvSpPr>
          <p:cNvPr id="4" name="Fußzeilenplatzhalter 3"/>
          <p:cNvSpPr>
            <a:spLocks noGrp="1"/>
          </p:cNvSpPr>
          <p:nvPr>
            <p:ph type="ftr" sz="quarter" idx="2"/>
          </p:nvPr>
        </p:nvSpPr>
        <p:spPr>
          <a:xfrm>
            <a:off x="0" y="9428630"/>
            <a:ext cx="2889250" cy="498008"/>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778250" y="9428630"/>
            <a:ext cx="2889250" cy="498008"/>
          </a:xfrm>
          <a:prstGeom prst="rect">
            <a:avLst/>
          </a:prstGeom>
        </p:spPr>
        <p:txBody>
          <a:bodyPr vert="horz" lIns="91440" tIns="45720" rIns="91440" bIns="45720" rtlCol="0" anchor="b"/>
          <a:lstStyle>
            <a:lvl1pPr algn="r">
              <a:defRPr sz="1200"/>
            </a:lvl1pPr>
          </a:lstStyle>
          <a:p>
            <a:fld id="{5328CA77-BA4E-4F28-97A9-B0E0C9BE354A}" type="slidenum">
              <a:rPr lang="de-AT" smtClean="0"/>
              <a:t>‹#›</a:t>
            </a:fld>
            <a:endParaRPr lang="de-AT"/>
          </a:p>
        </p:txBody>
      </p:sp>
    </p:spTree>
    <p:extLst>
      <p:ext uri="{BB962C8B-B14F-4D97-AF65-F5344CB8AC3E}">
        <p14:creationId xmlns:p14="http://schemas.microsoft.com/office/powerpoint/2010/main" val="844791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3"/>
          </a:xfrm>
          <a:prstGeom prst="rect">
            <a:avLst/>
          </a:prstGeom>
        </p:spPr>
        <p:txBody>
          <a:bodyPr vert="horz" lIns="91110" tIns="45554" rIns="91110" bIns="45554" rtlCol="0"/>
          <a:lstStyle>
            <a:lvl1pPr algn="l">
              <a:defRPr sz="1200"/>
            </a:lvl1pPr>
          </a:lstStyle>
          <a:p>
            <a:endParaRPr lang="de-AT" dirty="0"/>
          </a:p>
        </p:txBody>
      </p:sp>
      <p:sp>
        <p:nvSpPr>
          <p:cNvPr id="3" name="Date Placeholder 2"/>
          <p:cNvSpPr>
            <a:spLocks noGrp="1"/>
          </p:cNvSpPr>
          <p:nvPr>
            <p:ph type="dt" idx="1"/>
          </p:nvPr>
        </p:nvSpPr>
        <p:spPr>
          <a:xfrm>
            <a:off x="3777608" y="0"/>
            <a:ext cx="2889938" cy="496333"/>
          </a:xfrm>
          <a:prstGeom prst="rect">
            <a:avLst/>
          </a:prstGeom>
        </p:spPr>
        <p:txBody>
          <a:bodyPr vert="horz" lIns="91110" tIns="45554" rIns="91110" bIns="45554" rtlCol="0"/>
          <a:lstStyle>
            <a:lvl1pPr algn="r">
              <a:defRPr sz="1200"/>
            </a:lvl1pPr>
          </a:lstStyle>
          <a:p>
            <a:fld id="{CCFC2A34-98BB-4C93-A97D-162B0DCA04A7}" type="datetimeFigureOut">
              <a:rPr lang="de-AT" smtClean="0"/>
              <a:t>20.09.2022</a:t>
            </a:fld>
            <a:endParaRPr lang="de-AT" dirty="0"/>
          </a:p>
        </p:txBody>
      </p:sp>
      <p:sp>
        <p:nvSpPr>
          <p:cNvPr id="4" name="Slide Image Placeholder 3"/>
          <p:cNvSpPr>
            <a:spLocks noGrp="1" noRot="1" noChangeAspect="1"/>
          </p:cNvSpPr>
          <p:nvPr>
            <p:ph type="sldImg" idx="2"/>
          </p:nvPr>
        </p:nvSpPr>
        <p:spPr>
          <a:xfrm>
            <a:off x="854075" y="746125"/>
            <a:ext cx="4960938" cy="3721100"/>
          </a:xfrm>
          <a:prstGeom prst="rect">
            <a:avLst/>
          </a:prstGeom>
          <a:noFill/>
          <a:ln w="12700">
            <a:solidFill>
              <a:prstClr val="black"/>
            </a:solidFill>
          </a:ln>
        </p:spPr>
        <p:txBody>
          <a:bodyPr vert="horz" lIns="91110" tIns="45554" rIns="91110" bIns="45554" rtlCol="0" anchor="ctr"/>
          <a:lstStyle/>
          <a:p>
            <a:endParaRPr lang="de-AT" dirty="0"/>
          </a:p>
        </p:txBody>
      </p:sp>
      <p:sp>
        <p:nvSpPr>
          <p:cNvPr id="5" name="Notes Placeholder 4"/>
          <p:cNvSpPr>
            <a:spLocks noGrp="1"/>
          </p:cNvSpPr>
          <p:nvPr>
            <p:ph type="body" sz="quarter" idx="3"/>
          </p:nvPr>
        </p:nvSpPr>
        <p:spPr>
          <a:xfrm>
            <a:off x="666909" y="4715155"/>
            <a:ext cx="5335270" cy="4466988"/>
          </a:xfrm>
          <a:prstGeom prst="rect">
            <a:avLst/>
          </a:prstGeom>
        </p:spPr>
        <p:txBody>
          <a:bodyPr vert="horz" lIns="91110" tIns="45554" rIns="91110" bIns="455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1" y="9428584"/>
            <a:ext cx="2889938" cy="496333"/>
          </a:xfrm>
          <a:prstGeom prst="rect">
            <a:avLst/>
          </a:prstGeom>
        </p:spPr>
        <p:txBody>
          <a:bodyPr vert="horz" lIns="91110" tIns="45554" rIns="91110" bIns="45554"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28584"/>
            <a:ext cx="2889938" cy="496333"/>
          </a:xfrm>
          <a:prstGeom prst="rect">
            <a:avLst/>
          </a:prstGeom>
        </p:spPr>
        <p:txBody>
          <a:bodyPr vert="horz" lIns="91110" tIns="45554" rIns="91110" bIns="45554"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elt.de/motor/news/article155884171/Nutzfahrzeug-Studie.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n.diemacher.at/1083/logistik-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ko.at/branchen/handel/Studie__Internet-Einzelhandel_2014.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earingpoint.com/de-de/ueber-uns/pressemitteilungen-und-medienberichte/pressemitteilungen/digitale-plattformkonzepte-p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ur-lex.europa.eu/legal-content/de/TXT/PDF/?uri=CELEX:52011DC014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unmanned-ship.org/munin/about/the-autonomus-shi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youtube.com/watch?v=Z5cTxSjjEXI"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springer.com/cda/content/document/cda_downloaddocument/9783642193323-c1.pdf?SGWID=0-0-45-1199838-p17412386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europeangatewayservices.com/d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direct.bargelink.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learn.uship.com/carriers/getting-starte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zukunft-mobilitaet.net/117213/binnenschifffahrt-seeschifffahrt/innenstadtlogistik-binnenschiff-lastenrad-amsterdam-utrecht-pari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31079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Inland waterway transport in Europe is mainly concentrated in two countries, the Netherlands and Germany, where almost 70% of the total transport performance of European inland navigation is handled. In general, the Rhine States of the European Union (Belgium, the Netherlands, France and Germany) represent 84% of the total inland waterway transport performance, while the Danube States of the EU (Bulgaria, Croatia, Hungary, Austria, Romania and Slovakia) account for 16.4% of the transport performance on European waterways. The total transport performance of inland navigation in the European Union reached almost 135 billion TKM in 2018.</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Source: </a:t>
            </a:r>
            <a:r>
              <a:rPr lang="de-AT" sz="1200" kern="1200" dirty="0">
                <a:solidFill>
                  <a:schemeClr val="tx1"/>
                </a:solidFill>
                <a:effectLst/>
                <a:latin typeface="+mn-lt"/>
                <a:ea typeface="+mn-ea"/>
                <a:cs typeface="+mn-cs"/>
              </a:rPr>
              <a:t>Zentralkommission</a:t>
            </a:r>
            <a:r>
              <a:rPr lang="de-AT" sz="1200" kern="1200" baseline="0" dirty="0">
                <a:solidFill>
                  <a:schemeClr val="tx1"/>
                </a:solidFill>
                <a:effectLst/>
                <a:latin typeface="+mn-lt"/>
                <a:ea typeface="+mn-ea"/>
                <a:cs typeface="+mn-cs"/>
              </a:rPr>
              <a:t> für die Rheinschifffahrt, </a:t>
            </a:r>
            <a:r>
              <a:rPr lang="de-AT" sz="1200" kern="1200" baseline="0" dirty="0" err="1">
                <a:solidFill>
                  <a:schemeClr val="tx1"/>
                </a:solidFill>
                <a:effectLst/>
                <a:latin typeface="+mn-lt"/>
                <a:ea typeface="+mn-ea"/>
                <a:cs typeface="+mn-cs"/>
              </a:rPr>
              <a:t>Marktbeorbachtung</a:t>
            </a:r>
            <a:r>
              <a:rPr lang="de-AT" sz="1200" kern="1200" baseline="0" dirty="0">
                <a:solidFill>
                  <a:schemeClr val="tx1"/>
                </a:solidFill>
                <a:effectLst/>
                <a:latin typeface="+mn-lt"/>
                <a:ea typeface="+mn-ea"/>
                <a:cs typeface="+mn-cs"/>
              </a:rPr>
              <a:t> 2019, URL: https://www.ccr-zkr.org/files/documents/om/om19_II_de.pdf [14.05.2020].</a:t>
            </a:r>
          </a:p>
          <a:p>
            <a:r>
              <a:rPr lang="de-AT" sz="1200" kern="1200" baseline="0" dirty="0">
                <a:solidFill>
                  <a:schemeClr val="tx1"/>
                </a:solidFill>
                <a:effectLst/>
                <a:latin typeface="+mn-lt"/>
                <a:ea typeface="+mn-ea"/>
                <a:cs typeface="+mn-cs"/>
              </a:rPr>
              <a:t>Picture: in Anlehnung an Zentralkommission der </a:t>
            </a:r>
            <a:r>
              <a:rPr lang="de-AT" sz="1200" kern="1200" baseline="0" dirty="0" err="1">
                <a:solidFill>
                  <a:schemeClr val="tx1"/>
                </a:solidFill>
                <a:effectLst/>
                <a:latin typeface="+mn-lt"/>
                <a:ea typeface="+mn-ea"/>
                <a:cs typeface="+mn-cs"/>
              </a:rPr>
              <a:t>Rheinschiffahrt</a:t>
            </a:r>
            <a:r>
              <a:rPr lang="de-AT" sz="1200" kern="1200" baseline="0" dirty="0">
                <a:solidFill>
                  <a:schemeClr val="tx1"/>
                </a:solidFill>
                <a:effectLst/>
                <a:latin typeface="+mn-lt"/>
                <a:ea typeface="+mn-ea"/>
                <a:cs typeface="+mn-cs"/>
              </a:rPr>
              <a:t>, Marktbeobachtung 2019, URL: URL: https://www.ccr-zkr.org/files/documents/om/om19_II_de.pdf [14.05.2020].</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293045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The Rhine-Main-Danube corridor has a total length of 3,504 km and connects the port of Rotterdam (Netherlands) with the port of Constanta (Romania) and thus also 15 European countries directly by water. If one compares the Danube waterway with the Rhine, it is 2.7 times longer than the Rhine. Nevertheless, in 2017 4.8 times more goods were transported on the Rhine than on the Danube. The transport performance on the Rhine was thus 1.6 times higher than on the Danube in 2017. The limited branching of the Danube waterway allows only a spatially concentrated use, furthermore a longer pre- and post-carriage by road or rail is necessary. As a consequence, inland navigation in the Danube Region generally has a smaller share in the national modal split. However, Danube transport is </a:t>
            </a:r>
            <a:r>
              <a:rPr lang="en-US" sz="1000" kern="1200" dirty="0" err="1">
                <a:solidFill>
                  <a:schemeClr val="tx1"/>
                </a:solidFill>
                <a:effectLst/>
                <a:latin typeface="+mn-lt"/>
                <a:ea typeface="+mn-ea"/>
                <a:cs typeface="+mn-cs"/>
              </a:rPr>
              <a:t>characterised</a:t>
            </a:r>
            <a:r>
              <a:rPr lang="en-US" sz="1000" kern="1200" dirty="0">
                <a:solidFill>
                  <a:schemeClr val="tx1"/>
                </a:solidFill>
                <a:effectLst/>
                <a:latin typeface="+mn-lt"/>
                <a:ea typeface="+mn-ea"/>
                <a:cs typeface="+mn-cs"/>
              </a:rPr>
              <a:t> by longer distances compared to transport performance. The average transport distance on the Danube is about 600 km, while that of the Rhine is only about 200 km. A total of 129 bridges span the Danube from </a:t>
            </a:r>
            <a:r>
              <a:rPr lang="en-US" sz="1000" kern="1200" dirty="0" err="1">
                <a:solidFill>
                  <a:schemeClr val="tx1"/>
                </a:solidFill>
                <a:effectLst/>
                <a:latin typeface="+mn-lt"/>
                <a:ea typeface="+mn-ea"/>
                <a:cs typeface="+mn-cs"/>
              </a:rPr>
              <a:t>Kelheim</a:t>
            </a:r>
            <a:r>
              <a:rPr lang="en-US" sz="1000" kern="1200" dirty="0">
                <a:solidFill>
                  <a:schemeClr val="tx1"/>
                </a:solidFill>
                <a:effectLst/>
                <a:latin typeface="+mn-lt"/>
                <a:ea typeface="+mn-ea"/>
                <a:cs typeface="+mn-cs"/>
              </a:rPr>
              <a:t> to </a:t>
            </a:r>
            <a:r>
              <a:rPr lang="en-US" sz="1000" kern="1200" dirty="0" err="1">
                <a:solidFill>
                  <a:schemeClr val="tx1"/>
                </a:solidFill>
                <a:effectLst/>
                <a:latin typeface="+mn-lt"/>
                <a:ea typeface="+mn-ea"/>
                <a:cs typeface="+mn-cs"/>
              </a:rPr>
              <a:t>Sulina</a:t>
            </a:r>
            <a:r>
              <a:rPr lang="en-US" sz="1000" kern="1200" dirty="0">
                <a:solidFill>
                  <a:schemeClr val="tx1"/>
                </a:solidFill>
                <a:effectLst/>
                <a:latin typeface="+mn-lt"/>
                <a:ea typeface="+mn-ea"/>
                <a:cs typeface="+mn-cs"/>
              </a:rPr>
              <a:t>. Since the bridges allow a maximum of 2-3 layers of container traffic on the Danube, which would be less economical, there is practically no container traffic on the Danube. Container transport is mainly operated in the Rhine area. In addition, the Rhine has four main tributaries, which strengthen the role of the Rhine as the most important waterway in Europe. The economic activity and the high population density along the Rhine also support an increased use of this inland waterway as a mode of transport.</a:t>
            </a:r>
          </a:p>
          <a:p>
            <a:endParaRPr lang="en-US" sz="1000" kern="1200" dirty="0">
              <a:solidFill>
                <a:schemeClr val="tx1"/>
              </a:solidFill>
              <a:effectLst/>
              <a:latin typeface="+mn-lt"/>
              <a:ea typeface="+mn-ea"/>
              <a:cs typeface="+mn-cs"/>
            </a:endParaRPr>
          </a:p>
          <a:p>
            <a:endParaRPr lang="en-GB" sz="1000" noProof="0" dirty="0"/>
          </a:p>
          <a:p>
            <a:r>
              <a:rPr lang="en-GB" sz="1000" noProof="0" dirty="0"/>
              <a:t>Source:</a:t>
            </a:r>
            <a:r>
              <a:rPr lang="en-GB" sz="1000" baseline="0" noProof="0" dirty="0"/>
              <a:t> Manual on Danube Navigation p </a:t>
            </a:r>
            <a:r>
              <a:rPr lang="en-GB" sz="1000" noProof="0" dirty="0"/>
              <a:t>20, 21, 56</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Picture</a:t>
            </a:r>
            <a:r>
              <a:rPr lang="de-AT" sz="1000" noProof="0" dirty="0"/>
              <a:t>:</a:t>
            </a:r>
            <a:r>
              <a:rPr lang="de-AT" sz="1000" baseline="0" noProof="0" dirty="0"/>
              <a:t> viadonau, Inland Navigation Europe im Manual on </a:t>
            </a:r>
            <a:r>
              <a:rPr lang="de-AT" sz="1000" baseline="0" noProof="0" dirty="0" err="1"/>
              <a:t>Danube</a:t>
            </a:r>
            <a:r>
              <a:rPr lang="de-AT" sz="1000" baseline="0" noProof="0" dirty="0"/>
              <a:t> Navigation p 44</a:t>
            </a:r>
            <a:endParaRPr lang="en-GB" sz="100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72444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Picture: viadonau on https://fotos.viadonau.org</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1508319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349193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In general, the transport sector is facing the challenge that the volume of goods will increase strongly in the future - an increase of 50 % is predicted by 2030. At the same time, the road transport mode is already operating at full capacity for the most part, which reinforces the demand for a sustainable, multimodal transport solution. Increasing traffic jams, accidents, hurdles and inefficiencies have also increased the costs of transport, which in turn weakens the competitiveness of road transport in general. In addition, the transport sector remains heavily dependent on oil and is responsible for a large proportion of CO2 emissions. Various trends have emerged to counteract these developments. In particular, the trend towards sustainability is an increasingly relevant aspect for the transport sector in order to reduce its negative impact on the environment in the future. In addition, trends such as innovation and cooperation are an important topic in the transport sector in order to cope with the resource bottleneck with regard to transport infrastructure. In the following, the most important trends from the transport sector are described in more detail and their significance for inland navigation is discussed. In order to select the trends, these were discussed together in the course of an internal expert workshop and their significance for inland navigation assessed.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Sustainability:</a:t>
            </a:r>
          </a:p>
          <a:p>
            <a:r>
              <a:rPr lang="en-US" sz="1200" kern="1200" dirty="0">
                <a:solidFill>
                  <a:schemeClr val="tx1"/>
                </a:solidFill>
                <a:effectLst/>
                <a:latin typeface="+mn-lt"/>
                <a:ea typeface="+mn-ea"/>
                <a:cs typeface="+mn-cs"/>
              </a:rPr>
              <a:t>Freight transport can be identified as an environmentally damaging area of logistics. In Europe, greenhouse gas emissions and traffic congestion have been identified as the most serious environmental and sustainability problems in freight transport and logistics. Due to the increasing transport volume in Europe as well as on an international level, this problem will become even more relevant in the future and the increasing need for action becomes apparent. Accordingly, the issue of sustainability is becoming increasingly important for freight transport. The catalogue of measures to counteract these developments is relatively large: changed pricing, use of alternative fuels, promotion of a shift to sustainable modes of transport such as rail and inland waterways or the increased use of innovative technologies. From the political side, it is above all the modal shift measure that is being promoted. As stated in the White Paper 2011, the European Union has set itself the goal of shifting 30% of road freight traffic exceeding a transport distance of 300 km to alternative modes of transport such as rail or inland waterways by 2030. By 2050, this figure should be more than 50%, in order to achieve a long-term reduction of CO2 emissions in the freight transport sector. </a:t>
            </a:r>
          </a:p>
          <a:p>
            <a:r>
              <a:rPr lang="en-US" sz="1200" kern="1200" dirty="0">
                <a:solidFill>
                  <a:schemeClr val="tx1"/>
                </a:solidFill>
                <a:effectLst/>
                <a:latin typeface="+mn-lt"/>
                <a:ea typeface="+mn-ea"/>
                <a:cs typeface="+mn-cs"/>
              </a:rPr>
              <a:t>Alternative drive technologies or fuels have also been increasingly promoted in recent years. In the road transport sector, a hybrid solution of the following drive systems is conceivable: electric, liquefied natural gas (LNG) and diesel. The greatest potential for electric drive systems is seen in light vehicles.  The fuel LNG (Liquefied Natural Gas) is an environmentally friendly energy source and offers the possibility to reduce emissions. This fuel is particularly interesting for inland navigation. The use of LNG could reduce climate-relevant emissions and also generate cost advantages, as the fuel is cheaper than diesel. This would also mean that conversion costs would be </a:t>
            </a:r>
            <a:r>
              <a:rPr lang="en-US" sz="1200" kern="1200" dirty="0" err="1">
                <a:solidFill>
                  <a:schemeClr val="tx1"/>
                </a:solidFill>
                <a:effectLst/>
                <a:latin typeface="+mn-lt"/>
                <a:ea typeface="+mn-ea"/>
                <a:cs typeface="+mn-cs"/>
              </a:rPr>
              <a:t>amortised</a:t>
            </a:r>
            <a:r>
              <a:rPr lang="en-US" sz="1200" kern="1200" dirty="0">
                <a:solidFill>
                  <a:schemeClr val="tx1"/>
                </a:solidFill>
                <a:effectLst/>
                <a:latin typeface="+mn-lt"/>
                <a:ea typeface="+mn-ea"/>
                <a:cs typeface="+mn-cs"/>
              </a:rPr>
              <a:t> relatively quickly. Nevertheless, there are currently no LNG-operated inland navigation vessels in Europe. Only a few pilot operations have already been </a:t>
            </a:r>
            <a:r>
              <a:rPr lang="en-US" sz="1200" kern="1200" dirty="0" err="1">
                <a:solidFill>
                  <a:schemeClr val="tx1"/>
                </a:solidFill>
                <a:effectLst/>
                <a:latin typeface="+mn-lt"/>
                <a:ea typeface="+mn-ea"/>
                <a:cs typeface="+mn-cs"/>
              </a:rPr>
              <a:t>realised</a:t>
            </a:r>
            <a:r>
              <a:rPr lang="en-US" sz="1200" kern="1200" dirty="0">
                <a:solidFill>
                  <a:schemeClr val="tx1"/>
                </a:solidFill>
                <a:effectLst/>
                <a:latin typeface="+mn-lt"/>
                <a:ea typeface="+mn-ea"/>
                <a:cs typeface="+mn-cs"/>
              </a:rPr>
              <a:t> with LNG. In addition, as already mentioned, high investments would be necessary to convert the ships themselves and also the port infrastructure so that the fuel can be stored.</a:t>
            </a:r>
          </a:p>
          <a:p>
            <a:r>
              <a:rPr lang="en-US" sz="1200" kern="1200" dirty="0">
                <a:solidFill>
                  <a:schemeClr val="tx1"/>
                </a:solidFill>
                <a:effectLst/>
                <a:latin typeface="+mn-lt"/>
                <a:ea typeface="+mn-ea"/>
                <a:cs typeface="+mn-cs"/>
              </a:rPr>
              <a:t>This </a:t>
            </a:r>
            <a:r>
              <a:rPr lang="en-US" sz="1200" b="0" kern="1200" dirty="0">
                <a:solidFill>
                  <a:schemeClr val="tx1"/>
                </a:solidFill>
                <a:effectLst/>
                <a:latin typeface="+mn-lt"/>
                <a:ea typeface="+mn-ea"/>
                <a:cs typeface="+mn-cs"/>
              </a:rPr>
              <a:t>development is particularly advantageous for inland navigation vessels, as they are considered a sustainable means of transport and are also regarded as such by the European Commission. Moreover, the waterway mode of transport offers sufficient free capacity to accommodate a modal shift. Accordingly, the trend towards sustainability can be classified as particularly relevant for inland navigation.</a:t>
            </a:r>
          </a:p>
          <a:p>
            <a:endParaRPr lang="de-AT" sz="1200" b="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Digitalisation</a:t>
            </a:r>
            <a:r>
              <a:rPr lang="en-US" sz="1200" b="0" kern="1200" dirty="0">
                <a:solidFill>
                  <a:schemeClr val="tx1"/>
                </a:solidFill>
                <a:effectLst/>
                <a:latin typeface="+mn-lt"/>
                <a:ea typeface="+mn-ea"/>
                <a:cs typeface="+mn-cs"/>
              </a:rPr>
              <a:t>/connection of logistics:</a:t>
            </a:r>
          </a:p>
          <a:p>
            <a:r>
              <a:rPr lang="en-US" sz="1200" b="0" kern="1200" dirty="0" err="1">
                <a:solidFill>
                  <a:schemeClr val="tx1"/>
                </a:solidFill>
                <a:effectLst/>
                <a:latin typeface="+mn-lt"/>
                <a:ea typeface="+mn-ea"/>
                <a:cs typeface="+mn-cs"/>
              </a:rPr>
              <a:t>Digitalisation</a:t>
            </a:r>
            <a:r>
              <a:rPr lang="en-US" sz="1200" b="0" kern="1200" dirty="0">
                <a:solidFill>
                  <a:schemeClr val="tx1"/>
                </a:solidFill>
                <a:effectLst/>
                <a:latin typeface="+mn-lt"/>
                <a:ea typeface="+mn-ea"/>
                <a:cs typeface="+mn-cs"/>
              </a:rPr>
              <a:t> and networking and the associated trends Industry 4.0 and the Internet of Things are also currently relevant topics in logistics. Due to the </a:t>
            </a:r>
            <a:r>
              <a:rPr lang="en-US" sz="1200" b="0" kern="1200" dirty="0" err="1">
                <a:solidFill>
                  <a:schemeClr val="tx1"/>
                </a:solidFill>
                <a:effectLst/>
                <a:latin typeface="+mn-lt"/>
                <a:ea typeface="+mn-ea"/>
                <a:cs typeface="+mn-cs"/>
              </a:rPr>
              <a:t>digitalisation</a:t>
            </a:r>
            <a:r>
              <a:rPr lang="en-US" sz="1200" b="0" kern="1200" dirty="0">
                <a:solidFill>
                  <a:schemeClr val="tx1"/>
                </a:solidFill>
                <a:effectLst/>
                <a:latin typeface="+mn-lt"/>
                <a:ea typeface="+mn-ea"/>
                <a:cs typeface="+mn-cs"/>
              </a:rPr>
              <a:t> of society in general and the increasing number of online purchases, the logistics industry is increasingly faced with new challenges. Accordingly, networking of logistics service providers with customers and other relevant players is crucial in order to cope with the increasing transport volume. Even though the technical prerequisites may often already exist or could be implemented relatively quickly, it is still necessary to establish a corresponding basis of trust between the players. Trust is important in order to realize data exchange and to make sure that actors are willing to share all relevant data with the partners and that these data are not misused for their own purposes. Since the willingness to exchange data is often not yet given due to a lack of trust, the attitude of the actors must also be positively influenced in the future. In addition, the use of (partly) autonomous vehicles (e.g. in platooning) can, for example, make better or more efficient use of the transport infrastructure. In this way traffic jams or accidents can be avoided and transport processes </a:t>
            </a:r>
            <a:r>
              <a:rPr lang="en-US" sz="1200" b="0" kern="1200" dirty="0" err="1">
                <a:solidFill>
                  <a:schemeClr val="tx1"/>
                </a:solidFill>
                <a:effectLst/>
                <a:latin typeface="+mn-lt"/>
                <a:ea typeface="+mn-ea"/>
                <a:cs typeface="+mn-cs"/>
              </a:rPr>
              <a:t>optimised</a:t>
            </a:r>
            <a:r>
              <a:rPr lang="en-US" sz="1200" b="0" kern="1200" dirty="0">
                <a:solidFill>
                  <a:schemeClr val="tx1"/>
                </a:solidFill>
                <a:effectLst/>
                <a:latin typeface="+mn-lt"/>
                <a:ea typeface="+mn-ea"/>
                <a:cs typeface="+mn-cs"/>
              </a:rPr>
              <a:t>. Nevertheless, further tests still need to be carried out and the legal basis revised in order to </a:t>
            </a:r>
            <a:r>
              <a:rPr lang="en-US" sz="1200" b="0" kern="1200" dirty="0" err="1">
                <a:solidFill>
                  <a:schemeClr val="tx1"/>
                </a:solidFill>
                <a:effectLst/>
                <a:latin typeface="+mn-lt"/>
                <a:ea typeface="+mn-ea"/>
                <a:cs typeface="+mn-cs"/>
              </a:rPr>
              <a:t>realise</a:t>
            </a:r>
            <a:r>
              <a:rPr lang="en-US" sz="1200" b="0" kern="1200" dirty="0">
                <a:solidFill>
                  <a:schemeClr val="tx1"/>
                </a:solidFill>
                <a:effectLst/>
                <a:latin typeface="+mn-lt"/>
                <a:ea typeface="+mn-ea"/>
                <a:cs typeface="+mn-cs"/>
              </a:rPr>
              <a:t> autonomous driving in the long term. </a:t>
            </a:r>
          </a:p>
          <a:p>
            <a:r>
              <a:rPr lang="en-US" sz="1200" b="0" kern="1200" dirty="0">
                <a:solidFill>
                  <a:schemeClr val="tx1"/>
                </a:solidFill>
                <a:effectLst/>
                <a:latin typeface="+mn-lt"/>
                <a:ea typeface="+mn-ea"/>
                <a:cs typeface="+mn-cs"/>
              </a:rPr>
              <a:t>The trend of autonomous vehicles is not as relevant for inland navigation in the near future as it is for road transport, for example, since the hazard potential of inland navigation is still predominant. Nevertheless, an open data management offers the actors of inland navigation such as shipping companies or forwarding agents the possibility to gain a quick overview of the transport flows. This way, enormous efficiency advantages can be </a:t>
            </a:r>
            <a:r>
              <a:rPr lang="en-US" sz="1200" b="0" kern="1200" dirty="0" err="1">
                <a:solidFill>
                  <a:schemeClr val="tx1"/>
                </a:solidFill>
                <a:effectLst/>
                <a:latin typeface="+mn-lt"/>
                <a:ea typeface="+mn-ea"/>
                <a:cs typeface="+mn-cs"/>
              </a:rPr>
              <a:t>realised</a:t>
            </a:r>
            <a:r>
              <a:rPr lang="en-US" sz="1200" b="0" kern="1200" dirty="0">
                <a:solidFill>
                  <a:schemeClr val="tx1"/>
                </a:solidFill>
                <a:effectLst/>
                <a:latin typeface="+mn-lt"/>
                <a:ea typeface="+mn-ea"/>
                <a:cs typeface="+mn-cs"/>
              </a:rPr>
              <a:t> even in individual processes such as smuggling through automated registration and payment. Furthermore, a rapid exchange of information allows transport processes such as </a:t>
            </a:r>
            <a:r>
              <a:rPr lang="en-US" sz="1200" b="0" kern="1200" dirty="0" err="1">
                <a:solidFill>
                  <a:schemeClr val="tx1"/>
                </a:solidFill>
                <a:effectLst/>
                <a:latin typeface="+mn-lt"/>
                <a:ea typeface="+mn-ea"/>
                <a:cs typeface="+mn-cs"/>
              </a:rPr>
              <a:t>transhipment</a:t>
            </a:r>
            <a:r>
              <a:rPr lang="en-US" sz="1200" b="0" kern="1200" dirty="0">
                <a:solidFill>
                  <a:schemeClr val="tx1"/>
                </a:solidFill>
                <a:effectLst/>
                <a:latin typeface="+mn-lt"/>
                <a:ea typeface="+mn-ea"/>
                <a:cs typeface="+mn-cs"/>
              </a:rPr>
              <a:t> and pre- and post-carriage to be optimally planned to avoid cost-intensive waiting times. Especially in ports with container handling, </a:t>
            </a:r>
            <a:r>
              <a:rPr lang="en-US" sz="1200" b="0" kern="1200" dirty="0" err="1">
                <a:solidFill>
                  <a:schemeClr val="tx1"/>
                </a:solidFill>
                <a:effectLst/>
                <a:latin typeface="+mn-lt"/>
                <a:ea typeface="+mn-ea"/>
                <a:cs typeface="+mn-cs"/>
              </a:rPr>
              <a:t>digitalisation</a:t>
            </a:r>
            <a:r>
              <a:rPr lang="en-US" sz="1200" b="0" kern="1200" dirty="0">
                <a:solidFill>
                  <a:schemeClr val="tx1"/>
                </a:solidFill>
                <a:effectLst/>
                <a:latin typeface="+mn-lt"/>
                <a:ea typeface="+mn-ea"/>
                <a:cs typeface="+mn-cs"/>
              </a:rPr>
              <a:t> is already a very present topic, as the handling of the many containers and their </a:t>
            </a:r>
            <a:r>
              <a:rPr lang="en-US" sz="1200" b="0" kern="1200" dirty="0" err="1">
                <a:solidFill>
                  <a:schemeClr val="tx1"/>
                </a:solidFill>
                <a:effectLst/>
                <a:latin typeface="+mn-lt"/>
                <a:ea typeface="+mn-ea"/>
                <a:cs typeface="+mn-cs"/>
              </a:rPr>
              <a:t>transhipment</a:t>
            </a:r>
            <a:r>
              <a:rPr lang="en-US" sz="1200" b="0" kern="1200" dirty="0">
                <a:solidFill>
                  <a:schemeClr val="tx1"/>
                </a:solidFill>
                <a:effectLst/>
                <a:latin typeface="+mn-lt"/>
                <a:ea typeface="+mn-ea"/>
                <a:cs typeface="+mn-cs"/>
              </a:rPr>
              <a:t> would hardly be possible without the use of electronic data processing. The trend towards </a:t>
            </a:r>
            <a:r>
              <a:rPr lang="en-US" sz="1200" b="0" kern="1200" dirty="0" err="1">
                <a:solidFill>
                  <a:schemeClr val="tx1"/>
                </a:solidFill>
                <a:effectLst/>
                <a:latin typeface="+mn-lt"/>
                <a:ea typeface="+mn-ea"/>
                <a:cs typeface="+mn-cs"/>
              </a:rPr>
              <a:t>digitalisation</a:t>
            </a:r>
            <a:r>
              <a:rPr lang="en-US" sz="1200" b="0" kern="1200" dirty="0">
                <a:solidFill>
                  <a:schemeClr val="tx1"/>
                </a:solidFill>
                <a:effectLst/>
                <a:latin typeface="+mn-lt"/>
                <a:ea typeface="+mn-ea"/>
                <a:cs typeface="+mn-cs"/>
              </a:rPr>
              <a:t> is already being lived out in the port of Hamburg, for example, although there is still potential for expansion. However, in order to be able to take advantage of this trend in the future in the area of inland navigation, high investments must be made in equipment and in training and further education, the security of a digital network must be ensured and international standards must be introduced.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Innovative transport concepts:</a:t>
            </a:r>
          </a:p>
          <a:p>
            <a:r>
              <a:rPr lang="en-US" sz="1200" b="0" kern="1200" dirty="0">
                <a:solidFill>
                  <a:schemeClr val="tx1"/>
                </a:solidFill>
                <a:effectLst/>
                <a:latin typeface="+mn-lt"/>
                <a:ea typeface="+mn-ea"/>
                <a:cs typeface="+mn-cs"/>
              </a:rPr>
              <a:t>Due to the various trends, new transport concepts are constantly being created to meet the changing requirements and to integrate new developments and trends. Multimodal transport in particular has gained in importance. While </a:t>
            </a:r>
            <a:r>
              <a:rPr lang="en-US" sz="1200" b="0" kern="1200" dirty="0" err="1">
                <a:solidFill>
                  <a:schemeClr val="tx1"/>
                </a:solidFill>
                <a:effectLst/>
                <a:latin typeface="+mn-lt"/>
                <a:ea typeface="+mn-ea"/>
                <a:cs typeface="+mn-cs"/>
              </a:rPr>
              <a:t>intermodality</a:t>
            </a:r>
            <a:r>
              <a:rPr lang="en-US" sz="1200" b="0" kern="1200" dirty="0">
                <a:solidFill>
                  <a:schemeClr val="tx1"/>
                </a:solidFill>
                <a:effectLst/>
                <a:latin typeface="+mn-lt"/>
                <a:ea typeface="+mn-ea"/>
                <a:cs typeface="+mn-cs"/>
              </a:rPr>
              <a:t> is a special form of multimodal transport in which the cargo is transported in the same loading unit (e.g. container), the concept of co-modality uses the most optimal mode of transport or the most optimal combination of modes of transport. The concept of co-modality was defined by the European Commission in 2006, although the concept is hardly known in practice. An important element of co-modality is efficiency, as the aim is to plan and carry out transport operations as efficiently as possible. A further development is the concept of </a:t>
            </a:r>
            <a:r>
              <a:rPr lang="en-US" sz="1200" b="0" kern="1200" dirty="0" err="1">
                <a:solidFill>
                  <a:schemeClr val="tx1"/>
                </a:solidFill>
                <a:effectLst/>
                <a:latin typeface="+mn-lt"/>
                <a:ea typeface="+mn-ea"/>
                <a:cs typeface="+mn-cs"/>
              </a:rPr>
              <a:t>synchromodality</a:t>
            </a:r>
            <a:r>
              <a:rPr lang="en-US" sz="1200" b="0" kern="1200" dirty="0">
                <a:solidFill>
                  <a:schemeClr val="tx1"/>
                </a:solidFill>
                <a:effectLst/>
                <a:latin typeface="+mn-lt"/>
                <a:ea typeface="+mn-ea"/>
                <a:cs typeface="+mn-cs"/>
              </a:rPr>
              <a:t>, which is a combination of </a:t>
            </a:r>
            <a:r>
              <a:rPr lang="en-US" sz="1200" b="0" kern="1200" dirty="0" err="1">
                <a:solidFill>
                  <a:schemeClr val="tx1"/>
                </a:solidFill>
                <a:effectLst/>
                <a:latin typeface="+mn-lt"/>
                <a:ea typeface="+mn-ea"/>
                <a:cs typeface="+mn-cs"/>
              </a:rPr>
              <a:t>intermodality</a:t>
            </a:r>
            <a:r>
              <a:rPr lang="en-US" sz="1200" b="0" kern="1200" dirty="0">
                <a:solidFill>
                  <a:schemeClr val="tx1"/>
                </a:solidFill>
                <a:effectLst/>
                <a:latin typeface="+mn-lt"/>
                <a:ea typeface="+mn-ea"/>
                <a:cs typeface="+mn-cs"/>
              </a:rPr>
              <a:t> and co-modality. The idea of this concept, which originated in the Netherlands, is that the customer only defines basic requirements for the transport (e.g. costs and duration of the transport) and that the transport is made efficient and sustainable by a cooperative network of different actors and modes of transport. The cooperative network enables a real time change between the transport modes, which allows to react as quickly as possible to disturbances or other influences. A further development with regard to transport concepts is the Physical Internet, founded by the Canadian Benoit Montreuil. Here, goods are transported like data (e.g. sending an email). The goods or packages are sent independently and with the help of a hub network, the consignment independently searches for the most optimal route to arrive at its destination. The most important prerequisite for the Physical Internet is an open and transparent network.</a:t>
            </a:r>
            <a:endParaRPr lang="de-AT" sz="1200" b="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Source:</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INE, EBU und ESO, 2011, S. 4</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Psaraftis</a:t>
            </a:r>
            <a:r>
              <a:rPr lang="de-DE" sz="1200" kern="1200" dirty="0">
                <a:solidFill>
                  <a:schemeClr val="tx1"/>
                </a:solidFill>
                <a:effectLst/>
                <a:latin typeface="+mn-lt"/>
                <a:ea typeface="+mn-ea"/>
                <a:cs typeface="+mn-cs"/>
              </a:rPr>
              <a:t>, 2016, S. 14</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Institute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Transport Studies, </a:t>
            </a:r>
            <a:r>
              <a:rPr lang="de-DE" sz="1200" kern="1200" dirty="0" err="1">
                <a:solidFill>
                  <a:schemeClr val="tx1"/>
                </a:solidFill>
                <a:effectLst/>
                <a:latin typeface="+mn-lt"/>
                <a:ea typeface="+mn-ea"/>
                <a:cs typeface="+mn-cs"/>
              </a:rPr>
              <a:t>Univerisät</a:t>
            </a:r>
            <a:r>
              <a:rPr lang="de-DE" sz="1200" kern="1200" dirty="0">
                <a:solidFill>
                  <a:schemeClr val="tx1"/>
                </a:solidFill>
                <a:effectLst/>
                <a:latin typeface="+mn-lt"/>
                <a:ea typeface="+mn-ea"/>
                <a:cs typeface="+mn-cs"/>
              </a:rPr>
              <a:t> Leeds (UK), 2010, S. 7</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Europäische Kommission, 2011, S. 10</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Die Welt, URL: </a:t>
            </a:r>
            <a:r>
              <a:rPr lang="en-GB" sz="1200" u="none" strike="noStrike" kern="1200" dirty="0">
                <a:solidFill>
                  <a:schemeClr val="tx1"/>
                </a:solidFill>
                <a:effectLst/>
                <a:latin typeface="+mn-lt"/>
                <a:ea typeface="+mn-ea"/>
                <a:cs typeface="+mn-cs"/>
                <a:hlinkClick r:id="rId3"/>
              </a:rPr>
              <a:t>https://www.welt.de/motor/news/article155884171/Nutzfahrzeug-Studie.html</a:t>
            </a:r>
            <a:r>
              <a:rPr lang="en-GB" sz="1200" kern="1200" dirty="0">
                <a:solidFill>
                  <a:schemeClr val="tx1"/>
                </a:solidFill>
                <a:effectLst/>
                <a:latin typeface="+mn-lt"/>
                <a:ea typeface="+mn-ea"/>
                <a:cs typeface="+mn-cs"/>
              </a:rPr>
              <a:t> [05.05.2020]</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Pucher et al., 2011, S. 1ff</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Borlenghi</a:t>
            </a:r>
            <a:r>
              <a:rPr lang="de-DE" sz="1200" kern="1200" dirty="0">
                <a:solidFill>
                  <a:schemeClr val="tx1"/>
                </a:solidFill>
                <a:effectLst/>
                <a:latin typeface="+mn-lt"/>
                <a:ea typeface="+mn-ea"/>
                <a:cs typeface="+mn-cs"/>
              </a:rPr>
              <a:t>, et al., 2015, S. 21ff</a:t>
            </a:r>
          </a:p>
          <a:p>
            <a:r>
              <a:rPr lang="de-DE" sz="1200" kern="1200" dirty="0">
                <a:solidFill>
                  <a:schemeClr val="tx1"/>
                </a:solidFill>
                <a:effectLst/>
                <a:latin typeface="+mn-lt"/>
                <a:ea typeface="+mn-ea"/>
                <a:cs typeface="+mn-cs"/>
              </a:rPr>
              <a:t>URL: </a:t>
            </a:r>
            <a:r>
              <a:rPr lang="de-DE" sz="1200" u="none" strike="noStrike" kern="1200" dirty="0">
                <a:solidFill>
                  <a:schemeClr val="tx1"/>
                </a:solidFill>
                <a:effectLst/>
                <a:latin typeface="+mn-lt"/>
                <a:ea typeface="+mn-ea"/>
                <a:cs typeface="+mn-cs"/>
                <a:hlinkClick r:id="rId4"/>
              </a:rPr>
              <a:t>http://n.diemacher.at/1083/logistik-4</a:t>
            </a:r>
            <a:r>
              <a:rPr lang="de-DE" sz="1200" kern="1200" dirty="0">
                <a:solidFill>
                  <a:schemeClr val="tx1"/>
                </a:solidFill>
                <a:effectLst/>
                <a:latin typeface="+mn-lt"/>
                <a:ea typeface="+mn-ea"/>
                <a:cs typeface="+mn-cs"/>
              </a:rPr>
              <a:t> [05.05.2020]</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Kauder, Hasselfeldt, &amp; Oppermann, 2016, S. 1f</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Kauder, Hasselfeldt, &amp; Oppermann, 2016, S. 7f</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Zentralverband der deutschen Seehafenbetriebe e.V., 2016, S. 1f</a:t>
            </a: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254616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kern="1200" dirty="0" err="1">
                <a:solidFill>
                  <a:schemeClr val="tx1"/>
                </a:solidFill>
                <a:effectLst/>
                <a:latin typeface="+mn-lt"/>
                <a:ea typeface="+mn-ea"/>
                <a:cs typeface="+mn-cs"/>
              </a:rPr>
              <a:t>Individualisation</a:t>
            </a:r>
            <a:r>
              <a:rPr lang="en-US" sz="1200" b="0" kern="1200" dirty="0">
                <a:solidFill>
                  <a:schemeClr val="tx1"/>
                </a:solidFill>
                <a:effectLst/>
                <a:latin typeface="+mn-lt"/>
                <a:ea typeface="+mn-ea"/>
                <a:cs typeface="+mn-cs"/>
              </a:rPr>
              <a:t> and increasing complexity of logistics </a:t>
            </a:r>
          </a:p>
          <a:p>
            <a:r>
              <a:rPr lang="en-US" sz="1200" b="0" kern="1200" dirty="0">
                <a:solidFill>
                  <a:schemeClr val="tx1"/>
                </a:solidFill>
                <a:effectLst/>
                <a:latin typeface="+mn-lt"/>
                <a:ea typeface="+mn-ea"/>
                <a:cs typeface="+mn-cs"/>
              </a:rPr>
              <a:t>In order to survive in the current competitive environment, many companies have to customize the products and services they offer. In addition, customers are demanding ever shorter delivery times. Ultimately, this leads to an increasing complexity of logistics chains and poses a major challenge for logistics and its players. This development is also due to the great importance of e-commerce - especially in the B2C sector. In Austria, the retail trade in particular is </a:t>
            </a:r>
            <a:r>
              <a:rPr lang="en-US" sz="1200" b="0" kern="1200" dirty="0" err="1">
                <a:solidFill>
                  <a:schemeClr val="tx1"/>
                </a:solidFill>
                <a:effectLst/>
                <a:latin typeface="+mn-lt"/>
                <a:ea typeface="+mn-ea"/>
                <a:cs typeface="+mn-cs"/>
              </a:rPr>
              <a:t>characterised</a:t>
            </a:r>
            <a:r>
              <a:rPr lang="en-US" sz="1200" b="0" kern="1200" dirty="0">
                <a:solidFill>
                  <a:schemeClr val="tx1"/>
                </a:solidFill>
                <a:effectLst/>
                <a:latin typeface="+mn-lt"/>
                <a:ea typeface="+mn-ea"/>
                <a:cs typeface="+mn-cs"/>
              </a:rPr>
              <a:t> by online trading. Studies show that there is an increased demand for higher-value goods, whereby the weight of transport orders is decreasing. This means that customers demand smaller, </a:t>
            </a:r>
            <a:r>
              <a:rPr lang="en-US" sz="1200" b="0" kern="1200" dirty="0" err="1">
                <a:solidFill>
                  <a:schemeClr val="tx1"/>
                </a:solidFill>
                <a:effectLst/>
                <a:latin typeface="+mn-lt"/>
                <a:ea typeface="+mn-ea"/>
                <a:cs typeface="+mn-cs"/>
              </a:rPr>
              <a:t>individualised</a:t>
            </a:r>
            <a:r>
              <a:rPr lang="en-US" sz="1200" b="0" kern="1200" dirty="0">
                <a:solidFill>
                  <a:schemeClr val="tx1"/>
                </a:solidFill>
                <a:effectLst/>
                <a:latin typeface="+mn-lt"/>
                <a:ea typeface="+mn-ea"/>
                <a:cs typeface="+mn-cs"/>
              </a:rPr>
              <a:t> goods of higher value. For providers and players in logistics, this development in turn means new requirements in terms of speed, punctuality, flexibility and quality of the service offered in order to guarantee value. This consumer ordering </a:t>
            </a:r>
            <a:r>
              <a:rPr lang="en-US" sz="1200" b="0" kern="1200" dirty="0" err="1">
                <a:solidFill>
                  <a:schemeClr val="tx1"/>
                </a:solidFill>
                <a:effectLst/>
                <a:latin typeface="+mn-lt"/>
                <a:ea typeface="+mn-ea"/>
                <a:cs typeface="+mn-cs"/>
              </a:rPr>
              <a:t>behaviour</a:t>
            </a:r>
            <a:r>
              <a:rPr lang="en-US" sz="1200" b="0" kern="1200" dirty="0">
                <a:solidFill>
                  <a:schemeClr val="tx1"/>
                </a:solidFill>
                <a:effectLst/>
                <a:latin typeface="+mn-lt"/>
                <a:ea typeface="+mn-ea"/>
                <a:cs typeface="+mn-cs"/>
              </a:rPr>
              <a:t> also influences the logistics processes, which must react flexibly to the changed requirements. This development is also reflected in the increasing importance of CEP transport. </a:t>
            </a:r>
          </a:p>
          <a:p>
            <a:r>
              <a:rPr lang="en-US" sz="1200" b="0" kern="1200" dirty="0">
                <a:solidFill>
                  <a:schemeClr val="tx1"/>
                </a:solidFill>
                <a:effectLst/>
                <a:latin typeface="+mn-lt"/>
                <a:ea typeface="+mn-ea"/>
                <a:cs typeface="+mn-cs"/>
              </a:rPr>
              <a:t>Inland navigation is also affected by the trend towards </a:t>
            </a:r>
            <a:r>
              <a:rPr lang="en-US" sz="1200" b="0" kern="1200" dirty="0" err="1">
                <a:solidFill>
                  <a:schemeClr val="tx1"/>
                </a:solidFill>
                <a:effectLst/>
                <a:latin typeface="+mn-lt"/>
                <a:ea typeface="+mn-ea"/>
                <a:cs typeface="+mn-cs"/>
              </a:rPr>
              <a:t>individualisation</a:t>
            </a:r>
            <a:r>
              <a:rPr lang="en-US" sz="1200" b="0" kern="1200" dirty="0">
                <a:solidFill>
                  <a:schemeClr val="tx1"/>
                </a:solidFill>
                <a:effectLst/>
                <a:latin typeface="+mn-lt"/>
                <a:ea typeface="+mn-ea"/>
                <a:cs typeface="+mn-cs"/>
              </a:rPr>
              <a:t> and the growing complexity of transport processes, as increasingly individual transport services reduce the possibilities of transport bundling. This in turn is a trend which is disadvantageous for inland navigation, since in this sector road transport offers the great advantage of network density and flexibility. Nevertheless, especially in conurbations, such as large cities, there may be opportunities for using inland waterways for the transport of smaller consignments. The French company "</a:t>
            </a:r>
            <a:r>
              <a:rPr lang="en-US" sz="1200" b="0" kern="1200" dirty="0" err="1">
                <a:solidFill>
                  <a:schemeClr val="tx1"/>
                </a:solidFill>
                <a:effectLst/>
                <a:latin typeface="+mn-lt"/>
                <a:ea typeface="+mn-ea"/>
                <a:cs typeface="+mn-cs"/>
              </a:rPr>
              <a:t>Vert</a:t>
            </a:r>
            <a:r>
              <a:rPr lang="en-US" sz="1200" b="0" kern="1200" dirty="0">
                <a:solidFill>
                  <a:schemeClr val="tx1"/>
                </a:solidFill>
                <a:effectLst/>
                <a:latin typeface="+mn-lt"/>
                <a:ea typeface="+mn-ea"/>
                <a:cs typeface="+mn-cs"/>
              </a:rPr>
              <a:t> Chez </a:t>
            </a:r>
            <a:r>
              <a:rPr lang="en-US" sz="1200" b="0" kern="1200" dirty="0" err="1">
                <a:solidFill>
                  <a:schemeClr val="tx1"/>
                </a:solidFill>
                <a:effectLst/>
                <a:latin typeface="+mn-lt"/>
                <a:ea typeface="+mn-ea"/>
                <a:cs typeface="+mn-cs"/>
              </a:rPr>
              <a:t>Vous</a:t>
            </a:r>
            <a:r>
              <a:rPr lang="en-US" sz="1200" b="0" kern="1200" dirty="0">
                <a:solidFill>
                  <a:schemeClr val="tx1"/>
                </a:solidFill>
                <a:effectLst/>
                <a:latin typeface="+mn-lt"/>
                <a:ea typeface="+mn-ea"/>
                <a:cs typeface="+mn-cs"/>
              </a:rPr>
              <a:t>" can be mentioned as an example.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Cooperation </a:t>
            </a:r>
          </a:p>
          <a:p>
            <a:r>
              <a:rPr lang="en-US" sz="1200" b="0" kern="1200" dirty="0">
                <a:solidFill>
                  <a:schemeClr val="tx1"/>
                </a:solidFill>
                <a:effectLst/>
                <a:latin typeface="+mn-lt"/>
                <a:ea typeface="+mn-ea"/>
                <a:cs typeface="+mn-cs"/>
              </a:rPr>
              <a:t>Increasing globalization and thus the growing division of labor in the economy has led many companies to focus on their core competencies. As a result, more and more make-or-buy decisions have to be made and thus it is necessary to work together with other companies on a global scale. This has led to the formation of complex company and supplier networks, which in turn result in increased international flows of goods and commodities, which ultimately lead to increased freight traffic. Therefore, different challenges have arisen for freight transport, such as the increasing ecological demands on freight transport as well as the growing importance of cooperation between the different modes of transport in order to efficiently meet the increased demand for freight transport. A distinction can be made between cooperation between actors at the same level of the logistics chain (horizontal cooperation) and cooperation between actors at subsequent levels of the logistics chain (vertical cooperation).</a:t>
            </a:r>
          </a:p>
          <a:p>
            <a:r>
              <a:rPr lang="en-US" sz="1200" b="0" kern="1200" dirty="0">
                <a:solidFill>
                  <a:schemeClr val="tx1"/>
                </a:solidFill>
                <a:effectLst/>
                <a:latin typeface="+mn-lt"/>
                <a:ea typeface="+mn-ea"/>
                <a:cs typeface="+mn-cs"/>
              </a:rPr>
              <a:t>From the perspective of logistics service providers, different reasons for horizontal or vertical cooperation can be identified. The increasing globalization and thus the increasing cost pressure (keyword low-wage countries), the high fixed costs in the transport sector and also the deregulation of the transport industry speak in favor of horizontal cooperation. Horizontal cooperation can open up new geographical markets, as international transport services can be offered. In addition, economies of scale can be exploited, allowing the existing infrastructure and means of transport to be </a:t>
            </a:r>
            <a:r>
              <a:rPr lang="en-US" sz="1200" b="0" kern="1200" dirty="0" err="1">
                <a:solidFill>
                  <a:schemeClr val="tx1"/>
                </a:solidFill>
                <a:effectLst/>
                <a:latin typeface="+mn-lt"/>
                <a:ea typeface="+mn-ea"/>
                <a:cs typeface="+mn-cs"/>
              </a:rPr>
              <a:t>utilised</a:t>
            </a:r>
            <a:r>
              <a:rPr lang="en-US" sz="1200" b="0" kern="1200" dirty="0">
                <a:solidFill>
                  <a:schemeClr val="tx1"/>
                </a:solidFill>
                <a:effectLst/>
                <a:latin typeface="+mn-lt"/>
                <a:ea typeface="+mn-ea"/>
                <a:cs typeface="+mn-cs"/>
              </a:rPr>
              <a:t> more efficiently. Finally, cost savings can also be realized. In addition, horizontal </a:t>
            </a:r>
            <a:r>
              <a:rPr lang="en-US" sz="1200" b="0" kern="1200" dirty="0" err="1">
                <a:solidFill>
                  <a:schemeClr val="tx1"/>
                </a:solidFill>
                <a:effectLst/>
                <a:latin typeface="+mn-lt"/>
                <a:ea typeface="+mn-ea"/>
                <a:cs typeface="+mn-cs"/>
              </a:rPr>
              <a:t>cooperations</a:t>
            </a:r>
            <a:r>
              <a:rPr lang="en-US" sz="1200" b="0" kern="1200" dirty="0">
                <a:solidFill>
                  <a:schemeClr val="tx1"/>
                </a:solidFill>
                <a:effectLst/>
                <a:latin typeface="+mn-lt"/>
                <a:ea typeface="+mn-ea"/>
                <a:cs typeface="+mn-cs"/>
              </a:rPr>
              <a:t> can be used to offer different logistics services, thus addressing different customers and markets. The increasing concentration of companies on their core competencies as well as the increase in competition and thus the growing time pressure in the transport industry speak in </a:t>
            </a:r>
            <a:r>
              <a:rPr lang="en-US" sz="1200" b="0" kern="1200" dirty="0" err="1">
                <a:solidFill>
                  <a:schemeClr val="tx1"/>
                </a:solidFill>
                <a:effectLst/>
                <a:latin typeface="+mn-lt"/>
                <a:ea typeface="+mn-ea"/>
                <a:cs typeface="+mn-cs"/>
              </a:rPr>
              <a:t>favour</a:t>
            </a:r>
            <a:r>
              <a:rPr lang="en-US" sz="1200" b="0" kern="1200" dirty="0">
                <a:solidFill>
                  <a:schemeClr val="tx1"/>
                </a:solidFill>
                <a:effectLst/>
                <a:latin typeface="+mn-lt"/>
                <a:ea typeface="+mn-ea"/>
                <a:cs typeface="+mn-cs"/>
              </a:rPr>
              <a:t> of vertical cooperation. Through vertical cooperation, specific services can be offered to achieve a competitive advantage. Rationalization gains can also be realized through close integration into the value chain of upstream or downstream players. An advantage for the customer is, for example, the improvement in the reliability of transport demand forecasts through longer-term cooperation.</a:t>
            </a:r>
          </a:p>
          <a:p>
            <a:r>
              <a:rPr lang="en-US" sz="1200" kern="1200" dirty="0">
                <a:solidFill>
                  <a:schemeClr val="tx1"/>
                </a:solidFill>
                <a:effectLst/>
                <a:latin typeface="+mn-lt"/>
                <a:ea typeface="+mn-ea"/>
                <a:cs typeface="+mn-cs"/>
              </a:rPr>
              <a:t>For inland navigation, horizontal or vertical cooperation could also increase the competitiveness of the mode of transport. For example, economies of scale could lead to the efficient use of inland waterway vessels and thus also to cost advantages. Since transport by inland waterway is often international rather than national, international cooperation is also entirely possible. Cooperation could also make it easier to open up new markets. Cooperation on a vertical level could also be simplified by increasing the number of companies settling near the port. This could promote a greater integration of inland navigation into the transport chain. </a:t>
            </a:r>
            <a:endParaRPr lang="de-AT"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Wittenbrink</a:t>
            </a:r>
            <a:r>
              <a:rPr lang="en-GB" sz="1200" kern="1200" dirty="0">
                <a:solidFill>
                  <a:schemeClr val="tx1"/>
                </a:solidFill>
                <a:effectLst/>
                <a:latin typeface="+mn-lt"/>
                <a:ea typeface="+mn-ea"/>
                <a:cs typeface="+mn-cs"/>
              </a:rPr>
              <a:t> , 2014, S. 23f</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WKO, URL: </a:t>
            </a:r>
            <a:r>
              <a:rPr lang="en-GB" sz="1200" u="none" strike="noStrike" kern="1200" dirty="0">
                <a:solidFill>
                  <a:schemeClr val="tx1"/>
                </a:solidFill>
                <a:effectLst/>
                <a:latin typeface="+mn-lt"/>
                <a:ea typeface="+mn-ea"/>
                <a:cs typeface="+mn-cs"/>
                <a:hlinkClick r:id="rId3"/>
              </a:rPr>
              <a:t>https://www.wko.at/branchen/handel/Studie__Internet-Einzelhandel_2014.html</a:t>
            </a:r>
            <a:r>
              <a:rPr lang="en-GB" sz="1200" kern="1200" dirty="0">
                <a:solidFill>
                  <a:schemeClr val="tx1"/>
                </a:solidFill>
                <a:effectLst/>
                <a:latin typeface="+mn-lt"/>
                <a:ea typeface="+mn-ea"/>
                <a:cs typeface="+mn-cs"/>
              </a:rPr>
              <a:t> [05.05.2020]</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Holderied</a:t>
            </a:r>
            <a:r>
              <a:rPr lang="de-DE" sz="1200" kern="1200" dirty="0">
                <a:solidFill>
                  <a:schemeClr val="tx1"/>
                </a:solidFill>
                <a:effectLst/>
                <a:latin typeface="+mn-lt"/>
                <a:ea typeface="+mn-ea"/>
                <a:cs typeface="+mn-cs"/>
              </a:rPr>
              <a:t>, 2005, S. 20</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Manner</a:t>
            </a:r>
            <a:r>
              <a:rPr lang="de-DE" sz="1200" kern="1200" dirty="0">
                <a:solidFill>
                  <a:schemeClr val="tx1"/>
                </a:solidFill>
                <a:effectLst/>
                <a:latin typeface="+mn-lt"/>
                <a:ea typeface="+mn-ea"/>
                <a:cs typeface="+mn-cs"/>
              </a:rPr>
              <a:t>-Romberg, </a:t>
            </a:r>
            <a:r>
              <a:rPr lang="de-DE" sz="1200" kern="1200" dirty="0" err="1">
                <a:solidFill>
                  <a:schemeClr val="tx1"/>
                </a:solidFill>
                <a:effectLst/>
                <a:latin typeface="+mn-lt"/>
                <a:ea typeface="+mn-ea"/>
                <a:cs typeface="+mn-cs"/>
              </a:rPr>
              <a:t>Symanczyk</a:t>
            </a:r>
            <a:r>
              <a:rPr lang="de-DE" sz="1200" kern="1200" dirty="0">
                <a:solidFill>
                  <a:schemeClr val="tx1"/>
                </a:solidFill>
                <a:effectLst/>
                <a:latin typeface="+mn-lt"/>
                <a:ea typeface="+mn-ea"/>
                <a:cs typeface="+mn-cs"/>
              </a:rPr>
              <a:t>, &amp; Miller, 2016, S. 4</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Holderied</a:t>
            </a:r>
            <a:r>
              <a:rPr lang="de-DE" sz="1200" kern="1200" dirty="0">
                <a:solidFill>
                  <a:schemeClr val="tx1"/>
                </a:solidFill>
                <a:effectLst/>
                <a:latin typeface="+mn-lt"/>
                <a:ea typeface="+mn-ea"/>
                <a:cs typeface="+mn-cs"/>
              </a:rPr>
              <a:t>, 2005, S. 20</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Pfohl, 2004, S. 141</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Vahrenkamp</a:t>
            </a:r>
            <a:r>
              <a:rPr lang="de-DE" sz="1200" kern="1200" dirty="0">
                <a:solidFill>
                  <a:schemeClr val="tx1"/>
                </a:solidFill>
                <a:effectLst/>
                <a:latin typeface="+mn-lt"/>
                <a:ea typeface="+mn-ea"/>
                <a:cs typeface="+mn-cs"/>
              </a:rPr>
              <a:t> &amp; </a:t>
            </a:r>
            <a:r>
              <a:rPr lang="de-DE" sz="1200" kern="1200" dirty="0" err="1">
                <a:solidFill>
                  <a:schemeClr val="tx1"/>
                </a:solidFill>
                <a:effectLst/>
                <a:latin typeface="+mn-lt"/>
                <a:ea typeface="+mn-ea"/>
                <a:cs typeface="+mn-cs"/>
              </a:rPr>
              <a:t>Kotzab</a:t>
            </a:r>
            <a:r>
              <a:rPr lang="de-DE" sz="1200" kern="1200" dirty="0">
                <a:solidFill>
                  <a:schemeClr val="tx1"/>
                </a:solidFill>
                <a:effectLst/>
                <a:latin typeface="+mn-lt"/>
                <a:ea typeface="+mn-ea"/>
                <a:cs typeface="+mn-cs"/>
              </a:rPr>
              <a:t>, 2012, S. 18</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Claus, 2015, S. 23ff</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4221491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a:t>The following megatrends lead or support the development of new trends in freight transport. </a:t>
            </a:r>
          </a:p>
          <a:p>
            <a:endParaRPr lang="en-US" baseline="0" noProof="0" dirty="0"/>
          </a:p>
          <a:p>
            <a:r>
              <a:rPr lang="en-US" baseline="0" noProof="0" dirty="0"/>
              <a:t>Safety is an increasingly decisive factor in the transport sector. Security checks at different points in the transport chain are becoming increasingly important. In addition, the various players must ensure that the transport chain is not used for terrorist purposes. </a:t>
            </a:r>
          </a:p>
          <a:p>
            <a:r>
              <a:rPr lang="en-US" baseline="0" noProof="0" dirty="0"/>
              <a:t>The consequences of climate change are becoming increasingly visible, making sustainable strategies necessary. </a:t>
            </a:r>
          </a:p>
          <a:p>
            <a:r>
              <a:rPr lang="en-US" baseline="0" noProof="0" dirty="0"/>
              <a:t>Some measures have already been taken: emission limits for means of transport such as trucks or increased use of alternative fuels such as liquefied natural gas (LNG).</a:t>
            </a:r>
          </a:p>
          <a:p>
            <a:r>
              <a:rPr lang="en-US" baseline="0" noProof="0" dirty="0"/>
              <a:t>The increasing size of cities is leading to bottlenecks in the infrastructure in conurbations and poses a major challenge for logistics service providers. By bundling flows of goods outside the cities (in consolidation centers), the flow of goods into/out of the cities can be optimally designed. </a:t>
            </a:r>
          </a:p>
          <a:p>
            <a:r>
              <a:rPr lang="en-US" baseline="0" noProof="0" dirty="0"/>
              <a:t>E-commerce and thus online trade have a significant influence on transport volumes, as the dispatch of goods is a crucial service for customers. </a:t>
            </a:r>
          </a:p>
          <a:p>
            <a:r>
              <a:rPr lang="en-US" baseline="0" noProof="0" dirty="0"/>
              <a:t>Increasing </a:t>
            </a:r>
            <a:r>
              <a:rPr lang="en-US" baseline="0" noProof="0" dirty="0" err="1"/>
              <a:t>digitalisation</a:t>
            </a:r>
            <a:r>
              <a:rPr lang="en-US" baseline="0" noProof="0" dirty="0"/>
              <a:t>, for example, can minimize transport distances. Access to 3D printers means that spare parts can be produced where the customer needs them, making long transport routes from the manufacturer obsolete. </a:t>
            </a:r>
          </a:p>
          <a:p>
            <a:r>
              <a:rPr lang="en-US" baseline="0" noProof="0" dirty="0"/>
              <a:t>Most means of transport are already equipped with technical interfaces, which enables communication between them. This creates a mobile world in which transports can be coordinated via smart phones, for example. For example, you can be notified on your mobile phone when a package is delivered and can open the door for the parcel service. </a:t>
            </a:r>
          </a:p>
          <a:p>
            <a:pPr algn="l"/>
            <a:endParaRPr lang="de-DE" baseline="0" noProof="0" dirty="0"/>
          </a:p>
          <a:p>
            <a:pPr algn="l"/>
            <a:r>
              <a:rPr lang="de-DE" baseline="0" noProof="0" dirty="0"/>
              <a:t>Source: </a:t>
            </a:r>
            <a:r>
              <a:rPr lang="de-DE" noProof="0" dirty="0" err="1"/>
              <a:t>Lehmacher</a:t>
            </a:r>
            <a:r>
              <a:rPr lang="de-DE" baseline="0" noProof="0" dirty="0"/>
              <a:t> W., „Wirtschaft, Gesellschaft und Logistik 2050 in Logistik – eine Industrie, die (sich) bewegt. Strategien und Lösungen entlang der Supply Chain 4.0“ (2015), S.9-15</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1213184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Among the current and relevant trends for the transport industry 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sustainability,</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/networking,</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Individualisation</a:t>
            </a:r>
            <a:r>
              <a:rPr lang="en-US" sz="1200" kern="1200" dirty="0">
                <a:solidFill>
                  <a:schemeClr val="tx1"/>
                </a:solidFill>
                <a:effectLst/>
                <a:latin typeface="+mn-lt"/>
                <a:ea typeface="+mn-ea"/>
                <a:cs typeface="+mn-cs"/>
              </a:rPr>
              <a:t> and increasing complexity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cooperation (these points will be discussed in more detail later in the set of slides).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megatrends which were explained in more detail in the previous slide can be assigned to the current development trends (see graph).</a:t>
            </a:r>
          </a:p>
          <a:p>
            <a:r>
              <a:rPr lang="en-US" sz="1200" kern="1200" dirty="0">
                <a:solidFill>
                  <a:schemeClr val="tx1"/>
                </a:solidFill>
                <a:effectLst/>
                <a:latin typeface="+mn-lt"/>
                <a:ea typeface="+mn-ea"/>
                <a:cs typeface="+mn-cs"/>
              </a:rPr>
              <a:t>Innovative transport concepts are essential for implementing these current development trends in freight transport</a:t>
            </a:r>
            <a:r>
              <a:rPr lang="de-AT" sz="1200" kern="1200" baseline="0" dirty="0">
                <a:solidFill>
                  <a:schemeClr val="tx1"/>
                </a:solidFill>
                <a:effectLst/>
                <a:latin typeface="+mn-lt"/>
                <a:ea typeface="+mn-ea"/>
                <a:cs typeface="+mn-cs"/>
              </a:rPr>
              <a:t>. </a:t>
            </a:r>
            <a:endParaRPr lang="de-DE" baseline="0" noProof="0" dirty="0"/>
          </a:p>
          <a:p>
            <a:endParaRPr lang="de-DE" baseline="0" noProof="0" dirty="0"/>
          </a:p>
          <a:p>
            <a:pPr algn="l"/>
            <a:r>
              <a:rPr lang="de-DE" noProof="0" dirty="0"/>
              <a:t>Source: </a:t>
            </a:r>
            <a:r>
              <a:rPr lang="de-DE" noProof="0" dirty="0" err="1"/>
              <a:t>Lehmacher</a:t>
            </a:r>
            <a:r>
              <a:rPr lang="de-DE" baseline="0" noProof="0" dirty="0"/>
              <a:t> W., „Wirtschaft, Gesellschaft und Logistik 2050 in Logistik – eine Industrie, die (sich) bewegt. Strategien und Lösungen entlang der Supply Chain 4.0“ (2015), S.9-15</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1180101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vision of the "Internet of Things" offers a future-oriented approach for the logistics industry. In a concrete context, it describes the autonomous transport of goods and merchandise through internal and external networks. Analogous to the flow of digital information on the Internet, logistical objects find their own paths in the "Internet of Things", whereby they flexibly decide on the most </a:t>
            </a:r>
            <a:r>
              <a:rPr lang="en-US" dirty="0" err="1"/>
              <a:t>favourable</a:t>
            </a:r>
            <a:r>
              <a:rPr lang="en-US" dirty="0"/>
              <a:t> route of onward transport at nodes, depending on the conditions prevailing there, and request the necessary resources. </a:t>
            </a:r>
          </a:p>
          <a:p>
            <a:r>
              <a:rPr lang="en-US" dirty="0"/>
              <a:t>Logistics 4.0 or the use of Physical Internet and Big Data to further </a:t>
            </a:r>
            <a:r>
              <a:rPr lang="en-US" dirty="0" err="1"/>
              <a:t>optimise</a:t>
            </a:r>
            <a:r>
              <a:rPr lang="en-US" dirty="0"/>
              <a:t> the flow of goods and increase the efficiency of the use of resources and the design of processes.  </a:t>
            </a:r>
          </a:p>
          <a:p>
            <a:r>
              <a:rPr lang="en-US" dirty="0"/>
              <a:t>Whereas transport and supply chains in the past were mostly closed processes and systems of fixed defined participants, Logistics 4.0 gives the option of developing open networks from these, which can be used to achieve the best possible use of capacities and </a:t>
            </a:r>
            <a:r>
              <a:rPr lang="en-US" dirty="0" err="1"/>
              <a:t>optimised</a:t>
            </a:r>
            <a:r>
              <a:rPr lang="en-US" dirty="0"/>
              <a:t> process control through </a:t>
            </a:r>
            <a:r>
              <a:rPr lang="en-US" dirty="0" err="1"/>
              <a:t>modularisation</a:t>
            </a:r>
            <a:r>
              <a:rPr lang="en-US" dirty="0"/>
              <a:t> and interface management to and between loads and load carriers. </a:t>
            </a:r>
          </a:p>
          <a:p>
            <a:r>
              <a:rPr lang="en-US" dirty="0"/>
              <a:t>3D printing is also bringing about major changes for the "traditional" supply chain. The product in demand could be printed directly at the customer's site. In principle, the use of the process gradually shifts the production location towards the place of use. This results above all in a reduction of long transport flows (near sourcing), intermediate storage and buffering. For logistics service providers, the use of 3D printing means on the one hand the elimination of transport revenues. On the other hand, however, there are new business areas in which logistics service providers can establish themselves, such as supporting customers in integrating 3D printing into existing value-added networks or </a:t>
            </a:r>
            <a:r>
              <a:rPr lang="en-US" dirty="0" err="1"/>
              <a:t>specialising</a:t>
            </a:r>
            <a:r>
              <a:rPr lang="en-US" dirty="0"/>
              <a:t> in digital warehousing. </a:t>
            </a:r>
          </a:p>
          <a:p>
            <a:endParaRPr lang="de-AT" dirty="0"/>
          </a:p>
          <a:p>
            <a:r>
              <a:rPr lang="de-AT" dirty="0"/>
              <a:t>Source:</a:t>
            </a:r>
            <a:r>
              <a:rPr lang="de-AT" baseline="0" dirty="0"/>
              <a:t> WKO, URL: https://www.wko.at/branchen/ooe/transport-verkehr/spedition-logistik/1---4.0-Branchenleitfaden-WKOOe-Fachgruppe.pdf [14.05.2020]</a:t>
            </a:r>
          </a:p>
          <a:p>
            <a:r>
              <a:rPr lang="de-AT" baseline="0" dirty="0"/>
              <a:t>Picture: www.pixabay.com</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1562054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New innovative business models are putting increasing pressure on a whole range of established companies in a wide variety of industries. This also applies to the logistics industry, where all types of transport relationships (B2B, B2C and C2C) are affected by change. </a:t>
            </a:r>
          </a:p>
          <a:p>
            <a:r>
              <a:rPr lang="en-US" sz="1200" kern="1200" dirty="0">
                <a:solidFill>
                  <a:schemeClr val="tx1"/>
                </a:solidFill>
                <a:effectLst/>
                <a:latin typeface="+mn-lt"/>
                <a:ea typeface="+mn-ea"/>
                <a:cs typeface="+mn-cs"/>
              </a:rPr>
              <a:t>The main causes identified for the development of new, innovative business models Changes in the transport and logistics industry, current development trends and new technologies. These points will be discussed in more detail in the following slides.</a:t>
            </a:r>
          </a:p>
          <a:p>
            <a:endParaRPr lang="de-AT" dirty="0"/>
          </a:p>
          <a:p>
            <a:r>
              <a:rPr lang="de-AT" dirty="0"/>
              <a:t>Source: </a:t>
            </a:r>
            <a:r>
              <a:rPr lang="de-AT" dirty="0" err="1"/>
              <a:t>Bearingpoint</a:t>
            </a:r>
            <a:r>
              <a:rPr lang="de-AT" dirty="0"/>
              <a:t>,</a:t>
            </a:r>
            <a:r>
              <a:rPr lang="de-AT" baseline="0" dirty="0"/>
              <a:t> URL: </a:t>
            </a:r>
            <a:r>
              <a:rPr lang="de-DE" sz="1200" u="none" kern="1200" dirty="0">
                <a:solidFill>
                  <a:schemeClr val="tx1"/>
                </a:solidFill>
                <a:effectLst/>
                <a:latin typeface="+mn-lt"/>
                <a:ea typeface="+mn-ea"/>
                <a:cs typeface="+mn-cs"/>
                <a:hlinkClick r:id="rId3"/>
              </a:rPr>
              <a:t>https://www.bearingpoint.com/de-de/ueber-uns/pressemitteilungen-und-medienberichte/pressemitteilungen/digitale-plattformkonzepte-pr/</a:t>
            </a:r>
            <a:r>
              <a:rPr lang="de-DE" sz="1200" u="none" kern="1200" dirty="0">
                <a:solidFill>
                  <a:schemeClr val="tx1"/>
                </a:solidFill>
                <a:effectLst/>
                <a:latin typeface="+mn-lt"/>
                <a:ea typeface="+mn-ea"/>
                <a:cs typeface="+mn-cs"/>
              </a:rPr>
              <a:t> [14.05.2020</a:t>
            </a:r>
            <a:r>
              <a:rPr lang="de-DE" sz="1200" u="sng" kern="1200" dirty="0">
                <a:solidFill>
                  <a:schemeClr val="tx1"/>
                </a:solidFill>
                <a:effectLst/>
                <a:latin typeface="+mn-lt"/>
                <a:ea typeface="+mn-ea"/>
                <a:cs typeface="+mn-cs"/>
              </a:rPr>
              <a:t>].</a:t>
            </a:r>
          </a:p>
          <a:p>
            <a:r>
              <a:rPr lang="de-DE" sz="1200" u="none" kern="1200" dirty="0">
                <a:solidFill>
                  <a:schemeClr val="tx1"/>
                </a:solidFill>
                <a:effectLst/>
                <a:latin typeface="+mn-lt"/>
                <a:ea typeface="+mn-ea"/>
                <a:cs typeface="+mn-cs"/>
              </a:rPr>
              <a:t>Pictures: www.pixabay.com</a:t>
            </a:r>
            <a:endParaRPr lang="de-AT" u="none" dirty="0">
              <a:solidFill>
                <a:schemeClr val="tx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83903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Picture:</a:t>
            </a:r>
            <a:r>
              <a:rPr lang="de-AT" baseline="0" dirty="0"/>
              <a:t> viadonau in Manual on </a:t>
            </a:r>
            <a:r>
              <a:rPr lang="de-AT" baseline="0" dirty="0" err="1"/>
              <a:t>Danube</a:t>
            </a:r>
            <a:r>
              <a:rPr lang="de-AT" baseline="0" dirty="0"/>
              <a:t> Navigation p 106, 138.</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Picture: www.pixabay.com</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4030463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4066042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transport sector accounts for 25% of EU greenhouse gas emissions and this figure is rising. Transport emissions must be reduced by 90% by 2050 to achieve climate neutrality, . All modes of transport will have to contribute to this reduction. Multimodal transport must be promoted to ensure an efficient transport system. To this end, a large proportion of the 75% share of internal freight traffic currently carried by road is to be shifted to rail and inland waterways. At present, approximately 19% of all goods are transported by rail and only 6% of all goods are transported by inland waterway.</a:t>
            </a:r>
          </a:p>
          <a:p>
            <a:r>
              <a:rPr lang="en-US" sz="1200" b="0" i="0" u="none" strike="noStrike" kern="1200" baseline="0" dirty="0">
                <a:solidFill>
                  <a:schemeClr val="tx1"/>
                </a:solidFill>
                <a:latin typeface="+mn-lt"/>
                <a:ea typeface="+mn-ea"/>
                <a:cs typeface="+mn-cs"/>
              </a:rPr>
              <a:t>When comparing modes of transport from a sustainability perspective, various evaluation criteria can be identified. In the environmental context, specific energy consumption, freight capacities, external costs and infrastructure costs can be mentioned as important evaluation indicators.</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a:t>
            </a:r>
            <a:r>
              <a:rPr lang="de-AT" dirty="0"/>
              <a:t>:</a:t>
            </a:r>
            <a:r>
              <a:rPr lang="de-AT" baseline="0" dirty="0"/>
              <a:t> Manual on </a:t>
            </a:r>
            <a:r>
              <a:rPr lang="de-AT" baseline="0" dirty="0" err="1"/>
              <a:t>Danube</a:t>
            </a:r>
            <a:r>
              <a:rPr lang="de-AT" baseline="0" dirty="0"/>
              <a:t> Navigation p</a:t>
            </a:r>
            <a:r>
              <a:rPr lang="de-DE" baseline="0" dirty="0"/>
              <a:t> 18-21.</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a:solidFill>
                  <a:schemeClr val="tx1"/>
                </a:solidFill>
                <a:effectLst/>
                <a:latin typeface="+mn-lt"/>
                <a:ea typeface="+mn-ea"/>
                <a:cs typeface="+mn-cs"/>
              </a:rPr>
              <a:t>Europäische Kommission: Der europäische Grüne Deal, 2019, p 12f.</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2371612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terms of specific energy consumption, inland navigation can be considered the most effective and therefore the most environmentally friendly mode of transport. The inland vessel can transport a </a:t>
            </a:r>
            <a:r>
              <a:rPr lang="en-US" sz="1200" kern="1200" dirty="0" err="1">
                <a:solidFill>
                  <a:schemeClr val="tx1"/>
                </a:solidFill>
                <a:effectLst/>
                <a:latin typeface="+mn-lt"/>
                <a:ea typeface="+mn-ea"/>
                <a:cs typeface="+mn-cs"/>
              </a:rPr>
              <a:t>tonne</a:t>
            </a:r>
            <a:r>
              <a:rPr lang="en-US" sz="1200" kern="1200" dirty="0">
                <a:solidFill>
                  <a:schemeClr val="tx1"/>
                </a:solidFill>
                <a:effectLst/>
                <a:latin typeface="+mn-lt"/>
                <a:ea typeface="+mn-ea"/>
                <a:cs typeface="+mn-cs"/>
              </a:rPr>
              <a:t> of cargo almost four times as far as a truck for the same energy consumption.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external costs, i.e. those costs resulting from climate gases, air pollutants, accidents and noise, are also lowest with inland navigation. CO2 emissions in particular are comparatively low, which means that inland waterway transport can contribute to achieving the European Union's climate objectives.</a:t>
            </a:r>
          </a:p>
          <a:p>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dirty="0"/>
              <a:t>Source: Manual on </a:t>
            </a:r>
            <a:r>
              <a:rPr lang="de-AT" dirty="0" err="1"/>
              <a:t>Danube</a:t>
            </a:r>
            <a:r>
              <a:rPr lang="de-AT" dirty="0"/>
              <a:t> Navigation p</a:t>
            </a:r>
            <a:r>
              <a:rPr lang="de-DE" baseline="0" dirty="0"/>
              <a:t> 19</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Picture: viadonau in Manual on </a:t>
            </a:r>
            <a:r>
              <a:rPr lang="de-DE" baseline="0" dirty="0" err="1"/>
              <a:t>Danube</a:t>
            </a:r>
            <a:r>
              <a:rPr lang="de-DE" baseline="0" dirty="0"/>
              <a:t> Navigation p  18</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noProof="0" dirty="0"/>
              <a:t>PLANCO Consulting &amp; Bundesanstalt für Gewässerkunde 2007 im </a:t>
            </a:r>
            <a:r>
              <a:rPr lang="de-DE" baseline="0" dirty="0"/>
              <a:t>Manual on </a:t>
            </a:r>
            <a:r>
              <a:rPr lang="de-DE" baseline="0" dirty="0" err="1"/>
              <a:t>Danube</a:t>
            </a:r>
            <a:r>
              <a:rPr lang="de-DE" baseline="0" dirty="0"/>
              <a:t> Navigation p</a:t>
            </a:r>
            <a:r>
              <a:rPr lang="de-AT" baseline="0" noProof="0" dirty="0"/>
              <a:t> 19</a:t>
            </a:r>
            <a:endParaRPr lang="de-DE" baseline="0" dirty="0"/>
          </a:p>
          <a:p>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3718676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Compared with other modes of transport, inland waterway transport offers a significantly larger transport capacity per transport unit and can, or could, thus make an important contribution to relieving the burden on road and rail. To illustrate the mass capacity of inland navigation: An inland vessel with 4 lighters (7,000 net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can transport as much as 175 rail wagons or 280 trucks. This corresponds to a convoy of lorries of about 20 km on the motorway! An increase in freight transport on the Danube therefore means a significant reduction in traffic jams, noise pollution, pollution and accidents on the roads and a relief for the railways.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Infrastructure costs are made up of the costs for the construction and maintenance of transport routes. As natural infrastructure is usually available in the case of inland waterways, infrastructure costs and land consumption are correspondingly low. Detailed comparisons in this respect with land transport modes are available from Germany: According to these, the infrastructure costs per </a:t>
            </a:r>
            <a:r>
              <a:rPr lang="en-US" sz="1200" kern="1200" dirty="0" err="1">
                <a:solidFill>
                  <a:schemeClr val="tx1"/>
                </a:solidFill>
                <a:effectLst/>
                <a:latin typeface="+mn-lt"/>
                <a:ea typeface="+mn-ea"/>
                <a:cs typeface="+mn-cs"/>
              </a:rPr>
              <a:t>tonne-kilometre</a:t>
            </a:r>
            <a:r>
              <a:rPr lang="en-US" sz="1200" kern="1200" dirty="0">
                <a:solidFill>
                  <a:schemeClr val="tx1"/>
                </a:solidFill>
                <a:effectLst/>
                <a:latin typeface="+mn-lt"/>
                <a:ea typeface="+mn-ea"/>
                <a:cs typeface="+mn-cs"/>
              </a:rPr>
              <a:t> are around four times higher for rail or road than for waterways. According to current cost estimates for infrastructure projects in the riparian countries, the improvement of the entire infrastructure of the Danube waterway, which is almost 2,415 km long, would amount to a total of EUR 1.2 billion. This corresponds roughly to the costs incurred for the construction of about 50 km of road or rail infrastructure. </a:t>
            </a:r>
          </a:p>
          <a:p>
            <a:endParaRPr lang="en-US" sz="1200" kern="1200" dirty="0">
              <a:solidFill>
                <a:schemeClr val="tx1"/>
              </a:solidFill>
              <a:effectLst/>
              <a:latin typeface="+mn-lt"/>
              <a:ea typeface="+mn-ea"/>
              <a:cs typeface="+mn-cs"/>
            </a:endParaRPr>
          </a:p>
          <a:p>
            <a:r>
              <a:rPr lang="de-DE" altLang="de-DE" baseline="0" noProof="0" dirty="0"/>
              <a:t>Source: Manual on </a:t>
            </a:r>
            <a:r>
              <a:rPr lang="de-DE" altLang="de-DE" baseline="0" noProof="0" dirty="0" err="1"/>
              <a:t>Danube</a:t>
            </a:r>
            <a:r>
              <a:rPr lang="de-DE" altLang="de-DE" baseline="0" noProof="0" dirty="0"/>
              <a:t> Navigation p 18</a:t>
            </a:r>
            <a:r>
              <a:rPr lang="de-AT" altLang="de-DE" baseline="0" noProof="0" dirty="0"/>
              <a:t>-20</a:t>
            </a:r>
          </a:p>
          <a:p>
            <a:endParaRPr lang="de-AT" altLang="de-DE" baseline="0" noProof="0" dirty="0"/>
          </a:p>
          <a:p>
            <a:r>
              <a:rPr lang="de-AT" baseline="0" noProof="0" dirty="0"/>
              <a:t>Picture: PLANCO Consulting &amp; Bundesanstalt für Gewässerkunde 2007 im </a:t>
            </a:r>
            <a:r>
              <a:rPr lang="de-DE" altLang="de-DE" baseline="0" noProof="0" dirty="0"/>
              <a:t>Manual on </a:t>
            </a:r>
            <a:r>
              <a:rPr lang="de-DE" altLang="de-DE" baseline="0" noProof="0" dirty="0" err="1"/>
              <a:t>Danube</a:t>
            </a:r>
            <a:r>
              <a:rPr lang="de-DE" altLang="de-DE" baseline="0" noProof="0" dirty="0"/>
              <a:t> Navigation </a:t>
            </a:r>
            <a:r>
              <a:rPr lang="de-AT" baseline="0" noProof="0" dirty="0"/>
              <a:t>, S. 19</a:t>
            </a:r>
          </a:p>
          <a:p>
            <a:r>
              <a:rPr lang="de-AT" sz="1200" baseline="0" dirty="0"/>
              <a:t>viadonau im </a:t>
            </a:r>
            <a:r>
              <a:rPr lang="de-DE" altLang="de-DE" baseline="0" noProof="0" dirty="0"/>
              <a:t>Manual on </a:t>
            </a:r>
            <a:r>
              <a:rPr lang="de-DE" altLang="de-DE" baseline="0" noProof="0" dirty="0" err="1"/>
              <a:t>Danube</a:t>
            </a:r>
            <a:r>
              <a:rPr lang="de-DE" altLang="de-DE" baseline="0" noProof="0" dirty="0"/>
              <a:t> Navigation </a:t>
            </a:r>
            <a:r>
              <a:rPr lang="de-AT" sz="1200" baseline="0" dirty="0"/>
              <a:t>, S. 19.</a:t>
            </a:r>
            <a:endParaRPr lang="de-DE"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3637098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mentioned above, modal shift in </a:t>
            </a:r>
            <a:r>
              <a:rPr lang="en-US" sz="1200" kern="1200" dirty="0" err="1">
                <a:solidFill>
                  <a:schemeClr val="tx1"/>
                </a:solidFill>
                <a:effectLst/>
                <a:latin typeface="+mn-lt"/>
                <a:ea typeface="+mn-ea"/>
                <a:cs typeface="+mn-cs"/>
              </a:rPr>
              <a:t>favour</a:t>
            </a:r>
            <a:r>
              <a:rPr lang="en-US" sz="1200" kern="1200" dirty="0">
                <a:solidFill>
                  <a:schemeClr val="tx1"/>
                </a:solidFill>
                <a:effectLst/>
                <a:latin typeface="+mn-lt"/>
                <a:ea typeface="+mn-ea"/>
                <a:cs typeface="+mn-cs"/>
              </a:rPr>
              <a:t> of sustainable transport modes such as rail and inland waterways can be limited by several factors; accessibility can be identified as the first and most important factor: given the topography of Europe, some countries have access to a wide inland waterway system, while others do not. For this reason, countries like the Netherlands, Romania and Bulgaria have a higher share of inland waterways in the modal split than countries like Latvia or Lithuania. Another aspect of accessibility is that transport by rail or inland waterways requires terminals, which makes </a:t>
            </a:r>
            <a:r>
              <a:rPr lang="en-US" sz="1200" kern="1200" dirty="0" err="1">
                <a:solidFill>
                  <a:schemeClr val="tx1"/>
                </a:solidFill>
                <a:effectLst/>
                <a:latin typeface="+mn-lt"/>
                <a:ea typeface="+mn-ea"/>
                <a:cs typeface="+mn-cs"/>
              </a:rPr>
              <a:t>transhipment</a:t>
            </a:r>
            <a:r>
              <a:rPr lang="en-US" sz="1200" kern="1200" dirty="0">
                <a:solidFill>
                  <a:schemeClr val="tx1"/>
                </a:solidFill>
                <a:effectLst/>
                <a:latin typeface="+mn-lt"/>
                <a:ea typeface="+mn-ea"/>
                <a:cs typeface="+mn-cs"/>
              </a:rPr>
              <a:t> possible. Another limiting factor is the transport distance: as </a:t>
            </a:r>
            <a:r>
              <a:rPr lang="en-US" sz="1200" kern="1200" dirty="0" err="1">
                <a:solidFill>
                  <a:schemeClr val="tx1"/>
                </a:solidFill>
                <a:effectLst/>
                <a:latin typeface="+mn-lt"/>
                <a:ea typeface="+mn-ea"/>
                <a:cs typeface="+mn-cs"/>
              </a:rPr>
              <a:t>transhipments</a:t>
            </a:r>
            <a:r>
              <a:rPr lang="en-US" sz="1200" kern="1200" dirty="0">
                <a:solidFill>
                  <a:schemeClr val="tx1"/>
                </a:solidFill>
                <a:effectLst/>
                <a:latin typeface="+mn-lt"/>
                <a:ea typeface="+mn-ea"/>
                <a:cs typeface="+mn-cs"/>
              </a:rPr>
              <a:t> lead to additional </a:t>
            </a:r>
            <a:r>
              <a:rPr lang="en-US" sz="1200" kern="1200" dirty="0" err="1">
                <a:solidFill>
                  <a:schemeClr val="tx1"/>
                </a:solidFill>
                <a:effectLst/>
                <a:latin typeface="+mn-lt"/>
                <a:ea typeface="+mn-ea"/>
                <a:cs typeface="+mn-cs"/>
              </a:rPr>
              <a:t>transhipment</a:t>
            </a:r>
            <a:r>
              <a:rPr lang="en-US" sz="1200" kern="1200" dirty="0">
                <a:solidFill>
                  <a:schemeClr val="tx1"/>
                </a:solidFill>
                <a:effectLst/>
                <a:latin typeface="+mn-lt"/>
                <a:ea typeface="+mn-ea"/>
                <a:cs typeface="+mn-cs"/>
              </a:rPr>
              <a:t> costs for rail and inland waterways, a long transport distance is required to make rail or inland waterways transport profitable. Therefore, the same transport distances are required depending on the product and the market, so that inland waterway or rail can compete with road transport The characteristics of the products shipped can also influence the decision for the means of transport. While products of high value and low volume are preferably transported by truck, products of low value and high volume should be considered for transport by inland waterway vessels or trains. This leads us to the next limiting factor: the use of new technologies, is in most cases not yet commercially feasible in inland navigation.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last limiting factor can be the delivery time: For short delivery times, such as the 24-hour service, other modes of transport are currently not competitive with road transport. Therefore inland navigation is mainly used for transport with longer delivery times.</a:t>
            </a:r>
            <a:br>
              <a:rPr lang="de-DE" sz="1200" kern="1200" dirty="0">
                <a:solidFill>
                  <a:schemeClr val="tx1"/>
                </a:solidFill>
                <a:effectLst/>
                <a:latin typeface="+mn-lt"/>
                <a:ea typeface="+mn-ea"/>
                <a:cs typeface="+mn-cs"/>
              </a:rPr>
            </a:br>
            <a:endParaRPr lang="de-DE" dirty="0"/>
          </a:p>
          <a:p>
            <a:r>
              <a:rPr lang="de-DE" dirty="0"/>
              <a:t>Source: </a:t>
            </a:r>
            <a:r>
              <a:rPr lang="en-US" dirty="0"/>
              <a:t>ACEA, URL: https://www.acea.be/uploads/publications/SAG_17.pdf S.10 [14.05.2020]</a:t>
            </a:r>
          </a:p>
          <a:p>
            <a:r>
              <a:rPr lang="en-US" dirty="0"/>
              <a:t>Eurostat,</a:t>
            </a:r>
            <a:r>
              <a:rPr lang="en-US" baseline="0" dirty="0"/>
              <a:t> URL: </a:t>
            </a:r>
            <a:r>
              <a:rPr lang="en-US" dirty="0"/>
              <a:t>http://ec.europa.eu/eurostat/statistics-explained/index.php/Freight_transport_statistics_-_modal_split [14.05.2020].</a:t>
            </a:r>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3766436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92163"/>
            <a:ext cx="4991100" cy="3744912"/>
          </a:xfrm>
        </p:spPr>
      </p:sp>
      <p:sp>
        <p:nvSpPr>
          <p:cNvPr id="3" name="Notes Placeholder 2"/>
          <p:cNvSpPr>
            <a:spLocks noGrp="1"/>
          </p:cNvSpPr>
          <p:nvPr>
            <p:ph type="body" idx="1"/>
          </p:nvPr>
        </p:nvSpPr>
        <p:spPr/>
        <p:txBody>
          <a:bodyPr/>
          <a:lstStyle/>
          <a:p>
            <a:r>
              <a:rPr lang="en-US" noProof="0" dirty="0"/>
              <a:t>As described in the previous slide, a shift to sustainable modes of transport is necessary. </a:t>
            </a:r>
          </a:p>
          <a:p>
            <a:r>
              <a:rPr lang="en-US" noProof="0" dirty="0"/>
              <a:t>EU policy therefore tries to promote a switch to such modes of transport by means of various measures. The European Commission's 2011 White Paper "Roadmap to a Single European Transport Area - Towards a competitive and resource-efficient transport system" presented the EU's vision for transport in the future. This White Paper contains proposals for action by the EU to make transport more sustainable in the future. As rail and inland waterways are </a:t>
            </a:r>
            <a:r>
              <a:rPr lang="en-US" noProof="0" dirty="0" err="1"/>
              <a:t>recognised</a:t>
            </a:r>
            <a:r>
              <a:rPr lang="en-US" noProof="0" dirty="0"/>
              <a:t> as sustainable modes of transport, a modal shift towards these modes of transport should also take place. The aim is to shift 30% of road traffic exceeding 300 km to rail or inland waterways by 2030. By 2050, the figure should be 50 %. </a:t>
            </a:r>
            <a:endParaRPr lang="de-DE" dirty="0"/>
          </a:p>
          <a:p>
            <a:endParaRPr lang="de-DE" dirty="0"/>
          </a:p>
          <a:p>
            <a:r>
              <a:rPr lang="de-DE" dirty="0"/>
              <a:t>Source: </a:t>
            </a:r>
            <a:r>
              <a:rPr lang="en-US" sz="1200" dirty="0" err="1"/>
              <a:t>Europäische</a:t>
            </a:r>
            <a:r>
              <a:rPr lang="en-US" sz="1200" dirty="0"/>
              <a:t> </a:t>
            </a:r>
            <a:r>
              <a:rPr lang="en-US" sz="1200" dirty="0" err="1"/>
              <a:t>Komission</a:t>
            </a:r>
            <a:r>
              <a:rPr lang="en-US" sz="1200" dirty="0"/>
              <a:t>, “</a:t>
            </a:r>
            <a:r>
              <a:rPr lang="en-US" sz="1200" dirty="0" err="1"/>
              <a:t>Weissbuch</a:t>
            </a:r>
            <a:r>
              <a:rPr lang="en-US" sz="1200" dirty="0"/>
              <a:t> - </a:t>
            </a:r>
            <a:r>
              <a:rPr lang="de-DE" sz="1200" dirty="0"/>
              <a:t>Fahrplan zu einem einheitlichen europäischen Verkehrsraum – Hin zu einem wettbewerbsorientierten und ressourcenschonenden Verkehrssystem</a:t>
            </a:r>
            <a:r>
              <a:rPr lang="en-US" sz="1200" dirty="0"/>
              <a:t>” (2011), </a:t>
            </a:r>
            <a:r>
              <a:rPr lang="de-DE" baseline="0" dirty="0"/>
              <a:t>S. 3ff</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Online: </a:t>
            </a:r>
            <a:r>
              <a:rPr lang="en-US" sz="1200" dirty="0">
                <a:hlinkClick r:id="rId3"/>
              </a:rPr>
              <a:t>http://eur-lex.europa.eu/legal-content/de/TXT/PDF/?uri=CELEX:52011DC0144</a:t>
            </a:r>
            <a:r>
              <a:rPr lang="en-US" sz="1200" dirty="0"/>
              <a:t> </a:t>
            </a:r>
            <a:r>
              <a:rPr lang="de-DE" sz="1200" dirty="0"/>
              <a:t>[14.05.2020]</a:t>
            </a:r>
            <a:endParaRPr lang="en-US" sz="1200" dirty="0"/>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1525171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LNG or liquefied natural gas is natural gas that is cooled to at least -162 °C, which is 600 times less than unprocessed natural gas. This is also the main advantage in connection with transport! In addition to being used as a fuel for barges and trucks, LNG can also be used for industrial processes in gas form.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companies RAG, </a:t>
            </a:r>
            <a:r>
              <a:rPr lang="en-US" dirty="0" err="1"/>
              <a:t>Ennshafen</a:t>
            </a:r>
            <a:r>
              <a:rPr lang="en-US" dirty="0"/>
              <a:t> OÖ GmbH and IVECO Austria opened Austria's first filling station for LNG (Liquefied Natural Gas) in </a:t>
            </a:r>
            <a:r>
              <a:rPr lang="en-US" dirty="0" err="1"/>
              <a:t>Ennshafen</a:t>
            </a:r>
            <a:r>
              <a:rPr lang="en-US" dirty="0"/>
              <a:t> in Upper Austria on 26 September 2017 as part of the LNG Future Forum. These are truck-to-ship bunker stations, which means that the truck is connected to the ship that refuels it. Norway and other Scandinavian countries can be seen as pioneers for LNG. In 2009 there were already 336 ships in the LNG tanker fleet worldwide.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r>
              <a:rPr lang="en-US" noProof="0" dirty="0"/>
              <a:t>Source: </a:t>
            </a:r>
            <a:r>
              <a:rPr lang="en-US" noProof="0" dirty="0" err="1"/>
              <a:t>Youtube</a:t>
            </a:r>
            <a:r>
              <a:rPr lang="en-US" noProof="0" dirty="0"/>
              <a:t>,</a:t>
            </a:r>
            <a:r>
              <a:rPr lang="en-US" baseline="0" noProof="0" dirty="0"/>
              <a:t> URL: </a:t>
            </a:r>
            <a:r>
              <a:rPr lang="en-US" noProof="0" dirty="0"/>
              <a:t>https://www.youtube.com/watch?v=WyZTuzUzR68 [14.05.2020].</a:t>
            </a:r>
          </a:p>
          <a:p>
            <a:r>
              <a:rPr lang="en-US" noProof="0" dirty="0"/>
              <a:t>LNG Masterplan,</a:t>
            </a:r>
            <a:r>
              <a:rPr lang="en-US" baseline="0" noProof="0" dirty="0"/>
              <a:t> URL: </a:t>
            </a:r>
            <a:r>
              <a:rPr lang="en-US" noProof="0" dirty="0"/>
              <a:t>http://www.lngmasterplan.eu/images/D_111__Status_Quo__Trend_Analysis_-_Danube_and_Italy_v2.1_FINAL_2015-3-12.pdf  S.24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Aymelek</a:t>
            </a:r>
            <a:r>
              <a:rPr lang="en-US" dirty="0"/>
              <a:t>,</a:t>
            </a:r>
            <a:r>
              <a:rPr lang="en-US" baseline="0" dirty="0"/>
              <a:t> URL: </a:t>
            </a:r>
            <a:r>
              <a:rPr lang="en-US" dirty="0"/>
              <a:t>https://www.researchgate.net/profile/Murat_Aymelek/publication/274379729_Challenges_and_opportunities_for_LNG_as_a_ship_fuel_source_and_an_application_to_bunkering_network_optimisation/links/55e5bf9f08aecb1a7ccd4ab6.pdf S.768 [14.05.2020].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2794763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networking and the associated trends Industry 4.0 and the Internet of Things are also currently relevant topics in logistics. Logistics 4.0 is an extension of the underlying idea of an Internet of Things. Due to the </a:t>
            </a:r>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 of society in general and the increasing number of online purchases, the logistics industry is increasingly faced with new challenges. Accordingly, networking of logistics service providers with customers and other relevant players is crucial in order to cope with the increasing volume of transport. Even though the technical prerequisites may often already exist or can be implemented relatively quickly, it is still necessary to establish a corresponding basis of trust between the players. Trust is important in order to realize data exchange and to make sure that actors are willing to share all relevant data with the partners and that these data are not misused for their own purposes. Since the willingness to exchange data is often not yet given due to a lack of trust, the attitude of the actors must also be positively influenced in the future. In addition, the use of (partly) autonomous vehicles (e.g. in platooning) can, for example, make better or more efficient use of the transport infrastructure.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Source: </a:t>
            </a:r>
            <a:r>
              <a:rPr lang="de-AT" sz="1200" b="0" i="0" u="none" strike="noStrike" kern="1200" baseline="0" dirty="0">
                <a:solidFill>
                  <a:schemeClr val="tx1"/>
                </a:solidFill>
                <a:latin typeface="+mn-lt"/>
                <a:ea typeface="+mn-ea"/>
                <a:cs typeface="+mn-cs"/>
              </a:rPr>
              <a:t>VDA, URL: https://www.vda.de/de/themen/innovation-und-technik/automatisiertes-fahren/platooning.html [14.05.2020] </a:t>
            </a:r>
          </a:p>
          <a:p>
            <a:r>
              <a:rPr lang="de-AT" sz="1200" b="0" i="0" u="none" strike="noStrike" kern="1200" baseline="0" dirty="0">
                <a:solidFill>
                  <a:schemeClr val="tx1"/>
                </a:solidFill>
                <a:latin typeface="+mn-lt"/>
                <a:ea typeface="+mn-ea"/>
                <a:cs typeface="+mn-cs"/>
              </a:rPr>
              <a:t>Die Macher, URL: http://n.diemacher.at/1083/logistik-4 [14.05.2020] </a:t>
            </a:r>
          </a:p>
          <a:p>
            <a:r>
              <a:rPr lang="nb-NO" sz="1200" b="0" i="0" u="none" strike="noStrike" kern="1200" baseline="0" dirty="0">
                <a:solidFill>
                  <a:schemeClr val="tx1"/>
                </a:solidFill>
                <a:latin typeface="+mn-lt"/>
                <a:ea typeface="+mn-ea"/>
                <a:cs typeface="+mn-cs"/>
              </a:rPr>
              <a:t>Kauder, Hasselfeldt, &amp; Oppermann, 2016, S. 1f </a:t>
            </a:r>
          </a:p>
          <a:p>
            <a:r>
              <a:rPr lang="de-AT" sz="1200" b="0" i="0" u="none" strike="noStrike" kern="1200" baseline="0" dirty="0">
                <a:solidFill>
                  <a:schemeClr val="tx1"/>
                </a:solidFill>
                <a:latin typeface="+mn-lt"/>
                <a:ea typeface="+mn-ea"/>
                <a:cs typeface="+mn-cs"/>
              </a:rPr>
              <a:t>Bundesvereinigung Logistik (BVL) e. V., Digitalisierung in der Logistik S. 20, URL: https://www.bvl.de/positionspapier-digitalisierung [14.05.2020]</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Bildquelle: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836910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 means that innovative solutions are now available to further optimize freight traffic on the roads. Platooning is one of the concepts that can revolutionize transport on highways. Several trucks are electronically connected to each other to communicate in real time. The vehicles are arranged in a convoy, allowing the lead vehicle to transfer its driving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to the others. This enables the convoy to perform </a:t>
            </a:r>
            <a:r>
              <a:rPr lang="en-US" sz="1200" kern="1200" dirty="0" err="1">
                <a:solidFill>
                  <a:schemeClr val="tx1"/>
                </a:solidFill>
                <a:effectLst/>
                <a:latin typeface="+mn-lt"/>
                <a:ea typeface="+mn-ea"/>
                <a:cs typeface="+mn-cs"/>
              </a:rPr>
              <a:t>manoeuvres</a:t>
            </a:r>
            <a:r>
              <a:rPr lang="en-US" sz="1200" kern="1200" dirty="0">
                <a:solidFill>
                  <a:schemeClr val="tx1"/>
                </a:solidFill>
                <a:effectLst/>
                <a:latin typeface="+mn-lt"/>
                <a:ea typeface="+mn-ea"/>
                <a:cs typeface="+mn-cs"/>
              </a:rPr>
              <a:t> such as acceleration and braking synchronously for all vehicles. This technology enables trucks to drive behind each other without danger at a distance of a few </a:t>
            </a:r>
            <a:r>
              <a:rPr lang="en-US" sz="1200" kern="1200" dirty="0" err="1">
                <a:solidFill>
                  <a:schemeClr val="tx1"/>
                </a:solidFill>
                <a:effectLst/>
                <a:latin typeface="+mn-lt"/>
                <a:ea typeface="+mn-ea"/>
                <a:cs typeface="+mn-cs"/>
              </a:rPr>
              <a:t>metres</a:t>
            </a:r>
            <a:r>
              <a:rPr lang="en-US" sz="1200" kern="1200" dirty="0">
                <a:solidFill>
                  <a:schemeClr val="tx1"/>
                </a:solidFill>
                <a:effectLst/>
                <a:latin typeface="+mn-lt"/>
                <a:ea typeface="+mn-ea"/>
                <a:cs typeface="+mn-cs"/>
              </a:rPr>
              <a:t> and significantly reduces their air resistance. </a:t>
            </a:r>
          </a:p>
          <a:p>
            <a:r>
              <a:rPr lang="en-US" sz="1200" kern="1200" dirty="0">
                <a:solidFill>
                  <a:schemeClr val="tx1"/>
                </a:solidFill>
                <a:effectLst/>
                <a:latin typeface="+mn-lt"/>
                <a:ea typeface="+mn-ea"/>
                <a:cs typeface="+mn-cs"/>
              </a:rPr>
              <a:t>In addition, automated systems enable the vehicles to react more proactively to traffic situations and topographical conditions, thus saving further fuel.</a:t>
            </a:r>
          </a:p>
          <a:p>
            <a:r>
              <a:rPr lang="en-US" sz="1200" kern="1200" dirty="0">
                <a:solidFill>
                  <a:schemeClr val="tx1"/>
                </a:solidFill>
                <a:effectLst/>
                <a:latin typeface="+mn-lt"/>
                <a:ea typeface="+mn-ea"/>
                <a:cs typeface="+mn-cs"/>
              </a:rPr>
              <a:t>Efficient use of </a:t>
            </a:r>
            <a:r>
              <a:rPr lang="en-US" sz="1200" kern="1200" dirty="0" err="1">
                <a:solidFill>
                  <a:schemeClr val="tx1"/>
                </a:solidFill>
                <a:effectLst/>
                <a:latin typeface="+mn-lt"/>
                <a:ea typeface="+mn-ea"/>
                <a:cs typeface="+mn-cs"/>
              </a:rPr>
              <a:t>roadsThrough</a:t>
            </a:r>
            <a:r>
              <a:rPr lang="en-US" sz="1200" kern="1200" dirty="0">
                <a:solidFill>
                  <a:schemeClr val="tx1"/>
                </a:solidFill>
                <a:effectLst/>
                <a:latin typeface="+mn-lt"/>
                <a:ea typeface="+mn-ea"/>
                <a:cs typeface="+mn-cs"/>
              </a:rPr>
              <a:t> platooning, a significant increase in efficiency is achieved in the overall platoon, resulting in a significant reduction in CO2 emissions. In addition, the available traffic space is better used and the traffic flow is </a:t>
            </a:r>
            <a:r>
              <a:rPr lang="en-US" sz="1200" kern="1200" dirty="0" err="1">
                <a:solidFill>
                  <a:schemeClr val="tx1"/>
                </a:solidFill>
                <a:effectLst/>
                <a:latin typeface="+mn-lt"/>
                <a:ea typeface="+mn-ea"/>
                <a:cs typeface="+mn-cs"/>
              </a:rPr>
              <a:t>optimised</a:t>
            </a:r>
            <a:r>
              <a:rPr lang="en-US" sz="1200" kern="1200" dirty="0">
                <a:solidFill>
                  <a:schemeClr val="tx1"/>
                </a:solidFill>
                <a:effectLst/>
                <a:latin typeface="+mn-lt"/>
                <a:ea typeface="+mn-ea"/>
                <a:cs typeface="+mn-cs"/>
              </a:rPr>
              <a:t>. The more vehicles have the technology, the more effectively platooning contributes to the </a:t>
            </a:r>
            <a:r>
              <a:rPr lang="en-US" sz="1200" kern="1200" dirty="0" err="1">
                <a:solidFill>
                  <a:schemeClr val="tx1"/>
                </a:solidFill>
                <a:effectLst/>
                <a:latin typeface="+mn-lt"/>
                <a:ea typeface="+mn-ea"/>
                <a:cs typeface="+mn-cs"/>
              </a:rPr>
              <a:t>optimisation</a:t>
            </a:r>
            <a:r>
              <a:rPr lang="en-US" sz="1200" kern="1200" dirty="0">
                <a:solidFill>
                  <a:schemeClr val="tx1"/>
                </a:solidFill>
                <a:effectLst/>
                <a:latin typeface="+mn-lt"/>
                <a:ea typeface="+mn-ea"/>
                <a:cs typeface="+mn-cs"/>
              </a:rPr>
              <a:t> of freight traffic. The aim is to develop a system that is independent of manufacturers in order to ensure even more flexible application possibilities.</a:t>
            </a:r>
            <a:endParaRPr lang="de-DE"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Source:</a:t>
            </a:r>
            <a:r>
              <a:rPr lang="de-AT" sz="1200" kern="1200" baseline="0" dirty="0">
                <a:solidFill>
                  <a:schemeClr val="tx1"/>
                </a:solidFill>
                <a:effectLst/>
                <a:latin typeface="+mn-lt"/>
                <a:ea typeface="+mn-ea"/>
                <a:cs typeface="+mn-cs"/>
              </a:rPr>
              <a:t> VDA, </a:t>
            </a:r>
            <a:r>
              <a:rPr lang="de-AT" sz="1200" b="0" i="0" u="none" strike="noStrike" kern="1200" baseline="0" dirty="0">
                <a:solidFill>
                  <a:schemeClr val="tx1"/>
                </a:solidFill>
                <a:latin typeface="+mn-lt"/>
                <a:ea typeface="+mn-ea"/>
                <a:cs typeface="+mn-cs"/>
              </a:rPr>
              <a:t>URL: https://www.vda.de/de/themen/innovation-und-technik/automatisiertes-fahren/platooning.html [14.05.2020].</a:t>
            </a:r>
          </a:p>
          <a:p>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118289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questions mentioned in this slide can serve as a warm-up exercise on the topic of "current development trends and innovations". The answers to these questions can be taken up again and again in the further course of the presentation. Accordingly, they can be taken up and discussed again after the presentation.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Discussion questions (5-10 minutes discussion):</a:t>
            </a:r>
          </a:p>
          <a:p>
            <a:r>
              <a:rPr lang="en-US" sz="1200" kern="1200" dirty="0">
                <a:solidFill>
                  <a:schemeClr val="tx1"/>
                </a:solidFill>
                <a:effectLst/>
                <a:latin typeface="+mn-lt"/>
                <a:ea typeface="+mn-ea"/>
                <a:cs typeface="+mn-cs"/>
              </a:rPr>
              <a:t> Why do you think innovation is of great importance in inland navigation and logistics? </a:t>
            </a:r>
          </a:p>
          <a:p>
            <a:r>
              <a:rPr lang="en-US" sz="1200" kern="1200" dirty="0">
                <a:solidFill>
                  <a:schemeClr val="tx1"/>
                </a:solidFill>
                <a:effectLst/>
                <a:latin typeface="+mn-lt"/>
                <a:ea typeface="+mn-ea"/>
                <a:cs typeface="+mn-cs"/>
              </a:rPr>
              <a:t>Which current trends are relevant for you in the logistics sector?</a:t>
            </a:r>
          </a:p>
          <a:p>
            <a:r>
              <a:rPr lang="en-US" sz="1200" kern="1200" dirty="0">
                <a:solidFill>
                  <a:schemeClr val="tx1"/>
                </a:solidFill>
                <a:effectLst/>
                <a:latin typeface="+mn-lt"/>
                <a:ea typeface="+mn-ea"/>
                <a:cs typeface="+mn-cs"/>
              </a:rPr>
              <a:t>What are the drivers for the development of innovative business models?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Possible support for a discussion:</a:t>
            </a:r>
          </a:p>
          <a:p>
            <a:r>
              <a:rPr lang="en-US" sz="1200" kern="1200" dirty="0">
                <a:solidFill>
                  <a:schemeClr val="tx1"/>
                </a:solidFill>
                <a:effectLst/>
                <a:latin typeface="+mn-lt"/>
                <a:ea typeface="+mn-ea"/>
                <a:cs typeface="+mn-cs"/>
              </a:rPr>
              <a:t>Fuel</a:t>
            </a:r>
          </a:p>
          <a:p>
            <a:r>
              <a:rPr lang="en-US" sz="1200" kern="1200" dirty="0">
                <a:solidFill>
                  <a:schemeClr val="tx1"/>
                </a:solidFill>
                <a:effectLst/>
                <a:latin typeface="+mn-lt"/>
                <a:ea typeface="+mn-ea"/>
                <a:cs typeface="+mn-cs"/>
              </a:rPr>
              <a:t>Transport routes</a:t>
            </a:r>
          </a:p>
          <a:p>
            <a:r>
              <a:rPr lang="en-US" sz="1200" kern="1200" dirty="0">
                <a:solidFill>
                  <a:schemeClr val="tx1"/>
                </a:solidFill>
                <a:effectLst/>
                <a:latin typeface="+mn-lt"/>
                <a:ea typeface="+mn-ea"/>
                <a:cs typeface="+mn-cs"/>
              </a:rPr>
              <a:t>Infrastructure</a:t>
            </a:r>
          </a:p>
          <a:p>
            <a:r>
              <a:rPr lang="en-US" sz="1200" kern="1200" dirty="0">
                <a:solidFill>
                  <a:schemeClr val="tx1"/>
                </a:solidFill>
                <a:effectLst/>
                <a:latin typeface="+mn-lt"/>
                <a:ea typeface="+mn-ea"/>
                <a:cs typeface="+mn-cs"/>
              </a:rPr>
              <a:t>IT Development</a:t>
            </a:r>
          </a:p>
          <a:p>
            <a:r>
              <a:rPr lang="en-US" sz="1200" kern="1200" dirty="0">
                <a:solidFill>
                  <a:schemeClr val="tx1"/>
                </a:solidFill>
                <a:effectLst/>
                <a:latin typeface="+mn-lt"/>
                <a:ea typeface="+mn-ea"/>
                <a:cs typeface="+mn-cs"/>
              </a:rPr>
              <a:t>Security</a:t>
            </a:r>
          </a:p>
          <a:p>
            <a:r>
              <a:rPr lang="en-US" sz="1200" kern="1200" dirty="0">
                <a:solidFill>
                  <a:schemeClr val="tx1"/>
                </a:solidFill>
                <a:effectLst/>
                <a:latin typeface="+mn-lt"/>
                <a:ea typeface="+mn-ea"/>
                <a:cs typeface="+mn-cs"/>
              </a:rPr>
              <a:t>Monitoring</a:t>
            </a:r>
          </a:p>
          <a:p>
            <a:r>
              <a:rPr lang="en-US" sz="1200" kern="1200" dirty="0">
                <a:solidFill>
                  <a:schemeClr val="tx1"/>
                </a:solidFill>
                <a:effectLst/>
                <a:latin typeface="+mn-lt"/>
                <a:ea typeface="+mn-ea"/>
                <a:cs typeface="+mn-cs"/>
              </a:rPr>
              <a:t>Ships</a:t>
            </a:r>
          </a:p>
          <a:p>
            <a:r>
              <a:rPr lang="en-US" sz="1200" kern="1200" dirty="0">
                <a:solidFill>
                  <a:schemeClr val="tx1"/>
                </a:solidFill>
                <a:effectLst/>
                <a:latin typeface="+mn-lt"/>
                <a:ea typeface="+mn-ea"/>
                <a:cs typeface="+mn-cs"/>
              </a:rPr>
              <a:t>Green Logistics/</a:t>
            </a:r>
            <a:r>
              <a:rPr lang="en-US" sz="1200" kern="1200" dirty="0" err="1">
                <a:solidFill>
                  <a:schemeClr val="tx1"/>
                </a:solidFill>
                <a:effectLst/>
                <a:latin typeface="+mn-lt"/>
                <a:ea typeface="+mn-ea"/>
                <a:cs typeface="+mn-cs"/>
              </a:rPr>
              <a:t>PortsTransport</a:t>
            </a:r>
            <a:r>
              <a:rPr lang="en-US" sz="1200" kern="1200" dirty="0">
                <a:solidFill>
                  <a:schemeClr val="tx1"/>
                </a:solidFill>
                <a:effectLst/>
                <a:latin typeface="+mn-lt"/>
                <a:ea typeface="+mn-ea"/>
                <a:cs typeface="+mn-cs"/>
              </a:rPr>
              <a:t> concepts</a:t>
            </a:r>
          </a:p>
          <a:p>
            <a:r>
              <a:rPr lang="en-US" sz="1200" kern="1200" dirty="0">
                <a:solidFill>
                  <a:schemeClr val="tx1"/>
                </a:solidFill>
                <a:effectLst/>
                <a:latin typeface="+mn-lt"/>
                <a:ea typeface="+mn-ea"/>
                <a:cs typeface="+mn-cs"/>
              </a:rPr>
              <a:t>Sustainability</a:t>
            </a:r>
          </a:p>
          <a:p>
            <a:r>
              <a:rPr lang="en-US" sz="1200" kern="1200" dirty="0">
                <a:solidFill>
                  <a:schemeClr val="tx1"/>
                </a:solidFill>
                <a:effectLst/>
                <a:latin typeface="+mn-lt"/>
                <a:ea typeface="+mn-ea"/>
                <a:cs typeface="+mn-cs"/>
              </a:rPr>
              <a:t>Cooperation</a:t>
            </a:r>
          </a:p>
          <a:p>
            <a:r>
              <a:rPr lang="en-US" sz="1200" kern="1200" dirty="0" err="1">
                <a:solidFill>
                  <a:schemeClr val="tx1"/>
                </a:solidFill>
                <a:effectLst/>
                <a:latin typeface="+mn-lt"/>
                <a:ea typeface="+mn-ea"/>
                <a:cs typeface="+mn-cs"/>
              </a:rPr>
              <a:t>Digitalisation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Picture: www.pixabay.com</a:t>
            </a:r>
            <a:endParaRPr lang="en-US"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1281078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land-based transport systems are already state of the art in terms of autonomous vehicles. There are several examples of automated subways, self-propelled </a:t>
            </a:r>
            <a:r>
              <a:rPr lang="en-US" sz="1200" kern="1200" dirty="0" err="1">
                <a:solidFill>
                  <a:schemeClr val="tx1"/>
                </a:solidFill>
                <a:effectLst/>
                <a:latin typeface="+mn-lt"/>
                <a:ea typeface="+mn-ea"/>
                <a:cs typeface="+mn-cs"/>
              </a:rPr>
              <a:t>intralogistic</a:t>
            </a:r>
            <a:r>
              <a:rPr lang="en-US" sz="1200" kern="1200" dirty="0">
                <a:solidFill>
                  <a:schemeClr val="tx1"/>
                </a:solidFill>
                <a:effectLst/>
                <a:latin typeface="+mn-lt"/>
                <a:ea typeface="+mn-ea"/>
                <a:cs typeface="+mn-cs"/>
              </a:rPr>
              <a:t> vehicles or driverless transport systems (AGV) at modern container terminals. </a:t>
            </a:r>
          </a:p>
          <a:p>
            <a:r>
              <a:rPr lang="en-US" sz="1200" kern="1200" dirty="0">
                <a:solidFill>
                  <a:schemeClr val="tx1"/>
                </a:solidFill>
                <a:effectLst/>
                <a:latin typeface="+mn-lt"/>
                <a:ea typeface="+mn-ea"/>
                <a:cs typeface="+mn-cs"/>
              </a:rPr>
              <a:t>In modern aviation, too, there are very diverse approaches to autonomous control concepts. Consequently, autonomy is also seen as an opportunity for shipping to meet the challenges of competitiveness, safety and sustainability.</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his includes advanced decision support systems that offer the possibility of operating ships remotely under semi- or fully automated control. For inland navigation, the trend of autonomous vehicles is not as relevant in the near future as for example for road transport, as the hazard potential of inland navigation is still predominant. Nevertheless, an open data management offers the actors of inland navigation such as shipping companies or forwarding agents the possibility to get a quick overview of the transport flows. This way, enormous efficiency advantages can be </a:t>
            </a:r>
            <a:r>
              <a:rPr lang="en-US" sz="1200" kern="1200" dirty="0" err="1">
                <a:solidFill>
                  <a:schemeClr val="tx1"/>
                </a:solidFill>
                <a:effectLst/>
                <a:latin typeface="+mn-lt"/>
                <a:ea typeface="+mn-ea"/>
                <a:cs typeface="+mn-cs"/>
              </a:rPr>
              <a:t>realised</a:t>
            </a:r>
            <a:r>
              <a:rPr lang="en-US" sz="1200" kern="1200" dirty="0">
                <a:solidFill>
                  <a:schemeClr val="tx1"/>
                </a:solidFill>
                <a:effectLst/>
                <a:latin typeface="+mn-lt"/>
                <a:ea typeface="+mn-ea"/>
                <a:cs typeface="+mn-cs"/>
              </a:rPr>
              <a:t> even in individual processes such as smuggling through automated registration and payment. Furthermore, a rapid exchange of information allows transport processes such as </a:t>
            </a:r>
            <a:r>
              <a:rPr lang="en-US" sz="1200" kern="1200" dirty="0" err="1">
                <a:solidFill>
                  <a:schemeClr val="tx1"/>
                </a:solidFill>
                <a:effectLst/>
                <a:latin typeface="+mn-lt"/>
                <a:ea typeface="+mn-ea"/>
                <a:cs typeface="+mn-cs"/>
              </a:rPr>
              <a:t>transhipment</a:t>
            </a:r>
            <a:r>
              <a:rPr lang="en-US" sz="1200" kern="1200" dirty="0">
                <a:solidFill>
                  <a:schemeClr val="tx1"/>
                </a:solidFill>
                <a:effectLst/>
                <a:latin typeface="+mn-lt"/>
                <a:ea typeface="+mn-ea"/>
                <a:cs typeface="+mn-cs"/>
              </a:rPr>
              <a:t> and pre- and post-carriage to be optimally planned to avoid cost-intensive waiting times. Especially in ports with container handling, </a:t>
            </a:r>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 is already a very present topic, as the handling of the many containers and their </a:t>
            </a:r>
            <a:r>
              <a:rPr lang="en-US" sz="1200" kern="1200" dirty="0" err="1">
                <a:solidFill>
                  <a:schemeClr val="tx1"/>
                </a:solidFill>
                <a:effectLst/>
                <a:latin typeface="+mn-lt"/>
                <a:ea typeface="+mn-ea"/>
                <a:cs typeface="+mn-cs"/>
              </a:rPr>
              <a:t>transhipment</a:t>
            </a:r>
            <a:r>
              <a:rPr lang="en-US" sz="1200" kern="1200" dirty="0">
                <a:solidFill>
                  <a:schemeClr val="tx1"/>
                </a:solidFill>
                <a:effectLst/>
                <a:latin typeface="+mn-lt"/>
                <a:ea typeface="+mn-ea"/>
                <a:cs typeface="+mn-cs"/>
              </a:rPr>
              <a:t> would hardly be possible without the use of electronic data processing. The trend towards </a:t>
            </a:r>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 is already being lived out in the port of Hamburg, for example, although there is still potential for expansion. However, in order to be able to take advantage of this trend in the future in the area of inland navigation, high investments must be made in equipment and in training and further education, the security of a digital network must be ensured and international standards must be introduced. </a:t>
            </a:r>
          </a:p>
          <a:p>
            <a:endParaRPr lang="de-AT" dirty="0"/>
          </a:p>
          <a:p>
            <a:r>
              <a:rPr lang="de-AT" dirty="0"/>
              <a:t>Source:</a:t>
            </a:r>
            <a:r>
              <a:rPr lang="de-AT" baseline="0" dirty="0"/>
              <a:t> Projekt </a:t>
            </a:r>
            <a:r>
              <a:rPr lang="de-AT" baseline="0" dirty="0" err="1"/>
              <a:t>Munin</a:t>
            </a:r>
            <a:r>
              <a:rPr lang="de-AT" baseline="0" dirty="0"/>
              <a:t>, </a:t>
            </a:r>
            <a:r>
              <a:rPr lang="de-AT" dirty="0">
                <a:solidFill>
                  <a:srgbClr val="FF0000"/>
                </a:solidFill>
                <a:hlinkClick r:id="rId3"/>
              </a:rPr>
              <a:t>http://www.unmanned-ship.org/munin/about/the-autonomus-ship/</a:t>
            </a:r>
            <a:r>
              <a:rPr lang="de-AT" dirty="0">
                <a:solidFill>
                  <a:srgbClr val="FF0000"/>
                </a:solidFill>
              </a:rPr>
              <a:t> [14.05.2020]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solidFill>
                  <a:schemeClr val="tx1"/>
                </a:solidFill>
                <a:hlinkClick r:id="rId4"/>
              </a:rPr>
              <a:t>Youtube</a:t>
            </a:r>
            <a:r>
              <a:rPr lang="de-AT" dirty="0">
                <a:solidFill>
                  <a:schemeClr val="tx1"/>
                </a:solidFill>
                <a:hlinkClick r:id="rId4"/>
              </a:rPr>
              <a:t>,</a:t>
            </a:r>
            <a:r>
              <a:rPr lang="de-AT" baseline="0" dirty="0">
                <a:solidFill>
                  <a:schemeClr val="tx1"/>
                </a:solidFill>
                <a:hlinkClick r:id="rId4"/>
              </a:rPr>
              <a:t> URL: </a:t>
            </a:r>
            <a:r>
              <a:rPr lang="de-AT" dirty="0">
                <a:solidFill>
                  <a:schemeClr val="tx1"/>
                </a:solidFill>
                <a:hlinkClick r:id="rId4"/>
              </a:rPr>
              <a:t>https://www.youtube.com/watch?v=Z5cTxSjjEXI</a:t>
            </a:r>
            <a:r>
              <a:rPr lang="de-AT" dirty="0">
                <a:solidFill>
                  <a:schemeClr val="tx1"/>
                </a:solidFill>
              </a:rPr>
              <a:t> [14.05.2020].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solidFill>
                  <a:srgbClr val="FF0000"/>
                </a:solidFill>
              </a:rPr>
              <a:t>Projekt NOVIMAR, URL:</a:t>
            </a:r>
            <a:r>
              <a:rPr lang="de-AT" baseline="0" dirty="0">
                <a:solidFill>
                  <a:srgbClr val="FF0000"/>
                </a:solidFill>
              </a:rPr>
              <a:t> </a:t>
            </a:r>
            <a:r>
              <a:rPr lang="de-AT" dirty="0">
                <a:solidFill>
                  <a:srgbClr val="FF0000"/>
                </a:solidFill>
              </a:rPr>
              <a:t>https://www.researchgate.net/publication/330359084_Platooning_auf_Wasserstrassen_-_Erste_Ergebnisse_aus_dem_Projekt_NOVIMAR [14.05.2020]</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4221843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port of Hamburg is a pioneer in the field of </a:t>
            </a:r>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 in connection with inland navigation. The aim of the pioneer "</a:t>
            </a:r>
            <a:r>
              <a:rPr lang="en-US" sz="1200" kern="1200" dirty="0" err="1">
                <a:solidFill>
                  <a:schemeClr val="tx1"/>
                </a:solidFill>
                <a:effectLst/>
                <a:latin typeface="+mn-lt"/>
                <a:ea typeface="+mn-ea"/>
                <a:cs typeface="+mn-cs"/>
              </a:rPr>
              <a:t>smartPORT</a:t>
            </a:r>
            <a:r>
              <a:rPr lang="en-US" sz="1200" kern="1200" dirty="0">
                <a:solidFill>
                  <a:schemeClr val="tx1"/>
                </a:solidFill>
                <a:effectLst/>
                <a:latin typeface="+mn-lt"/>
                <a:ea typeface="+mn-ea"/>
                <a:cs typeface="+mn-cs"/>
              </a:rPr>
              <a:t> Logistics" is to </a:t>
            </a:r>
            <a:r>
              <a:rPr lang="en-US" sz="1200" kern="1200" dirty="0" err="1">
                <a:solidFill>
                  <a:schemeClr val="tx1"/>
                </a:solidFill>
                <a:effectLst/>
                <a:latin typeface="+mn-lt"/>
                <a:ea typeface="+mn-ea"/>
                <a:cs typeface="+mn-cs"/>
              </a:rPr>
              <a:t>optimise</a:t>
            </a:r>
            <a:r>
              <a:rPr lang="en-US" sz="1200" kern="1200" dirty="0">
                <a:solidFill>
                  <a:schemeClr val="tx1"/>
                </a:solidFill>
                <a:effectLst/>
                <a:latin typeface="+mn-lt"/>
                <a:ea typeface="+mn-ea"/>
                <a:cs typeface="+mn-cs"/>
              </a:rPr>
              <a:t> land transport due to limited road capacity. </a:t>
            </a:r>
            <a:r>
              <a:rPr lang="en-US" sz="1200" kern="1200" dirty="0" err="1">
                <a:solidFill>
                  <a:schemeClr val="tx1"/>
                </a:solidFill>
                <a:effectLst/>
                <a:latin typeface="+mn-lt"/>
                <a:ea typeface="+mn-ea"/>
                <a:cs typeface="+mn-cs"/>
              </a:rPr>
              <a:t>smartPORT</a:t>
            </a:r>
            <a:r>
              <a:rPr lang="en-US" sz="1200" kern="1200" dirty="0">
                <a:solidFill>
                  <a:schemeClr val="tx1"/>
                </a:solidFill>
                <a:effectLst/>
                <a:latin typeface="+mn-lt"/>
                <a:ea typeface="+mn-ea"/>
                <a:cs typeface="+mn-cs"/>
              </a:rPr>
              <a:t> logistics combines economic and ecological aspects in three sub-areas: Traffic flows, infrastructure and flow of goods. An intermodal </a:t>
            </a:r>
            <a:r>
              <a:rPr lang="en-US" sz="1200" kern="1200" dirty="0" err="1">
                <a:solidFill>
                  <a:schemeClr val="tx1"/>
                </a:solidFill>
                <a:effectLst/>
                <a:latin typeface="+mn-lt"/>
                <a:ea typeface="+mn-ea"/>
                <a:cs typeface="+mn-cs"/>
              </a:rPr>
              <a:t>PortTraffic</a:t>
            </a:r>
            <a:r>
              <a:rPr lang="en-US" sz="1200" kern="1200" dirty="0">
                <a:solidFill>
                  <a:schemeClr val="tx1"/>
                </a:solidFill>
                <a:effectLst/>
                <a:latin typeface="+mn-lt"/>
                <a:ea typeface="+mn-ea"/>
                <a:cs typeface="+mn-cs"/>
              </a:rPr>
              <a:t> Center for shipping, rail and road traffic forms the basis for linking the traffic flows. Intelligent networking is a prerequisite for smooth and efficient traffic in the port of Hamburg and, ultimately, for the flow of goods. Optimum data acquisition and rapid exchange of information enable logistics companies, forwarders and agents to select the most efficient mode of transport for their operations. A cloud-based IT platform provided by SAP is used to connect all transport and logistics partners so that all relevant information (e.g. information on specific route sections) is transmitted. By monitoring truck movements using GPS, alternative routes can be recommended in real time and waiting times caused by traffic jams, for example, can be avoided. In addition, a control instrument shows the route in and out of the port and at the same time takes into account current traffic movements. Furthermore, the </a:t>
            </a:r>
            <a:r>
              <a:rPr lang="en-US" sz="1200" kern="1200" dirty="0" err="1">
                <a:solidFill>
                  <a:schemeClr val="tx1"/>
                </a:solidFill>
                <a:effectLst/>
                <a:latin typeface="+mn-lt"/>
                <a:ea typeface="+mn-ea"/>
                <a:cs typeface="+mn-cs"/>
              </a:rPr>
              <a:t>smartPORT</a:t>
            </a:r>
            <a:r>
              <a:rPr lang="en-US" sz="1200" kern="1200" dirty="0">
                <a:solidFill>
                  <a:schemeClr val="tx1"/>
                </a:solidFill>
                <a:effectLst/>
                <a:latin typeface="+mn-lt"/>
                <a:ea typeface="+mn-ea"/>
                <a:cs typeface="+mn-cs"/>
              </a:rPr>
              <a:t> has a virtual container depot that helps to avoid journeys with empty containers. A shore-side power supply from renewable energies for cruise ships will considerably reduce the environmental impact in Hamburg. Intelligent points of the port railway are equipped with sensors that transmit data in real time to a central IT system and thus provide information on their condition, enabling timely maintenance and thus reducing or eliminating downtimes.</a:t>
            </a:r>
          </a:p>
          <a:p>
            <a:endParaRPr lang="en-US" noProof="0" dirty="0"/>
          </a:p>
          <a:p>
            <a:r>
              <a:rPr lang="en-US" noProof="0" dirty="0"/>
              <a:t>Sources:</a:t>
            </a:r>
            <a:r>
              <a:rPr lang="en-US" baseline="0" noProof="0" dirty="0"/>
              <a:t> </a:t>
            </a:r>
            <a:r>
              <a:rPr lang="en-US" baseline="0" noProof="0" dirty="0" err="1"/>
              <a:t>Hafen</a:t>
            </a:r>
            <a:r>
              <a:rPr lang="en-US" baseline="0" noProof="0" dirty="0"/>
              <a:t> Hamburg, URL: https://www.hamburg-port-authority.de/de/hpa-360/smartport/ [14.05.2020]</a:t>
            </a:r>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2538998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High-quality cost- and time-saving transport services and the provision of electronic information have become a key success factor. To enable inland navigation to meet these needs, an information and management service, River Information Services (RIS), has been generated in Europe. RIS are able to support both freight transport and passenger navigation on waterways. RIS improves traffic safety, economic efficiency, reliability and transport planning. The basic idea is that RIS data are used to provide information bases to support traffic and transport-related tasks. RIS are of great value for the entire European inland navigation. Through RIS the latest advances in logistics on waterways can be used. Furthermore, reliably planned offers can be developed. RIS are a decisive factor in the development of the European inland navigation space.</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Source: Manual on </a:t>
            </a:r>
            <a:r>
              <a:rPr lang="de-AT" sz="1200" kern="1200" dirty="0" err="1">
                <a:solidFill>
                  <a:schemeClr val="tx1"/>
                </a:solidFill>
                <a:effectLst/>
                <a:latin typeface="+mn-lt"/>
                <a:ea typeface="+mn-ea"/>
                <a:cs typeface="+mn-cs"/>
              </a:rPr>
              <a:t>Danube</a:t>
            </a:r>
            <a:r>
              <a:rPr lang="de-AT" sz="1200" kern="1200" dirty="0">
                <a:solidFill>
                  <a:schemeClr val="tx1"/>
                </a:solidFill>
                <a:effectLst/>
                <a:latin typeface="+mn-lt"/>
                <a:ea typeface="+mn-ea"/>
                <a:cs typeface="+mn-cs"/>
              </a:rPr>
              <a:t> Navigation,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S.204ff.</a:t>
            </a:r>
          </a:p>
          <a:p>
            <a:r>
              <a:rPr lang="de-AT" sz="1200" kern="1200" dirty="0">
                <a:solidFill>
                  <a:schemeClr val="tx1"/>
                </a:solidFill>
                <a:effectLst/>
                <a:latin typeface="+mn-lt"/>
                <a:ea typeface="+mn-ea"/>
                <a:cs typeface="+mn-cs"/>
              </a:rPr>
              <a:t>Picture:</a:t>
            </a:r>
            <a:r>
              <a:rPr lang="de-AT" sz="1200" kern="1200" baseline="0" dirty="0">
                <a:solidFill>
                  <a:schemeClr val="tx1"/>
                </a:solidFill>
                <a:effectLst/>
                <a:latin typeface="+mn-lt"/>
                <a:ea typeface="+mn-ea"/>
                <a:cs typeface="+mn-cs"/>
              </a:rPr>
              <a:t> viadonau im </a:t>
            </a:r>
            <a:r>
              <a:rPr lang="de-AT" sz="1200" kern="1200" dirty="0">
                <a:solidFill>
                  <a:schemeClr val="tx1"/>
                </a:solidFill>
                <a:effectLst/>
                <a:latin typeface="+mn-lt"/>
                <a:ea typeface="+mn-ea"/>
                <a:cs typeface="+mn-cs"/>
              </a:rPr>
              <a:t>Manual on </a:t>
            </a:r>
            <a:r>
              <a:rPr lang="de-AT" sz="1200" kern="1200" dirty="0" err="1">
                <a:solidFill>
                  <a:schemeClr val="tx1"/>
                </a:solidFill>
                <a:effectLst/>
                <a:latin typeface="+mn-lt"/>
                <a:ea typeface="+mn-ea"/>
                <a:cs typeface="+mn-cs"/>
              </a:rPr>
              <a:t>Danube</a:t>
            </a:r>
            <a:r>
              <a:rPr lang="de-AT" sz="1200" kern="1200" dirty="0">
                <a:solidFill>
                  <a:schemeClr val="tx1"/>
                </a:solidFill>
                <a:effectLst/>
                <a:latin typeface="+mn-lt"/>
                <a:ea typeface="+mn-ea"/>
                <a:cs typeface="+mn-cs"/>
              </a:rPr>
              <a:t> Navigation</a:t>
            </a:r>
            <a:r>
              <a:rPr lang="de-AT" sz="1200" kern="1200" baseline="0" dirty="0">
                <a:solidFill>
                  <a:schemeClr val="tx1"/>
                </a:solidFill>
                <a:effectLst/>
                <a:latin typeface="+mn-lt"/>
                <a:ea typeface="+mn-ea"/>
                <a:cs typeface="+mn-cs"/>
              </a:rPr>
              <a:t>, S. 138.</a:t>
            </a:r>
            <a:endParaRPr lang="de-AT"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756705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In order to survive in the current competitive environment, many companies have to customize the products and services they offer. In addition, customers are demanding ever shorter delivery times. Ultimately, this leads to an increasing complexity of logistics chains and poses a major challenge for logistics and its players. This development is also due to the great importance of e-commerce - especially in the B2C sector. In Austria, the retail trade in particular is </a:t>
            </a:r>
            <a:r>
              <a:rPr lang="en-US" sz="1200" kern="1200" dirty="0" err="1">
                <a:solidFill>
                  <a:schemeClr val="tx1"/>
                </a:solidFill>
                <a:effectLst/>
                <a:latin typeface="+mn-lt"/>
                <a:ea typeface="+mn-ea"/>
                <a:cs typeface="+mn-cs"/>
              </a:rPr>
              <a:t>characterised</a:t>
            </a:r>
            <a:r>
              <a:rPr lang="en-US" sz="1200" kern="1200" dirty="0">
                <a:solidFill>
                  <a:schemeClr val="tx1"/>
                </a:solidFill>
                <a:effectLst/>
                <a:latin typeface="+mn-lt"/>
                <a:ea typeface="+mn-ea"/>
                <a:cs typeface="+mn-cs"/>
              </a:rPr>
              <a:t> by online trading. Gross annual sales in Internet retailing amounted to approximately EUR 3.8 billion in 2018, which represents 5.02% of the total retail volume. Studies show that there is an increased demand for higher-value goods, whereby the weight of transport orders is declining. This means that there is a demand from customers for smaller, </a:t>
            </a:r>
            <a:r>
              <a:rPr lang="en-US" sz="1200" kern="1200" dirty="0" err="1">
                <a:solidFill>
                  <a:schemeClr val="tx1"/>
                </a:solidFill>
                <a:effectLst/>
                <a:latin typeface="+mn-lt"/>
                <a:ea typeface="+mn-ea"/>
                <a:cs typeface="+mn-cs"/>
              </a:rPr>
              <a:t>individualised</a:t>
            </a:r>
            <a:r>
              <a:rPr lang="en-US" sz="1200" kern="1200" dirty="0">
                <a:solidFill>
                  <a:schemeClr val="tx1"/>
                </a:solidFill>
                <a:effectLst/>
                <a:latin typeface="+mn-lt"/>
                <a:ea typeface="+mn-ea"/>
                <a:cs typeface="+mn-cs"/>
              </a:rPr>
              <a:t> goods of higher value. For the providers and players in logistics, this development in turn means new requirements in terms of speed, punctuality, flexibility and quality of the service offered in order to guarantee value. This consumer ordering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also influences the logistics processes, which must react flexibly to the changed requirements. This development is also reflected in the increasing importance of CEP transport.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Source:</a:t>
            </a:r>
          </a:p>
          <a:p>
            <a:r>
              <a:rPr lang="de-AT" sz="1200" b="0" i="0" u="none" strike="noStrike" kern="1200" baseline="0" dirty="0" err="1">
                <a:solidFill>
                  <a:schemeClr val="tx1"/>
                </a:solidFill>
                <a:latin typeface="+mn-lt"/>
                <a:ea typeface="+mn-ea"/>
                <a:cs typeface="+mn-cs"/>
              </a:rPr>
              <a:t>Wittenbrink</a:t>
            </a:r>
            <a:r>
              <a:rPr lang="de-AT" sz="1200" b="0" i="0" u="none" strike="noStrike" kern="1200" baseline="0" dirty="0">
                <a:solidFill>
                  <a:schemeClr val="tx1"/>
                </a:solidFill>
                <a:latin typeface="+mn-lt"/>
                <a:ea typeface="+mn-ea"/>
                <a:cs typeface="+mn-cs"/>
              </a:rPr>
              <a:t> , 2014, S. 23f </a:t>
            </a:r>
          </a:p>
          <a:p>
            <a:r>
              <a:rPr lang="de-AT" sz="1200" b="0" i="0" u="none" strike="noStrike" kern="1200" baseline="0" dirty="0" err="1">
                <a:solidFill>
                  <a:schemeClr val="tx1"/>
                </a:solidFill>
                <a:latin typeface="+mn-lt"/>
                <a:ea typeface="+mn-ea"/>
                <a:cs typeface="+mn-cs"/>
              </a:rPr>
              <a:t>Holderied</a:t>
            </a:r>
            <a:r>
              <a:rPr lang="de-AT" sz="1200" b="0" i="0" u="none" strike="noStrike" kern="1200" baseline="0" dirty="0">
                <a:solidFill>
                  <a:schemeClr val="tx1"/>
                </a:solidFill>
                <a:latin typeface="+mn-lt"/>
                <a:ea typeface="+mn-ea"/>
                <a:cs typeface="+mn-cs"/>
              </a:rPr>
              <a:t>, 2005, S. 20 </a:t>
            </a:r>
          </a:p>
          <a:p>
            <a:r>
              <a:rPr lang="de-AT" sz="1200" b="0" i="0" u="none" strike="noStrike" kern="1200" baseline="0" dirty="0" err="1">
                <a:solidFill>
                  <a:schemeClr val="tx1"/>
                </a:solidFill>
                <a:latin typeface="+mn-lt"/>
                <a:ea typeface="+mn-ea"/>
                <a:cs typeface="+mn-cs"/>
              </a:rPr>
              <a:t>Statista</a:t>
            </a:r>
            <a:r>
              <a:rPr lang="de-AT" sz="1200" b="0" i="0" u="none" strike="noStrike" kern="1200" baseline="0" dirty="0">
                <a:solidFill>
                  <a:schemeClr val="tx1"/>
                </a:solidFill>
                <a:latin typeface="+mn-lt"/>
                <a:ea typeface="+mn-ea"/>
                <a:cs typeface="+mn-cs"/>
              </a:rPr>
              <a:t>, URL: https://de.statista.com/statistik/daten/studie/947968/umfrage/umsatz-im-stationaeren-handel-und-im-online-handel-in-oesterreich/ [19.05.2020]</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2921682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Increasing globalization and thus the growing division of labor in the economy has led many companies to focus on their core competencies. As a consequence, more and more make-or-buy decisions have to be made and thus it is necessary to cooperate with other companies on a global scale. Complex company and supplier networks have formed which in turn lead to increased international flows of goods and commodities, which in the end lead to an increase in freight traffic. Therefore, different challenges have arisen for freight transport, such as the increasing ecological demands on freight transport as well as the growing importance of cooperation between the various modes of transport in order to efficiently meet the increased demand for freight transport. A distinction can be made between cooperation between actors at the same level of the logistics chain (horizontal cooperation) and cooperation between actors at subsequent levels of the logistics chain (vertical cooperation).</a:t>
            </a:r>
          </a:p>
          <a:p>
            <a:r>
              <a:rPr lang="en-US" sz="1200" kern="1200" dirty="0">
                <a:solidFill>
                  <a:schemeClr val="tx1"/>
                </a:solidFill>
                <a:effectLst/>
                <a:latin typeface="+mn-lt"/>
                <a:ea typeface="+mn-ea"/>
                <a:cs typeface="+mn-cs"/>
              </a:rPr>
              <a:t>From the perspective of logistics service providers, different reasons for horizontal or vertical cooperation can be identified.</a:t>
            </a:r>
            <a:r>
              <a:rPr lang="de-DE" sz="1200" kern="1200" dirty="0">
                <a:solidFill>
                  <a:schemeClr val="tx1"/>
                </a:solidFill>
                <a:effectLst/>
                <a:latin typeface="+mn-lt"/>
                <a:ea typeface="+mn-ea"/>
                <a:cs typeface="+mn-cs"/>
              </a:rPr>
              <a:t>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Source:</a:t>
            </a:r>
          </a:p>
          <a:p>
            <a:r>
              <a:rPr lang="de-AT" sz="1200" b="0" i="0" u="none" strike="noStrike" kern="1200" baseline="0" dirty="0">
                <a:solidFill>
                  <a:schemeClr val="tx1"/>
                </a:solidFill>
                <a:latin typeface="+mn-lt"/>
                <a:ea typeface="+mn-ea"/>
                <a:cs typeface="+mn-cs"/>
              </a:rPr>
              <a:t>Pfohl, 2004, S. 141 </a:t>
            </a:r>
          </a:p>
          <a:p>
            <a:r>
              <a:rPr lang="de-AT" sz="1200" b="0" i="0" u="none" strike="noStrike" kern="1200" baseline="0" dirty="0" err="1">
                <a:solidFill>
                  <a:schemeClr val="tx1"/>
                </a:solidFill>
                <a:latin typeface="+mn-lt"/>
                <a:ea typeface="+mn-ea"/>
                <a:cs typeface="+mn-cs"/>
              </a:rPr>
              <a:t>Vahrenkamp</a:t>
            </a:r>
            <a:r>
              <a:rPr lang="de-AT" sz="1200" b="0" i="0" u="none" strike="noStrike" kern="1200" baseline="0" dirty="0">
                <a:solidFill>
                  <a:schemeClr val="tx1"/>
                </a:solidFill>
                <a:latin typeface="+mn-lt"/>
                <a:ea typeface="+mn-ea"/>
                <a:cs typeface="+mn-cs"/>
              </a:rPr>
              <a:t> &amp; </a:t>
            </a:r>
            <a:r>
              <a:rPr lang="de-AT" sz="1200" b="0" i="0" u="none" strike="noStrike" kern="1200" baseline="0" dirty="0" err="1">
                <a:solidFill>
                  <a:schemeClr val="tx1"/>
                </a:solidFill>
                <a:latin typeface="+mn-lt"/>
                <a:ea typeface="+mn-ea"/>
                <a:cs typeface="+mn-cs"/>
              </a:rPr>
              <a:t>Kotzab</a:t>
            </a:r>
            <a:r>
              <a:rPr lang="de-AT" sz="1200" b="0" i="0" u="none" strike="noStrike" kern="1200" baseline="0" dirty="0">
                <a:solidFill>
                  <a:schemeClr val="tx1"/>
                </a:solidFill>
                <a:latin typeface="+mn-lt"/>
                <a:ea typeface="+mn-ea"/>
                <a:cs typeface="+mn-cs"/>
              </a:rPr>
              <a:t>, 2012, S. 18, URL: </a:t>
            </a:r>
            <a:r>
              <a:rPr lang="de-DE"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hlinkClick r:id="rId3"/>
              </a:rPr>
              <a:t>http://www.springer.com/cda/content/document/cda_downloaddocument/9783642193323-c1.pdf?SGWID=0-0-45-1199838-p174123868</a:t>
            </a:r>
            <a:r>
              <a:rPr lang="de-AT" sz="1200" kern="1200" baseline="0" dirty="0">
                <a:solidFill>
                  <a:schemeClr val="tx1"/>
                </a:solidFill>
                <a:effectLst/>
                <a:latin typeface="+mn-lt"/>
                <a:ea typeface="+mn-ea"/>
                <a:cs typeface="+mn-cs"/>
              </a:rPr>
              <a:t> [14.05.2020].</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1231387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 increasing </a:t>
            </a:r>
            <a:r>
              <a:rPr lang="en-US" sz="1200" kern="1200" dirty="0" err="1">
                <a:solidFill>
                  <a:schemeClr val="tx1"/>
                </a:solidFill>
                <a:effectLst/>
                <a:latin typeface="+mn-lt"/>
                <a:ea typeface="+mn-ea"/>
                <a:cs typeface="+mn-cs"/>
              </a:rPr>
              <a:t>globalisation</a:t>
            </a:r>
            <a:r>
              <a:rPr lang="en-US" sz="1200" kern="1200" dirty="0">
                <a:solidFill>
                  <a:schemeClr val="tx1"/>
                </a:solidFill>
                <a:effectLst/>
                <a:latin typeface="+mn-lt"/>
                <a:ea typeface="+mn-ea"/>
                <a:cs typeface="+mn-cs"/>
              </a:rPr>
              <a:t> and thus the rising cost pressure (keyword low-wage countries), the high fixed costs in the transport sector and also the deregulation of the transport industry speak in </a:t>
            </a:r>
            <a:r>
              <a:rPr lang="en-US" sz="1200" kern="1200" dirty="0" err="1">
                <a:solidFill>
                  <a:schemeClr val="tx1"/>
                </a:solidFill>
                <a:effectLst/>
                <a:latin typeface="+mn-lt"/>
                <a:ea typeface="+mn-ea"/>
                <a:cs typeface="+mn-cs"/>
              </a:rPr>
              <a:t>favour</a:t>
            </a:r>
            <a:r>
              <a:rPr lang="en-US" sz="1200" kern="1200" dirty="0">
                <a:solidFill>
                  <a:schemeClr val="tx1"/>
                </a:solidFill>
                <a:effectLst/>
                <a:latin typeface="+mn-lt"/>
                <a:ea typeface="+mn-ea"/>
                <a:cs typeface="+mn-cs"/>
              </a:rPr>
              <a:t> of horizontal cooperation. Horizontal cooperation can open up new geographical markets, as international transport services can be offered. In addition, economies of scale can be exploited, allowing the existing infrastructure and means of transport to be efficiently </a:t>
            </a:r>
            <a:r>
              <a:rPr lang="en-US" sz="1200" kern="1200" dirty="0" err="1">
                <a:solidFill>
                  <a:schemeClr val="tx1"/>
                </a:solidFill>
                <a:effectLst/>
                <a:latin typeface="+mn-lt"/>
                <a:ea typeface="+mn-ea"/>
                <a:cs typeface="+mn-cs"/>
              </a:rPr>
              <a:t>utilised</a:t>
            </a:r>
            <a:r>
              <a:rPr lang="en-US" sz="1200" kern="1200" dirty="0">
                <a:solidFill>
                  <a:schemeClr val="tx1"/>
                </a:solidFill>
                <a:effectLst/>
                <a:latin typeface="+mn-lt"/>
                <a:ea typeface="+mn-ea"/>
                <a:cs typeface="+mn-cs"/>
              </a:rPr>
              <a:t>. Finally, cost savings can also be realized. In addition, horizontal </a:t>
            </a:r>
            <a:r>
              <a:rPr lang="en-US" sz="1200" kern="1200" dirty="0" err="1">
                <a:solidFill>
                  <a:schemeClr val="tx1"/>
                </a:solidFill>
                <a:effectLst/>
                <a:latin typeface="+mn-lt"/>
                <a:ea typeface="+mn-ea"/>
                <a:cs typeface="+mn-cs"/>
              </a:rPr>
              <a:t>cooperations</a:t>
            </a:r>
            <a:r>
              <a:rPr lang="en-US" sz="1200" kern="1200" dirty="0">
                <a:solidFill>
                  <a:schemeClr val="tx1"/>
                </a:solidFill>
                <a:effectLst/>
                <a:latin typeface="+mn-lt"/>
                <a:ea typeface="+mn-ea"/>
                <a:cs typeface="+mn-cs"/>
              </a:rPr>
              <a:t> can be used to offer different logistics services, thus addressing different customers and markets. </a:t>
            </a:r>
          </a:p>
          <a:p>
            <a:r>
              <a:rPr lang="en-US" sz="1200" kern="1200" dirty="0">
                <a:solidFill>
                  <a:schemeClr val="tx1"/>
                </a:solidFill>
                <a:effectLst/>
                <a:latin typeface="+mn-lt"/>
                <a:ea typeface="+mn-ea"/>
                <a:cs typeface="+mn-cs"/>
              </a:rPr>
              <a:t>The increasing concentration of companies on their core competencies as well as the increase in competition and thus the growing time pressure in the transport industry speak in </a:t>
            </a:r>
            <a:r>
              <a:rPr lang="en-US" sz="1200" kern="1200" dirty="0" err="1">
                <a:solidFill>
                  <a:schemeClr val="tx1"/>
                </a:solidFill>
                <a:effectLst/>
                <a:latin typeface="+mn-lt"/>
                <a:ea typeface="+mn-ea"/>
                <a:cs typeface="+mn-cs"/>
              </a:rPr>
              <a:t>favour</a:t>
            </a:r>
            <a:r>
              <a:rPr lang="en-US" sz="1200" kern="1200" dirty="0">
                <a:solidFill>
                  <a:schemeClr val="tx1"/>
                </a:solidFill>
                <a:effectLst/>
                <a:latin typeface="+mn-lt"/>
                <a:ea typeface="+mn-ea"/>
                <a:cs typeface="+mn-cs"/>
              </a:rPr>
              <a:t> of vertical cooperation. Through vertical cooperation, specific services can be offered to achieve a competitive advantage. Rationalization gains can also be realized through close integration into the value chain of upstream or downstream players. An advantage for the customer is, for example, the improvement in the reliability of transport demand forecasts through longer-term cooperation.</a:t>
            </a:r>
          </a:p>
          <a:p>
            <a:endParaRPr lang="de-AT" sz="1200" kern="1200" dirty="0">
              <a:solidFill>
                <a:schemeClr val="tx1"/>
              </a:solidFill>
              <a:effectLst/>
              <a:latin typeface="+mn-lt"/>
              <a:ea typeface="+mn-ea"/>
              <a:cs typeface="+mn-cs"/>
            </a:endParaRPr>
          </a:p>
          <a:p>
            <a:r>
              <a:rPr lang="de-AT" dirty="0"/>
              <a:t>Source: </a:t>
            </a:r>
            <a:r>
              <a:rPr lang="de-AT" sz="1200" b="0" i="0" u="none" strike="noStrike" kern="1200" baseline="0" dirty="0">
                <a:solidFill>
                  <a:schemeClr val="tx1"/>
                </a:solidFill>
                <a:latin typeface="+mn-lt"/>
                <a:ea typeface="+mn-ea"/>
                <a:cs typeface="+mn-cs"/>
              </a:rPr>
              <a:t>Claus, 2015, S. 23ff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635206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inland navigation, horizontal or vertical cooperation could also increase the competitiveness of the mode of transport. For example, economies of scale could lead to the efficient use of inland waterway vessels and thus also to cost advantages. Since transport by inland waterway is often international rather than national, international cooperation is also quite possible. Cooperation could also make it easier to open up new markets. Cooperation on a vertical level could also be simplified by increasing the number of companies settling near the port. This could promote a greater integration of inland navigation into the transport chain.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Source: Claus, 2015, p. 23ff </a:t>
            </a:r>
          </a:p>
          <a:p>
            <a:r>
              <a:rPr lang="de-AT" sz="1200" b="0" i="0" u="none" strike="noStrike" kern="1200" baseline="0" dirty="0">
                <a:solidFill>
                  <a:schemeClr val="tx1"/>
                </a:solidFill>
                <a:latin typeface="+mn-lt"/>
                <a:ea typeface="+mn-ea"/>
                <a:cs typeface="+mn-cs"/>
              </a:rPr>
              <a:t>Picture: www.pixabay.com</a:t>
            </a: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549781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In summary, new transport concepts that influence freight transport and other developments (e.g. generally increasing freight traffic, bottlenecks in transport infrastructure, etc.) are needed. Existing infrastructure bottlenecks and the negative effects of transport volume lead to new trends in the logistics industry.</a:t>
            </a:r>
          </a:p>
          <a:p>
            <a:r>
              <a:rPr lang="en-US" sz="1200" kern="1200" dirty="0">
                <a:solidFill>
                  <a:schemeClr val="tx1"/>
                </a:solidFill>
                <a:effectLst/>
                <a:latin typeface="+mn-lt"/>
                <a:ea typeface="+mn-ea"/>
                <a:cs typeface="+mn-cs"/>
              </a:rPr>
              <a:t>The current development trends have arisen in the following areas: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Sustainability</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/Networking</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Individualisation</a:t>
            </a:r>
            <a:r>
              <a:rPr lang="en-US" sz="1200" kern="1200" dirty="0">
                <a:solidFill>
                  <a:schemeClr val="tx1"/>
                </a:solidFill>
                <a:effectLst/>
                <a:latin typeface="+mn-lt"/>
                <a:ea typeface="+mn-ea"/>
                <a:cs typeface="+mn-cs"/>
              </a:rPr>
              <a:t> and increasing complexity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Cooperation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Picture: www.pixabay.com</a:t>
            </a:r>
          </a:p>
          <a:p>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313743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Picture:</a:t>
            </a:r>
            <a:r>
              <a:rPr lang="de-AT" baseline="0" dirty="0"/>
              <a:t> viadonau auf https://fotos.viadonau.org</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47612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322080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Europe is faced with the challenge that in many cases only two modes of transport (road and rail) are available, as in many areas inland waterways and the associated waterways are not yet adequately developed or are not available in terms of infrastructure. As a result, European transport chains often do not have sufficient capacity, as the infrastructure, especially in the road sector, has already reached its maximum capacity </a:t>
            </a:r>
            <a:r>
              <a:rPr lang="en-US" sz="1200" kern="1200" dirty="0" err="1">
                <a:solidFill>
                  <a:schemeClr val="tx1"/>
                </a:solidFill>
                <a:effectLst/>
                <a:latin typeface="+mn-lt"/>
                <a:ea typeface="+mn-ea"/>
                <a:cs typeface="+mn-cs"/>
              </a:rPr>
              <a:t>utilisation</a:t>
            </a:r>
            <a:r>
              <a:rPr lang="en-US" sz="1200" kern="1200" dirty="0">
                <a:solidFill>
                  <a:schemeClr val="tx1"/>
                </a:solidFill>
                <a:effectLst/>
                <a:latin typeface="+mn-lt"/>
                <a:ea typeface="+mn-ea"/>
                <a:cs typeface="+mn-cs"/>
              </a:rPr>
              <a:t> level. Furthermore, the sustainability aspect is becoming increasingly important. This means that the optimal use of existing transport resources for freight transport is becoming increasingly important in order to ensure efficient and cost-effective transport for the future. In order to guarantee an optimal utilization of the different means of transport and thus to counteract the upcoming challenges, different transport concepts have been developed in the last years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use of different means of transport to exploit the strengths of each mode of transport is the idea of multimodality. </a:t>
            </a:r>
            <a:r>
              <a:rPr lang="en-US" sz="1200" kern="1200" dirty="0" err="1">
                <a:solidFill>
                  <a:schemeClr val="tx1"/>
                </a:solidFill>
                <a:effectLst/>
                <a:latin typeface="+mn-lt"/>
                <a:ea typeface="+mn-ea"/>
                <a:cs typeface="+mn-cs"/>
              </a:rPr>
              <a:t>Intermodality</a:t>
            </a:r>
            <a:r>
              <a:rPr lang="en-US" sz="1200" kern="1200" dirty="0">
                <a:solidFill>
                  <a:schemeClr val="tx1"/>
                </a:solidFill>
                <a:effectLst/>
                <a:latin typeface="+mn-lt"/>
                <a:ea typeface="+mn-ea"/>
                <a:cs typeface="+mn-cs"/>
              </a:rPr>
              <a:t> allows the use of different modes of transport by transporting products in the same transport unit, thus reducing handling costs. The idea of co-modality is to use the means of transport best suited to the different transport modes (depending, for example, on the product) </a:t>
            </a:r>
            <a:r>
              <a:rPr lang="en-US" sz="1200" kern="1200" dirty="0" err="1">
                <a:solidFill>
                  <a:schemeClr val="tx1"/>
                </a:solidFill>
                <a:effectLst/>
                <a:latin typeface="+mn-lt"/>
                <a:ea typeface="+mn-ea"/>
                <a:cs typeface="+mn-cs"/>
              </a:rPr>
              <a:t>Synchromodality</a:t>
            </a:r>
            <a:r>
              <a:rPr lang="en-US" sz="1200" kern="1200" dirty="0">
                <a:solidFill>
                  <a:schemeClr val="tx1"/>
                </a:solidFill>
                <a:effectLst/>
                <a:latin typeface="+mn-lt"/>
                <a:ea typeface="+mn-ea"/>
                <a:cs typeface="+mn-cs"/>
              </a:rPr>
              <a:t> combines the best aspects of the existing concepts - </a:t>
            </a:r>
            <a:r>
              <a:rPr lang="en-US" sz="1200" kern="1200" dirty="0" err="1">
                <a:solidFill>
                  <a:schemeClr val="tx1"/>
                </a:solidFill>
                <a:effectLst/>
                <a:latin typeface="+mn-lt"/>
                <a:ea typeface="+mn-ea"/>
                <a:cs typeface="+mn-cs"/>
              </a:rPr>
              <a:t>standardised</a:t>
            </a:r>
            <a:r>
              <a:rPr lang="en-US" sz="1200" kern="1200" dirty="0">
                <a:solidFill>
                  <a:schemeClr val="tx1"/>
                </a:solidFill>
                <a:effectLst/>
                <a:latin typeface="+mn-lt"/>
                <a:ea typeface="+mn-ea"/>
                <a:cs typeface="+mn-cs"/>
              </a:rPr>
              <a:t> transport units across all modes of transport, combining the strengths of the different modes of transport, avoiding unimodal transport - by adding real-time data to ensure the most efficient transport. The concept of synchronous modality can also be seen as a first step towards the Physical Internet, which was developed by the Canadian professor Benoit Montreuil.</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Reis, Vasco (2015): Should we keep on renaming a +35-year-old baby? In: Journal of Transport Geography 46, S. 173–179. DOI: 10.1016/j.jtrangeo.2015.06.019.</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Picture: </a:t>
            </a:r>
            <a:r>
              <a:rPr lang="de-AT" sz="1200" kern="1200" dirty="0" err="1">
                <a:solidFill>
                  <a:schemeClr val="tx1"/>
                </a:solidFill>
                <a:effectLst/>
                <a:latin typeface="+mn-lt"/>
                <a:ea typeface="+mn-ea"/>
                <a:cs typeface="+mn-cs"/>
              </a:rPr>
              <a:t>own</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picture</a:t>
            </a:r>
            <a:r>
              <a:rPr lang="de-A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2463732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Synchromodality</a:t>
            </a:r>
            <a:r>
              <a:rPr lang="en-US" sz="1200" kern="1200" dirty="0">
                <a:solidFill>
                  <a:schemeClr val="tx1"/>
                </a:solidFill>
                <a:effectLst/>
                <a:latin typeface="+mn-lt"/>
                <a:ea typeface="+mn-ea"/>
                <a:cs typeface="+mn-cs"/>
              </a:rPr>
              <a:t> aims to create a flexible and cooperative transport network by making optimum use of the various transport resources available. The main prerequisite for the concept of Synchronous Modality is that the means of transport is not defined by the customer. When applying this concept, the customer can only define basic requirements such as transport costs and delivery time. The free choice of means of transport enables bundling effects that contribute to an efficient use of transport capacities. Thus additional transport routes can be avoided, which leads to a reduction of CO2 and other emissions. By exploiting bundling effects and eliminating decision-makers' prejudices against alternative modes of transport (rail, inland waterways), the concept can contribute to an increased use of rail and inland waterway transport. By adding real-time monitoring, it will enable advantageous transport mode and route selection. This leads to an effective use of the infrastructure and a reduction of waiting times. To ensure the success of this concept a close cooperation of all actors along the supply chain is required. Members of the </a:t>
            </a:r>
            <a:r>
              <a:rPr lang="en-US" sz="1200" kern="1200" dirty="0" err="1">
                <a:solidFill>
                  <a:schemeClr val="tx1"/>
                </a:solidFill>
                <a:effectLst/>
                <a:latin typeface="+mn-lt"/>
                <a:ea typeface="+mn-ea"/>
                <a:cs typeface="+mn-cs"/>
              </a:rPr>
              <a:t>synchromodal</a:t>
            </a:r>
            <a:r>
              <a:rPr lang="en-US" sz="1200" kern="1200" dirty="0">
                <a:solidFill>
                  <a:schemeClr val="tx1"/>
                </a:solidFill>
                <a:effectLst/>
                <a:latin typeface="+mn-lt"/>
                <a:ea typeface="+mn-ea"/>
                <a:cs typeface="+mn-cs"/>
              </a:rPr>
              <a:t> transport network must coordinate with each other to achieve optimal utilization of the means of transport and at the same time ensure that all delivery deadlines are met. A lively exchange of data and mutual trust between all actors is therefore absolutely essential.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Source: </a:t>
            </a:r>
            <a:r>
              <a:rPr lang="en-US" sz="1200" kern="1200" dirty="0">
                <a:solidFill>
                  <a:schemeClr val="tx1"/>
                </a:solidFill>
                <a:effectLst/>
                <a:latin typeface="+mn-lt"/>
                <a:ea typeface="+mn-ea"/>
                <a:cs typeface="+mn-cs"/>
              </a:rPr>
              <a:t>Reis, Vasco (2015): Should we keep on renaming a +35-year-old baby? In: Journal of Transport Geography 46, S. 173–179. DOI: 10.1016/j.jtrangeo.2015.06.019.</a:t>
            </a:r>
          </a:p>
          <a:p>
            <a:endParaRPr lang="de-AT" dirty="0"/>
          </a:p>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393570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Synchromodality</a:t>
            </a:r>
            <a:r>
              <a:rPr lang="en-US" sz="1200" kern="1200" dirty="0">
                <a:solidFill>
                  <a:schemeClr val="tx1"/>
                </a:solidFill>
                <a:effectLst/>
                <a:latin typeface="+mn-lt"/>
                <a:ea typeface="+mn-ea"/>
                <a:cs typeface="+mn-cs"/>
              </a:rPr>
              <a:t> also offers some potential for inland waterway transport: the establishment of </a:t>
            </a:r>
            <a:r>
              <a:rPr lang="en-US" sz="1200" kern="1200" dirty="0" err="1">
                <a:solidFill>
                  <a:schemeClr val="tx1"/>
                </a:solidFill>
                <a:effectLst/>
                <a:latin typeface="+mn-lt"/>
                <a:ea typeface="+mn-ea"/>
                <a:cs typeface="+mn-cs"/>
              </a:rPr>
              <a:t>transhipment</a:t>
            </a:r>
            <a:r>
              <a:rPr lang="en-US" sz="1200" kern="1200" dirty="0">
                <a:solidFill>
                  <a:schemeClr val="tx1"/>
                </a:solidFill>
                <a:effectLst/>
                <a:latin typeface="+mn-lt"/>
                <a:ea typeface="+mn-ea"/>
                <a:cs typeface="+mn-cs"/>
              </a:rPr>
              <a:t> points enables bundling effects and thus higher volumes can be transported. Since inland waterway vessels are particularly attractive for bulk transport, this bundling has a positive effect on inland navigation.</a:t>
            </a:r>
          </a:p>
          <a:p>
            <a:r>
              <a:rPr lang="en-US" sz="1200" kern="1200" dirty="0">
                <a:solidFill>
                  <a:schemeClr val="tx1"/>
                </a:solidFill>
                <a:effectLst/>
                <a:latin typeface="+mn-lt"/>
                <a:ea typeface="+mn-ea"/>
                <a:cs typeface="+mn-cs"/>
              </a:rPr>
              <a:t>Furthermore, current prejudices can be overcome and the image of inland navigation as a reliable transport option can be strengthened.</a:t>
            </a:r>
          </a:p>
          <a:p>
            <a:r>
              <a:rPr lang="en-US" sz="1200" kern="1200" dirty="0">
                <a:solidFill>
                  <a:schemeClr val="tx1"/>
                </a:solidFill>
                <a:effectLst/>
                <a:latin typeface="+mn-lt"/>
                <a:ea typeface="+mn-ea"/>
                <a:cs typeface="+mn-cs"/>
              </a:rPr>
              <a:t>Furthermore, the modal shift is also in line with political objectives.</a:t>
            </a:r>
          </a:p>
          <a:p>
            <a:r>
              <a:rPr lang="en-US" sz="1200" kern="1200" dirty="0">
                <a:solidFill>
                  <a:schemeClr val="tx1"/>
                </a:solidFill>
                <a:effectLst/>
                <a:latin typeface="+mn-lt"/>
                <a:ea typeface="+mn-ea"/>
                <a:cs typeface="+mn-cs"/>
              </a:rPr>
              <a:t>Since personal preferences are essential, among other factors, in the decision making process for transport modes, the </a:t>
            </a:r>
            <a:r>
              <a:rPr lang="en-US" sz="1200" kern="1200" dirty="0" err="1">
                <a:solidFill>
                  <a:schemeClr val="tx1"/>
                </a:solidFill>
                <a:effectLst/>
                <a:latin typeface="+mn-lt"/>
                <a:ea typeface="+mn-ea"/>
                <a:cs typeface="+mn-cs"/>
              </a:rPr>
              <a:t>centralisation</a:t>
            </a:r>
            <a:r>
              <a:rPr lang="en-US" sz="1200" kern="1200" dirty="0">
                <a:solidFill>
                  <a:schemeClr val="tx1"/>
                </a:solidFill>
                <a:effectLst/>
                <a:latin typeface="+mn-lt"/>
                <a:ea typeface="+mn-ea"/>
                <a:cs typeface="+mn-cs"/>
              </a:rPr>
              <a:t> of the decision-making process neglects personal preferences.</a:t>
            </a:r>
          </a:p>
          <a:p>
            <a:r>
              <a:rPr lang="en-US" sz="1200" kern="1200" dirty="0">
                <a:solidFill>
                  <a:schemeClr val="tx1"/>
                </a:solidFill>
                <a:effectLst/>
                <a:latin typeface="+mn-lt"/>
                <a:ea typeface="+mn-ea"/>
                <a:cs typeface="+mn-cs"/>
              </a:rPr>
              <a:t>Another potential for inland navigation is that there are many unused waterways in Europe, e.g. only 15% of the capacity of the Danube is used.</a:t>
            </a:r>
          </a:p>
          <a:p>
            <a:pPr defTabSz="902970"/>
            <a:endParaRPr lang="en-US" dirty="0"/>
          </a:p>
          <a:p>
            <a:pPr defTabSz="902970"/>
            <a:r>
              <a:rPr lang="en-US" dirty="0"/>
              <a:t>Sources:</a:t>
            </a:r>
            <a:r>
              <a:rPr lang="en-US" baseline="0" dirty="0"/>
              <a:t> </a:t>
            </a:r>
            <a:r>
              <a:rPr lang="en-US" dirty="0" err="1"/>
              <a:t>Fraunhofer</a:t>
            </a:r>
            <a:r>
              <a:rPr lang="en-US" dirty="0"/>
              <a:t>,</a:t>
            </a:r>
            <a:r>
              <a:rPr lang="en-US" baseline="0" dirty="0"/>
              <a:t> </a:t>
            </a:r>
            <a:r>
              <a:rPr lang="en-US" dirty="0"/>
              <a:t>http://www.scs.fraunhofer.de/content/dam/scs/de/dokumente/studien/Wirtschaftliche_Rahmenbedingungen_des_Gueterverkehrs.pdf p.14 [14.05.2020].</a:t>
            </a:r>
            <a:endParaRPr lang="en-US" noProof="0" dirty="0"/>
          </a:p>
          <a:p>
            <a:pPr defTabSz="902970"/>
            <a:r>
              <a:rPr lang="en-US" dirty="0" err="1"/>
              <a:t>Youtube</a:t>
            </a:r>
            <a:r>
              <a:rPr lang="en-US" dirty="0"/>
              <a:t>,</a:t>
            </a:r>
            <a:r>
              <a:rPr lang="en-US" baseline="0" dirty="0"/>
              <a:t> </a:t>
            </a:r>
            <a:r>
              <a:rPr lang="en-US" dirty="0"/>
              <a:t>https://www.youtube.com/watch?v=5ofhMxRRyec [14.05.2020].</a:t>
            </a:r>
          </a:p>
          <a:p>
            <a:r>
              <a:rPr lang="en-US" noProof="0" dirty="0"/>
              <a:t> </a:t>
            </a:r>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1705486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US" sz="1200" b="0" kern="1200" dirty="0">
                <a:solidFill>
                  <a:schemeClr val="tx1"/>
                </a:solidFill>
                <a:effectLst/>
                <a:latin typeface="+mn-lt"/>
                <a:ea typeface="+mn-ea"/>
                <a:cs typeface="+mn-cs"/>
              </a:rPr>
              <a:t>European Gateway Services:</a:t>
            </a:r>
          </a:p>
          <a:p>
            <a:pPr lvl="0"/>
            <a:r>
              <a:rPr lang="en-US" sz="1200" b="0" kern="1200" dirty="0">
                <a:solidFill>
                  <a:schemeClr val="tx1"/>
                </a:solidFill>
                <a:effectLst/>
                <a:latin typeface="+mn-lt"/>
                <a:ea typeface="+mn-ea"/>
                <a:cs typeface="+mn-cs"/>
              </a:rPr>
              <a:t>EGS offers a network of rail and inland waterway connections between Rotterdam and other hinterland terminals in Europe. The website provides an overview of the transport network, including journey times, as well as the services of the individual terminals. For shipping companies, logistics service providers, transport companies and shippers, EGS also offers other services such as transport planning. Wherever possible, transports are carried out </a:t>
            </a:r>
            <a:r>
              <a:rPr lang="en-US" sz="1200" b="0" kern="1200" dirty="0" err="1">
                <a:solidFill>
                  <a:schemeClr val="tx1"/>
                </a:solidFill>
                <a:effectLst/>
                <a:latin typeface="+mn-lt"/>
                <a:ea typeface="+mn-ea"/>
                <a:cs typeface="+mn-cs"/>
              </a:rPr>
              <a:t>synchromodally</a:t>
            </a:r>
            <a:r>
              <a:rPr lang="en-US" sz="1200" b="0" kern="1200" dirty="0">
                <a:solidFill>
                  <a:schemeClr val="tx1"/>
                </a:solidFill>
                <a:effectLst/>
                <a:latin typeface="+mn-lt"/>
                <a:ea typeface="+mn-ea"/>
                <a:cs typeface="+mn-cs"/>
              </a:rPr>
              <a:t>. All customers have to do is specify the time at which the container should arrive at its destination. The transport is carried out by the most </a:t>
            </a:r>
            <a:r>
              <a:rPr lang="en-US" sz="1200" b="0" kern="1200" dirty="0" err="1">
                <a:solidFill>
                  <a:schemeClr val="tx1"/>
                </a:solidFill>
                <a:effectLst/>
                <a:latin typeface="+mn-lt"/>
                <a:ea typeface="+mn-ea"/>
                <a:cs typeface="+mn-cs"/>
              </a:rPr>
              <a:t>favourable</a:t>
            </a:r>
            <a:r>
              <a:rPr lang="en-US" sz="1200" b="0" kern="1200" dirty="0">
                <a:solidFill>
                  <a:schemeClr val="tx1"/>
                </a:solidFill>
                <a:effectLst/>
                <a:latin typeface="+mn-lt"/>
                <a:ea typeface="+mn-ea"/>
                <a:cs typeface="+mn-cs"/>
              </a:rPr>
              <a:t> mode of transport at the time and over the most </a:t>
            </a:r>
            <a:r>
              <a:rPr lang="en-US" sz="1200" b="0" kern="1200" dirty="0" err="1">
                <a:solidFill>
                  <a:schemeClr val="tx1"/>
                </a:solidFill>
                <a:effectLst/>
                <a:latin typeface="+mn-lt"/>
                <a:ea typeface="+mn-ea"/>
                <a:cs typeface="+mn-cs"/>
              </a:rPr>
              <a:t>favourable</a:t>
            </a:r>
            <a:r>
              <a:rPr lang="en-US" sz="1200" b="0" kern="1200" dirty="0">
                <a:solidFill>
                  <a:schemeClr val="tx1"/>
                </a:solidFill>
                <a:effectLst/>
                <a:latin typeface="+mn-lt"/>
                <a:ea typeface="+mn-ea"/>
                <a:cs typeface="+mn-cs"/>
              </a:rPr>
              <a:t> route. In addition to economic aspects, sustainability also plays an important role. The most optimal solution is selected from rail, inland waterway, truck or a combination of these modes of transport.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u="none" strike="noStrike" kern="1200" dirty="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hlinkClick r:id="rId3"/>
              </a:rPr>
              <a:t>Source:</a:t>
            </a:r>
            <a:r>
              <a:rPr lang="de-DE" sz="1200" kern="1200" baseline="0" dirty="0">
                <a:solidFill>
                  <a:schemeClr val="tx1"/>
                </a:solidFill>
                <a:effectLst/>
                <a:latin typeface="+mn-lt"/>
                <a:ea typeface="+mn-ea"/>
                <a:cs typeface="+mn-cs"/>
                <a:hlinkClick r:id="rId3"/>
              </a:rPr>
              <a:t> European Gateway Services Website, URL: </a:t>
            </a:r>
            <a:r>
              <a:rPr lang="de-DE" sz="1200" u="none" strike="noStrike" kern="1200" dirty="0">
                <a:solidFill>
                  <a:schemeClr val="tx1"/>
                </a:solidFill>
                <a:effectLst/>
                <a:latin typeface="+mn-lt"/>
                <a:ea typeface="+mn-ea"/>
                <a:cs typeface="+mn-cs"/>
                <a:hlinkClick r:id="rId3"/>
              </a:rPr>
              <a:t>http://www.europeangatewayservices.com/de</a:t>
            </a:r>
            <a:r>
              <a:rPr lang="de-DE" sz="1200" kern="1200" dirty="0">
                <a:solidFill>
                  <a:schemeClr val="tx1"/>
                </a:solidFill>
                <a:effectLst/>
                <a:latin typeface="+mn-lt"/>
                <a:ea typeface="+mn-ea"/>
                <a:cs typeface="+mn-cs"/>
              </a:rPr>
              <a:t> [18.05.2020]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Picture: </a:t>
            </a:r>
            <a:r>
              <a:rPr lang="de-DE" sz="1200" kern="1200" baseline="0" dirty="0">
                <a:solidFill>
                  <a:schemeClr val="tx1"/>
                </a:solidFill>
                <a:effectLst/>
                <a:latin typeface="+mn-lt"/>
                <a:ea typeface="+mn-ea"/>
                <a:cs typeface="+mn-cs"/>
                <a:hlinkClick r:id="rId3"/>
              </a:rPr>
              <a:t>European Gateway Services Website, URL: </a:t>
            </a:r>
            <a:r>
              <a:rPr lang="de-DE" sz="1200" u="none" strike="noStrike" kern="1200" dirty="0">
                <a:solidFill>
                  <a:schemeClr val="tx1"/>
                </a:solidFill>
                <a:effectLst/>
                <a:latin typeface="+mn-lt"/>
                <a:ea typeface="+mn-ea"/>
                <a:cs typeface="+mn-cs"/>
                <a:hlinkClick r:id="rId3"/>
              </a:rPr>
              <a:t>http://www.europeangatewayservices.com/de</a:t>
            </a:r>
            <a:r>
              <a:rPr lang="de-DE" sz="1200" kern="1200" dirty="0">
                <a:solidFill>
                  <a:schemeClr val="tx1"/>
                </a:solidFill>
                <a:effectLst/>
                <a:latin typeface="+mn-lt"/>
                <a:ea typeface="+mn-ea"/>
                <a:cs typeface="+mn-cs"/>
              </a:rPr>
              <a:t> [18.05.2020]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3968637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innovative transport concept is the Physical Internet. The Canadian professor Benoit Montreuil is considered a pioneer in this field. The basic idea of the Physical Internet is to send freight and information flows over the Internet. For example, when sending an e-mail, in most cases it is not known which provider is used by the recipient or via which "route" the e-mail reaches the recipient. One relies on the Internet to send the e-mail to the correct recipient. In the Physical Internet, this message consists of a physical object such as a packet. A network of hubs that send and receive the products is the basis for the Physical Internet (this network is modelled on the various servers on the Internet). The nearest hub to the customer / recipient carries out the last delivery. In the Physical Internet, all carriers and service providers are networked with each other to ensure efficient dispatch and use of the network. To ensure barrier-free and seamless transport, standardized PI containers, parcels, warehouses and </a:t>
            </a:r>
            <a:r>
              <a:rPr lang="en-US" sz="1200" kern="1200" dirty="0" err="1">
                <a:solidFill>
                  <a:schemeClr val="tx1"/>
                </a:solidFill>
                <a:effectLst/>
                <a:latin typeface="+mn-lt"/>
                <a:ea typeface="+mn-ea"/>
                <a:cs typeface="+mn-cs"/>
              </a:rPr>
              <a:t>transhipment</a:t>
            </a:r>
            <a:r>
              <a:rPr lang="en-US" sz="1200" kern="1200" dirty="0">
                <a:solidFill>
                  <a:schemeClr val="tx1"/>
                </a:solidFill>
                <a:effectLst/>
                <a:latin typeface="+mn-lt"/>
                <a:ea typeface="+mn-ea"/>
                <a:cs typeface="+mn-cs"/>
              </a:rPr>
              <a:t> points must be installed. These are connected to the Internet of Things and communicate with each other independently. Furthermore, processes must be </a:t>
            </a:r>
            <a:r>
              <a:rPr lang="en-US" sz="1200" kern="1200" dirty="0" err="1">
                <a:solidFill>
                  <a:schemeClr val="tx1"/>
                </a:solidFill>
                <a:effectLst/>
                <a:latin typeface="+mn-lt"/>
                <a:ea typeface="+mn-ea"/>
                <a:cs typeface="+mn-cs"/>
              </a:rPr>
              <a:t>standardised</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minimise</a:t>
            </a:r>
            <a:r>
              <a:rPr lang="en-US" sz="1200" kern="1200" dirty="0">
                <a:solidFill>
                  <a:schemeClr val="tx1"/>
                </a:solidFill>
                <a:effectLst/>
                <a:latin typeface="+mn-lt"/>
                <a:ea typeface="+mn-ea"/>
                <a:cs typeface="+mn-cs"/>
              </a:rPr>
              <a:t> the risk of discrepancies. These </a:t>
            </a:r>
            <a:r>
              <a:rPr lang="en-US" sz="1200" kern="1200" dirty="0" err="1">
                <a:solidFill>
                  <a:schemeClr val="tx1"/>
                </a:solidFill>
                <a:effectLst/>
                <a:latin typeface="+mn-lt"/>
                <a:ea typeface="+mn-ea"/>
                <a:cs typeface="+mn-cs"/>
              </a:rPr>
              <a:t>standardised</a:t>
            </a:r>
            <a:r>
              <a:rPr lang="en-US" sz="1200" kern="1200" dirty="0">
                <a:solidFill>
                  <a:schemeClr val="tx1"/>
                </a:solidFill>
                <a:effectLst/>
                <a:latin typeface="+mn-lt"/>
                <a:ea typeface="+mn-ea"/>
                <a:cs typeface="+mn-cs"/>
              </a:rPr>
              <a:t> transport units and processes lead to a reliable and resilient smart network in which the units communicate almost independently. This smart network should be accessible to all actors in the supply chain (including at global level). This enables the transport units to choose the best transport route themselves and to interact with other transport units and stations. This makes human interaction almost superfluous (e.g. planning a </a:t>
            </a:r>
            <a:r>
              <a:rPr lang="en-US" sz="1200" kern="1200" dirty="0" err="1">
                <a:solidFill>
                  <a:schemeClr val="tx1"/>
                </a:solidFill>
                <a:effectLst/>
                <a:latin typeface="+mn-lt"/>
                <a:ea typeface="+mn-ea"/>
                <a:cs typeface="+mn-cs"/>
              </a:rPr>
              <a:t>transhipment</a:t>
            </a:r>
            <a:r>
              <a:rPr lang="en-US" sz="1200" kern="1200" dirty="0">
                <a:solidFill>
                  <a:schemeClr val="tx1"/>
                </a:solidFill>
                <a:effectLst/>
                <a:latin typeface="+mn-lt"/>
                <a:ea typeface="+mn-ea"/>
                <a:cs typeface="+mn-cs"/>
              </a:rPr>
              <a:t> process is no longer necessary). The connection between the actors, the infrastructure and the different modes of transport is essential for the Physical Internet and leads to comprehensive interconnectivity. The exchange of all relevant information and ensuring that data is up-to-date in real time are also crucial elements for the concept of the Physical Internet.</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Sources</a:t>
            </a:r>
            <a:r>
              <a:rPr lang="de-DE" sz="1200" kern="1200" dirty="0">
                <a:solidFill>
                  <a:schemeClr val="tx1"/>
                </a:solidFill>
                <a:effectLst/>
                <a:latin typeface="+mn-lt"/>
                <a:ea typeface="+mn-ea"/>
                <a:cs typeface="+mn-cs"/>
              </a:rPr>
              <a:t>: </a:t>
            </a:r>
            <a:endParaRPr lang="de-A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Montreuil, Benoit (2011): Toward a Physical Internet: meeting the global logistics sustainability grand challenge. In: Logistics Research 3 (2), S. 71–87. DOI: 10.1007/s12159-011-0045-x.</a:t>
            </a:r>
            <a:endParaRPr lang="de-AT" sz="1200" kern="1200" dirty="0">
              <a:solidFill>
                <a:schemeClr val="tx1"/>
              </a:solidFill>
              <a:effectLst/>
              <a:latin typeface="+mn-lt"/>
              <a:ea typeface="+mn-ea"/>
              <a:cs typeface="+mn-cs"/>
            </a:endParaRPr>
          </a:p>
          <a:p>
            <a:r>
              <a:rPr lang="de-AT" dirty="0" err="1"/>
              <a:t>Modulushca</a:t>
            </a:r>
            <a:r>
              <a:rPr lang="de-AT" dirty="0"/>
              <a:t> </a:t>
            </a:r>
            <a:r>
              <a:rPr lang="de-AT" dirty="0" err="1"/>
              <a:t>project</a:t>
            </a:r>
            <a:r>
              <a:rPr lang="de-AT" dirty="0"/>
              <a:t> (2014): </a:t>
            </a:r>
            <a:r>
              <a:rPr lang="de-AT" dirty="0" err="1"/>
              <a:t>Physical</a:t>
            </a:r>
            <a:r>
              <a:rPr lang="de-AT" dirty="0"/>
              <a:t> Internet. Online verfügbar unter https://www.youtube.com/watch?v=lltcWVNrjl0</a:t>
            </a:r>
            <a:r>
              <a:rPr lang="de-AT" baseline="0" dirty="0"/>
              <a:t> [19.05.2020]</a:t>
            </a:r>
            <a:endParaRPr lang="de-DE" dirty="0"/>
          </a:p>
          <a:p>
            <a:endParaRPr lang="de-DE" dirty="0"/>
          </a:p>
          <a:p>
            <a:r>
              <a:rPr lang="de-DE" dirty="0"/>
              <a:t>Picture:</a:t>
            </a:r>
            <a:r>
              <a:rPr lang="de-DE" baseline="0" dirty="0"/>
              <a:t> </a:t>
            </a:r>
            <a:r>
              <a:rPr lang="de-DE" baseline="0" dirty="0" err="1"/>
              <a:t>own</a:t>
            </a:r>
            <a:r>
              <a:rPr lang="de-DE" baseline="0" dirty="0"/>
              <a:t> </a:t>
            </a:r>
            <a:r>
              <a:rPr lang="de-DE" baseline="0" dirty="0" err="1"/>
              <a:t>diagram</a:t>
            </a:r>
            <a:r>
              <a:rPr lang="de-DE" baseline="0" dirty="0"/>
              <a:t>.</a:t>
            </a:r>
            <a:endParaRPr 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45</a:t>
            </a:fld>
            <a:endParaRPr lang="de-AT" dirty="0"/>
          </a:p>
        </p:txBody>
      </p:sp>
    </p:spTree>
    <p:extLst>
      <p:ext uri="{BB962C8B-B14F-4D97-AF65-F5344CB8AC3E}">
        <p14:creationId xmlns:p14="http://schemas.microsoft.com/office/powerpoint/2010/main" val="261466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en-US" dirty="0"/>
              <a:t>The YouTube video "Towards Physical Internet Implementation: ALICE research and innovation roadmaps" explains Physical Internet in a clear and easily understandable way.</a:t>
            </a:r>
          </a:p>
          <a:p>
            <a:endParaRPr lang="en-US" dirty="0"/>
          </a:p>
          <a:p>
            <a:r>
              <a:rPr lang="en-US" dirty="0"/>
              <a:t>The video shows the different problems logistics is confronted with, the numerous different goods, the lack of coordination between the different modes of transport, the poor use of warehouses and the complex networks. Solutions to these problems are offered by the Physical Internet, goods are </a:t>
            </a:r>
            <a:r>
              <a:rPr lang="en-US" dirty="0" err="1"/>
              <a:t>standardised</a:t>
            </a:r>
            <a:r>
              <a:rPr lang="en-US" dirty="0"/>
              <a:t>, the modes of transport are linked, warehouses are better used and the supply chain becomes more coherent.</a:t>
            </a:r>
          </a:p>
          <a:p>
            <a:endParaRPr lang="de-DE" baseline="0" dirty="0"/>
          </a:p>
          <a:p>
            <a:r>
              <a:rPr lang="de-DE" baseline="0"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ETP Alice (2015): </a:t>
            </a:r>
            <a:r>
              <a:rPr lang="en-US" b="0" dirty="0"/>
              <a:t>Towards Physical Internet Implementation: ALICE research and innovation roadmaps. </a:t>
            </a:r>
            <a:r>
              <a:rPr lang="de-DE" baseline="0" dirty="0"/>
              <a:t>URL: https://www.youtube.com/watch?v=4vc7XoEYUs8</a:t>
            </a:r>
          </a:p>
        </p:txBody>
      </p:sp>
      <p:sp>
        <p:nvSpPr>
          <p:cNvPr id="4" name="Foliennummernplatzhalter 3"/>
          <p:cNvSpPr>
            <a:spLocks noGrp="1"/>
          </p:cNvSpPr>
          <p:nvPr>
            <p:ph type="sldNum" sz="quarter" idx="10"/>
          </p:nvPr>
        </p:nvSpPr>
        <p:spPr/>
        <p:txBody>
          <a:bodyPr/>
          <a:lstStyle/>
          <a:p>
            <a:fld id="{BEE6645A-1D89-47D1-9FAC-5E56D67537A3}" type="slidenum">
              <a:rPr lang="de-AT" smtClean="0"/>
              <a:t>46</a:t>
            </a:fld>
            <a:endParaRPr lang="de-AT"/>
          </a:p>
        </p:txBody>
      </p:sp>
    </p:spTree>
    <p:extLst>
      <p:ext uri="{BB962C8B-B14F-4D97-AF65-F5344CB8AC3E}">
        <p14:creationId xmlns:p14="http://schemas.microsoft.com/office/powerpoint/2010/main" val="883383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48</a:t>
            </a:fld>
            <a:endParaRPr lang="de-AT" dirty="0"/>
          </a:p>
        </p:txBody>
      </p:sp>
    </p:spTree>
    <p:extLst>
      <p:ext uri="{BB962C8B-B14F-4D97-AF65-F5344CB8AC3E}">
        <p14:creationId xmlns:p14="http://schemas.microsoft.com/office/powerpoint/2010/main" val="470436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According to experts, new business models will develop in four areas in particular: </a:t>
            </a:r>
          </a:p>
          <a:p>
            <a:r>
              <a:rPr lang="en-US" sz="1200" b="0" i="0" u="none" strike="noStrike" kern="1200" baseline="0" dirty="0">
                <a:solidFill>
                  <a:schemeClr val="tx1"/>
                </a:solidFill>
                <a:latin typeface="+mn-lt"/>
                <a:ea typeface="+mn-ea"/>
                <a:cs typeface="+mn-cs"/>
              </a:rPr>
              <a:t>1. booking and optimization platforms </a:t>
            </a:r>
          </a:p>
          <a:p>
            <a:r>
              <a:rPr lang="en-US" sz="1200" b="0" i="0" u="none" strike="noStrike" kern="1200" baseline="0" dirty="0">
                <a:solidFill>
                  <a:schemeClr val="tx1"/>
                </a:solidFill>
                <a:latin typeface="+mn-lt"/>
                <a:ea typeface="+mn-ea"/>
                <a:cs typeface="+mn-cs"/>
              </a:rPr>
              <a:t>2. carriers and terminal operators </a:t>
            </a:r>
          </a:p>
          <a:p>
            <a:r>
              <a:rPr lang="en-US" sz="1200" b="0" i="0" u="none" strike="noStrike" kern="1200" baseline="0" dirty="0">
                <a:solidFill>
                  <a:schemeClr val="tx1"/>
                </a:solidFill>
                <a:latin typeface="+mn-lt"/>
                <a:ea typeface="+mn-ea"/>
                <a:cs typeface="+mn-cs"/>
              </a:rPr>
              <a:t>3. supply chain specialists </a:t>
            </a:r>
          </a:p>
          <a:p>
            <a:r>
              <a:rPr lang="en-US" sz="1200" b="0" i="0" u="none" strike="noStrike" kern="1200" baseline="0" dirty="0">
                <a:solidFill>
                  <a:schemeClr val="tx1"/>
                </a:solidFill>
                <a:latin typeface="+mn-lt"/>
                <a:ea typeface="+mn-ea"/>
                <a:cs typeface="+mn-cs"/>
              </a:rPr>
              <a:t>4. service provider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four business models are described in the following slides</a:t>
            </a:r>
            <a:r>
              <a:rPr lang="de-AT" sz="1200" b="0" i="0" u="none" strike="noStrike" kern="1200" baseline="0" dirty="0">
                <a:solidFill>
                  <a:schemeClr val="tx1"/>
                </a:solidFill>
                <a:effectLst/>
                <a:latin typeface="+mn-lt"/>
                <a:ea typeface="+mn-ea"/>
                <a:cs typeface="+mn-cs"/>
              </a:rPr>
              <a:t>.</a:t>
            </a:r>
            <a:endParaRPr lang="de-AT" sz="1200" b="0" i="0" u="none" strike="noStrike" kern="1200" dirty="0">
              <a:solidFill>
                <a:schemeClr val="tx1"/>
              </a:solidFill>
              <a:effectLst/>
              <a:latin typeface="+mn-lt"/>
              <a:ea typeface="+mn-ea"/>
              <a:cs typeface="+mn-cs"/>
            </a:endParaRPr>
          </a:p>
          <a:p>
            <a:pPr marL="0" indent="0">
              <a:buNone/>
            </a:pPr>
            <a:endParaRPr lang="de-AT" sz="1200" b="0" i="0" u="none" strike="noStrike" kern="1200" dirty="0">
              <a:solidFill>
                <a:schemeClr val="tx1"/>
              </a:solidFill>
              <a:effectLst/>
              <a:latin typeface="+mn-lt"/>
              <a:ea typeface="+mn-ea"/>
              <a:cs typeface="+mn-cs"/>
            </a:endParaRPr>
          </a:p>
          <a:p>
            <a:pPr marL="0" indent="0">
              <a:buNone/>
            </a:pPr>
            <a:r>
              <a:rPr lang="de-AT" b="0" dirty="0"/>
              <a:t>Source: </a:t>
            </a:r>
            <a:r>
              <a:rPr lang="de-AT" b="0" dirty="0" err="1"/>
              <a:t>Kalaidos</a:t>
            </a:r>
            <a:r>
              <a:rPr lang="de-AT" b="0" dirty="0"/>
              <a:t> Fachhochschule Schweiz, </a:t>
            </a:r>
            <a:r>
              <a:rPr lang="de-AT" sz="1200" b="0" i="0" u="none" strike="noStrike" kern="1200" baseline="0" dirty="0">
                <a:solidFill>
                  <a:schemeClr val="tx1"/>
                </a:solidFill>
                <a:latin typeface="+mn-lt"/>
                <a:ea typeface="+mn-ea"/>
                <a:cs typeface="+mn-cs"/>
              </a:rPr>
              <a:t>URL: https://www.kalaidos-fh.ch/Blogs/Posts/2017/01/uf-1065-Logistik-vier-Geschaeftsmodelle [04.05.2020]</a:t>
            </a:r>
            <a:endParaRPr lang="de-AT" sz="1200" kern="1200" dirty="0">
              <a:solidFill>
                <a:schemeClr val="tx1"/>
              </a:solidFill>
              <a:effectLst/>
              <a:latin typeface="+mn-lt"/>
              <a:ea typeface="+mn-ea"/>
              <a:cs typeface="+mn-cs"/>
            </a:endParaRPr>
          </a:p>
          <a:p>
            <a:endParaRPr lang="de-AT" b="0"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49</a:t>
            </a:fld>
            <a:endParaRPr lang="de-AT" dirty="0"/>
          </a:p>
        </p:txBody>
      </p:sp>
    </p:spTree>
    <p:extLst>
      <p:ext uri="{BB962C8B-B14F-4D97-AF65-F5344CB8AC3E}">
        <p14:creationId xmlns:p14="http://schemas.microsoft.com/office/powerpoint/2010/main" val="3892714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Booking and optimization platforms can make the traditional business of transport companies more efficient and cost-effective. The direct networking of customers and logistics service providers enables </a:t>
            </a:r>
            <a:r>
              <a:rPr lang="en-US" sz="1200" u="none" strike="noStrike" kern="1200" dirty="0" err="1">
                <a:solidFill>
                  <a:schemeClr val="tx1"/>
                </a:solidFill>
                <a:effectLst/>
                <a:latin typeface="+mn-lt"/>
                <a:ea typeface="+mn-ea"/>
                <a:cs typeface="+mn-cs"/>
              </a:rPr>
              <a:t>optimised</a:t>
            </a:r>
            <a:r>
              <a:rPr lang="en-US" sz="1200" u="none" strike="noStrike" kern="1200" dirty="0">
                <a:solidFill>
                  <a:schemeClr val="tx1"/>
                </a:solidFill>
                <a:effectLst/>
                <a:latin typeface="+mn-lt"/>
                <a:ea typeface="+mn-ea"/>
                <a:cs typeface="+mn-cs"/>
              </a:rPr>
              <a:t> processing and efficient transport capacity </a:t>
            </a:r>
            <a:r>
              <a:rPr lang="en-US" sz="1200" u="none" strike="noStrike" kern="1200" dirty="0" err="1">
                <a:solidFill>
                  <a:schemeClr val="tx1"/>
                </a:solidFill>
                <a:effectLst/>
                <a:latin typeface="+mn-lt"/>
                <a:ea typeface="+mn-ea"/>
                <a:cs typeface="+mn-cs"/>
              </a:rPr>
              <a:t>utilisation</a:t>
            </a:r>
            <a:r>
              <a:rPr lang="en-US" sz="1200" u="none" strike="noStrike" kern="1200" dirty="0">
                <a:solidFill>
                  <a:schemeClr val="tx1"/>
                </a:solidFill>
                <a:effectLst/>
                <a:latin typeface="+mn-lt"/>
                <a:ea typeface="+mn-ea"/>
                <a:cs typeface="+mn-cs"/>
              </a:rPr>
              <a:t>, which in turn reduces freight costs. It is advantageous for logistics companies to enter into cooperation agreements with other logistics companies in order to be able to act jointly as a neutral platform provider. With the help of </a:t>
            </a:r>
            <a:r>
              <a:rPr lang="en-US" sz="1200" u="none" strike="noStrike" kern="1200" dirty="0" err="1">
                <a:solidFill>
                  <a:schemeClr val="tx1"/>
                </a:solidFill>
                <a:effectLst/>
                <a:latin typeface="+mn-lt"/>
                <a:ea typeface="+mn-ea"/>
                <a:cs typeface="+mn-cs"/>
              </a:rPr>
              <a:t>cooperations</a:t>
            </a:r>
            <a:r>
              <a:rPr lang="en-US" sz="1200" u="none" strike="noStrike" kern="1200" dirty="0">
                <a:solidFill>
                  <a:schemeClr val="tx1"/>
                </a:solidFill>
                <a:effectLst/>
                <a:latin typeface="+mn-lt"/>
                <a:ea typeface="+mn-ea"/>
                <a:cs typeface="+mn-cs"/>
              </a:rPr>
              <a:t>, it is possible to achieve a greater reach.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To be able to act jointly as a neutral platform provider, logistics companies should therefore examine cooperation models</a:t>
            </a:r>
            <a:r>
              <a:rPr lang="de-AT" sz="1200" b="0" i="0" u="none" strike="noStrike" kern="1200" dirty="0">
                <a:solidFill>
                  <a:schemeClr val="tx1"/>
                </a:solidFill>
                <a:effectLst/>
                <a:latin typeface="+mn-lt"/>
                <a:ea typeface="+mn-ea"/>
                <a:cs typeface="+mn-cs"/>
              </a:rPr>
              <a:t>.</a:t>
            </a:r>
            <a:endParaRPr lang="de-AT"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a:solidFill>
                  <a:schemeClr val="tx1"/>
                </a:solidFill>
                <a:effectLst/>
                <a:latin typeface="+mn-lt"/>
                <a:ea typeface="+mn-ea"/>
                <a:cs typeface="+mn-cs"/>
              </a:rPr>
              <a:t>Source: Kanal Egal, URL: https://www.kanal-egal.de/wie-digitale-geschaeftsmodelle-die-logistikbranche-veraendern/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err="1">
                <a:solidFill>
                  <a:schemeClr val="tx1"/>
                </a:solidFill>
                <a:effectLst/>
                <a:latin typeface="+mn-lt"/>
                <a:ea typeface="+mn-ea"/>
                <a:cs typeface="+mn-cs"/>
              </a:rPr>
              <a:t>iBusiness</a:t>
            </a:r>
            <a:r>
              <a:rPr lang="de-AT" sz="1200" u="none" strike="noStrike" kern="1200" dirty="0">
                <a:solidFill>
                  <a:schemeClr val="tx1"/>
                </a:solidFill>
                <a:effectLst/>
                <a:latin typeface="+mn-lt"/>
                <a:ea typeface="+mn-ea"/>
                <a:cs typeface="+mn-cs"/>
              </a:rPr>
              <a:t>, URL: https://www.ibusiness.de/aktuell/db/568814veg.html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Erste Bank und Sparkasse, URL: https://newsroom.sparkasse.at/2016/11/03/logistik-4-0-vier-geschaeftsmodelle-digitalen-zukunft/34626 [18.05.2020].</a:t>
            </a:r>
          </a:p>
        </p:txBody>
      </p:sp>
      <p:sp>
        <p:nvSpPr>
          <p:cNvPr id="4" name="Foliennummernplatzhalter 3"/>
          <p:cNvSpPr>
            <a:spLocks noGrp="1"/>
          </p:cNvSpPr>
          <p:nvPr>
            <p:ph type="sldNum" sz="quarter" idx="10"/>
          </p:nvPr>
        </p:nvSpPr>
        <p:spPr/>
        <p:txBody>
          <a:bodyPr/>
          <a:lstStyle/>
          <a:p>
            <a:fld id="{56F06DAA-0A4E-4110-9797-3FB8CA0FEA93}" type="slidenum">
              <a:rPr lang="de-AT" smtClean="0"/>
              <a:t>50</a:t>
            </a:fld>
            <a:endParaRPr lang="de-AT" dirty="0"/>
          </a:p>
        </p:txBody>
      </p:sp>
    </p:spTree>
    <p:extLst>
      <p:ext uri="{BB962C8B-B14F-4D97-AF65-F5344CB8AC3E}">
        <p14:creationId xmlns:p14="http://schemas.microsoft.com/office/powerpoint/2010/main" val="1032985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Bargelink</a:t>
            </a:r>
            <a:r>
              <a:rPr lang="en-U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On this European online platform, users can offer or search for loads and free capacities. Bargelink.com is interesting for all players in the European inland navigation.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Source: </a:t>
            </a:r>
            <a:r>
              <a:rPr lang="de-AT" sz="1200" kern="1200" dirty="0" err="1">
                <a:solidFill>
                  <a:schemeClr val="tx1"/>
                </a:solidFill>
                <a:effectLst/>
                <a:latin typeface="+mn-lt"/>
                <a:ea typeface="+mn-ea"/>
                <a:cs typeface="+mn-cs"/>
              </a:rPr>
              <a:t>Bargelink</a:t>
            </a:r>
            <a:r>
              <a:rPr lang="de-AT" sz="1200" kern="1200" dirty="0">
                <a:solidFill>
                  <a:schemeClr val="tx1"/>
                </a:solidFill>
                <a:effectLst/>
                <a:latin typeface="+mn-lt"/>
                <a:ea typeface="+mn-ea"/>
                <a:cs typeface="+mn-cs"/>
              </a:rPr>
              <a:t> Website, URL: </a:t>
            </a:r>
            <a:r>
              <a:rPr lang="de-DE" sz="1200" u="none" strike="noStrike" kern="1200" dirty="0">
                <a:solidFill>
                  <a:schemeClr val="tx1"/>
                </a:solidFill>
                <a:effectLst/>
                <a:latin typeface="+mn-lt"/>
                <a:ea typeface="+mn-ea"/>
                <a:cs typeface="+mn-cs"/>
                <a:hlinkClick r:id="rId3"/>
              </a:rPr>
              <a:t>http://direct.bargelink.com/</a:t>
            </a:r>
            <a:r>
              <a:rPr lang="de-DE" sz="1200" kern="1200" dirty="0">
                <a:solidFill>
                  <a:schemeClr val="tx1"/>
                </a:solidFill>
                <a:effectLst/>
                <a:latin typeface="+mn-lt"/>
                <a:ea typeface="+mn-ea"/>
                <a:cs typeface="+mn-cs"/>
              </a:rPr>
              <a:t> [04.05.2020]</a:t>
            </a:r>
            <a:r>
              <a:rPr lang="de-DE" sz="1200" u="none" strike="noStrike" kern="1200" dirty="0">
                <a:solidFill>
                  <a:schemeClr val="tx1"/>
                </a:solidFill>
                <a:effectLst/>
                <a:latin typeface="+mn-lt"/>
                <a:ea typeface="+mn-ea"/>
                <a:cs typeface="+mn-cs"/>
                <a:hlinkClick r:id="" action="ppaction://noaction"/>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Picture: </a:t>
            </a:r>
            <a:r>
              <a:rPr lang="de-AT" sz="1200" kern="1200" dirty="0" err="1">
                <a:solidFill>
                  <a:schemeClr val="tx1"/>
                </a:solidFill>
                <a:effectLst/>
                <a:latin typeface="+mn-lt"/>
                <a:ea typeface="+mn-ea"/>
                <a:cs typeface="+mn-cs"/>
              </a:rPr>
              <a:t>Bargelink</a:t>
            </a:r>
            <a:r>
              <a:rPr lang="de-AT" sz="1200" kern="1200" dirty="0">
                <a:solidFill>
                  <a:schemeClr val="tx1"/>
                </a:solidFill>
                <a:effectLst/>
                <a:latin typeface="+mn-lt"/>
                <a:ea typeface="+mn-ea"/>
                <a:cs typeface="+mn-cs"/>
              </a:rPr>
              <a:t> Website, URL: </a:t>
            </a:r>
            <a:r>
              <a:rPr lang="de-DE" sz="1200" u="none" strike="noStrike" kern="1200" dirty="0">
                <a:solidFill>
                  <a:schemeClr val="tx1"/>
                </a:solidFill>
                <a:effectLst/>
                <a:latin typeface="+mn-lt"/>
                <a:ea typeface="+mn-ea"/>
                <a:cs typeface="+mn-cs"/>
                <a:hlinkClick r:id="rId3"/>
              </a:rPr>
              <a:t>http://direct.bargelink.com/</a:t>
            </a:r>
            <a:r>
              <a:rPr lang="de-DE" sz="1200" kern="1200" dirty="0">
                <a:solidFill>
                  <a:schemeClr val="tx1"/>
                </a:solidFill>
                <a:effectLst/>
                <a:latin typeface="+mn-lt"/>
                <a:ea typeface="+mn-ea"/>
                <a:cs typeface="+mn-cs"/>
              </a:rPr>
              <a:t> [04.05.2020]</a:t>
            </a:r>
            <a:r>
              <a:rPr lang="de-DE" sz="1200" u="none" strike="noStrike" kern="1200" dirty="0">
                <a:solidFill>
                  <a:schemeClr val="tx1"/>
                </a:solidFill>
                <a:effectLst/>
                <a:latin typeface="+mn-lt"/>
                <a:ea typeface="+mn-ea"/>
                <a:cs typeface="+mn-cs"/>
                <a:hlinkClick r:id="" action="ppaction://noaction"/>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51</a:t>
            </a:fld>
            <a:endParaRPr lang="de-AT" dirty="0"/>
          </a:p>
        </p:txBody>
      </p:sp>
    </p:spTree>
    <p:extLst>
      <p:ext uri="{BB962C8B-B14F-4D97-AF65-F5344CB8AC3E}">
        <p14:creationId xmlns:p14="http://schemas.microsoft.com/office/powerpoint/2010/main" val="367997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for national and international trade and economic development that goods are transported safely, quickly and cost-effectively. The rapid growth of freight transport within the EU can be explained by the rapid increase in consumption and a boom in online trade (many smaller consignments).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Source: Der</a:t>
            </a:r>
            <a:r>
              <a:rPr lang="de-AT" sz="1200" kern="1200" baseline="0" dirty="0">
                <a:solidFill>
                  <a:schemeClr val="tx1"/>
                </a:solidFill>
                <a:effectLst/>
                <a:latin typeface="+mn-lt"/>
                <a:ea typeface="+mn-ea"/>
                <a:cs typeface="+mn-cs"/>
              </a:rPr>
              <a:t> Wirtschaftsingenieur, URL: https://www.der-wirtschaftsingenieur.de/index.php/die-7-dimensionen-der-logistik/ [14.05.2020].</a:t>
            </a:r>
          </a:p>
          <a:p>
            <a:r>
              <a:rPr lang="de-AT" sz="1200" kern="1200" baseline="0" dirty="0">
                <a:solidFill>
                  <a:schemeClr val="tx1"/>
                </a:solidFill>
                <a:effectLst/>
                <a:latin typeface="+mn-lt"/>
                <a:ea typeface="+mn-ea"/>
                <a:cs typeface="+mn-cs"/>
              </a:rPr>
              <a:t>Industriemagazin, URL: https://industriemagazin.at/a/fachkraeftemangel-bei-logistikern-wir-sind-kurz-vor-dem-versorgungskollaps [14.05.2020].</a:t>
            </a:r>
            <a:endParaRPr lang="de-AT" sz="1200" kern="1200" dirty="0">
              <a:solidFill>
                <a:schemeClr val="tx1"/>
              </a:solidFill>
              <a:effectLst/>
              <a:latin typeface="+mn-lt"/>
              <a:ea typeface="+mn-ea"/>
              <a:cs typeface="+mn-cs"/>
            </a:endParaRPr>
          </a:p>
          <a:p>
            <a:endParaRPr lang="de-AT" dirty="0"/>
          </a:p>
          <a:p>
            <a:r>
              <a:rPr lang="de-AT" dirty="0" err="1"/>
              <a:t>Pciture</a:t>
            </a:r>
            <a:r>
              <a:rPr lang="de-AT" dirty="0"/>
              <a:t>: www.pixabay.com</a:t>
            </a:r>
          </a:p>
        </p:txBody>
      </p:sp>
      <p:sp>
        <p:nvSpPr>
          <p:cNvPr id="4" name="Foliennummernplatzhalt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3373459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latin typeface="+mn-lt"/>
                <a:ea typeface="+mn-ea"/>
                <a:cs typeface="+mn-cs"/>
              </a:rPr>
              <a:t>UShip</a:t>
            </a:r>
            <a:r>
              <a:rPr lang="en-U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Transport services can be offered or requested on this online marketplace. However, the focus is on trucks. The transport of </a:t>
            </a:r>
            <a:r>
              <a:rPr lang="en-US" sz="1200" b="0" kern="1200" dirty="0" err="1">
                <a:solidFill>
                  <a:schemeClr val="tx1"/>
                </a:solidFill>
                <a:effectLst/>
                <a:latin typeface="+mn-lt"/>
                <a:ea typeface="+mn-ea"/>
                <a:cs typeface="+mn-cs"/>
              </a:rPr>
              <a:t>palletised</a:t>
            </a:r>
            <a:r>
              <a:rPr lang="en-US" sz="1200" b="0" kern="1200" dirty="0">
                <a:solidFill>
                  <a:schemeClr val="tx1"/>
                </a:solidFill>
                <a:effectLst/>
                <a:latin typeface="+mn-lt"/>
                <a:ea typeface="+mn-ea"/>
                <a:cs typeface="+mn-cs"/>
              </a:rPr>
              <a:t> goods, but also heavy loads, household goods, removals, vehicles and animals can be handled.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Source:</a:t>
            </a:r>
            <a:r>
              <a:rPr lang="de-AT" baseline="0" dirty="0"/>
              <a:t> </a:t>
            </a:r>
            <a:r>
              <a:rPr lang="de-AT" sz="1200" u="none" strike="noStrike" kern="1200" dirty="0" err="1">
                <a:solidFill>
                  <a:schemeClr val="tx1"/>
                </a:solidFill>
                <a:effectLst/>
                <a:latin typeface="+mn-lt"/>
                <a:ea typeface="+mn-ea"/>
                <a:cs typeface="+mn-cs"/>
                <a:hlinkClick r:id="rId3"/>
              </a:rPr>
              <a:t>UShip</a:t>
            </a:r>
            <a:r>
              <a:rPr lang="de-AT" sz="1200" u="none" strike="noStrike" kern="1200" baseline="0" dirty="0">
                <a:solidFill>
                  <a:schemeClr val="tx1"/>
                </a:solidFill>
                <a:effectLst/>
                <a:latin typeface="+mn-lt"/>
                <a:ea typeface="+mn-ea"/>
                <a:cs typeface="+mn-cs"/>
                <a:hlinkClick r:id="rId3"/>
              </a:rPr>
              <a:t> Website, </a:t>
            </a:r>
            <a:r>
              <a:rPr lang="de-AT" sz="1200" u="none" strike="noStrike" kern="1200" dirty="0">
                <a:solidFill>
                  <a:schemeClr val="tx1"/>
                </a:solidFill>
                <a:effectLst/>
                <a:latin typeface="+mn-lt"/>
                <a:ea typeface="+mn-ea"/>
                <a:cs typeface="+mn-cs"/>
                <a:hlinkClick r:id="rId3"/>
              </a:rPr>
              <a:t>https://learn.uship.com/carriers/getting-started/</a:t>
            </a:r>
            <a:r>
              <a:rPr lang="de-AT" sz="1200" kern="1200" dirty="0">
                <a:solidFill>
                  <a:schemeClr val="tx1"/>
                </a:solidFill>
                <a:effectLst/>
                <a:latin typeface="+mn-lt"/>
                <a:ea typeface="+mn-ea"/>
                <a:cs typeface="+mn-cs"/>
              </a:rPr>
              <a:t> [18.05.2020]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Picture: </a:t>
            </a:r>
            <a:r>
              <a:rPr lang="de-AT" sz="1200" u="none" strike="noStrike" kern="1200" dirty="0" err="1">
                <a:solidFill>
                  <a:schemeClr val="tx1"/>
                </a:solidFill>
                <a:effectLst/>
                <a:latin typeface="+mn-lt"/>
                <a:ea typeface="+mn-ea"/>
                <a:cs typeface="+mn-cs"/>
                <a:hlinkClick r:id="rId3"/>
              </a:rPr>
              <a:t>UShip</a:t>
            </a:r>
            <a:r>
              <a:rPr lang="de-AT" sz="1200" u="none" strike="noStrike" kern="1200" baseline="0" dirty="0">
                <a:solidFill>
                  <a:schemeClr val="tx1"/>
                </a:solidFill>
                <a:effectLst/>
                <a:latin typeface="+mn-lt"/>
                <a:ea typeface="+mn-ea"/>
                <a:cs typeface="+mn-cs"/>
                <a:hlinkClick r:id="rId3"/>
              </a:rPr>
              <a:t> Website, </a:t>
            </a:r>
            <a:r>
              <a:rPr lang="de-AT" sz="1200" u="none" strike="noStrike" kern="1200" dirty="0">
                <a:solidFill>
                  <a:schemeClr val="tx1"/>
                </a:solidFill>
                <a:effectLst/>
                <a:latin typeface="+mn-lt"/>
                <a:ea typeface="+mn-ea"/>
                <a:cs typeface="+mn-cs"/>
                <a:hlinkClick r:id="rId3"/>
              </a:rPr>
              <a:t>https://learn.uship.com/carriers/getting-started/</a:t>
            </a:r>
            <a:r>
              <a:rPr lang="de-AT" sz="1200" kern="1200" dirty="0">
                <a:solidFill>
                  <a:schemeClr val="tx1"/>
                </a:solidFill>
                <a:effectLst/>
                <a:latin typeface="+mn-lt"/>
                <a:ea typeface="+mn-ea"/>
                <a:cs typeface="+mn-cs"/>
              </a:rPr>
              <a:t> [18.05.2020]</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52</a:t>
            </a:fld>
            <a:endParaRPr lang="de-AT" dirty="0"/>
          </a:p>
        </p:txBody>
      </p:sp>
    </p:spTree>
    <p:extLst>
      <p:ext uri="{BB962C8B-B14F-4D97-AF65-F5344CB8AC3E}">
        <p14:creationId xmlns:p14="http://schemas.microsoft.com/office/powerpoint/2010/main" val="21633155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Carriers and terminal operators are an essential part of the value chain. In the future, they will have to use economies of scale &amp; latest technologies to optimize utilization and costs. Special freight packages should be designed to not only depend on the orders of booking platforms, thus small companies with simple logistics chains could save the booking fees of the platforms. The development of an own online platform in cooperation with other freight carriers or terminal operators would be conceivable for this purpose.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a:solidFill>
                  <a:schemeClr val="tx1"/>
                </a:solidFill>
                <a:effectLst/>
                <a:latin typeface="+mn-lt"/>
                <a:ea typeface="+mn-ea"/>
                <a:cs typeface="+mn-cs"/>
              </a:rPr>
              <a:t>Source: Kanal Egal, URL: https://www.kanal-egal.de/wie-digitale-geschaeftsmodelle-die-logistikbranche-veraendern/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err="1">
                <a:solidFill>
                  <a:schemeClr val="tx1"/>
                </a:solidFill>
                <a:effectLst/>
                <a:latin typeface="+mn-lt"/>
                <a:ea typeface="+mn-ea"/>
                <a:cs typeface="+mn-cs"/>
              </a:rPr>
              <a:t>iBusiness</a:t>
            </a:r>
            <a:r>
              <a:rPr lang="de-AT" sz="1200" u="none" strike="noStrike" kern="1200" dirty="0">
                <a:solidFill>
                  <a:schemeClr val="tx1"/>
                </a:solidFill>
                <a:effectLst/>
                <a:latin typeface="+mn-lt"/>
                <a:ea typeface="+mn-ea"/>
                <a:cs typeface="+mn-cs"/>
              </a:rPr>
              <a:t>, URL: https://www.ibusiness.de/aktuell/db/568814veg.html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Erste Bank und Sparkasse, URL: https://newsroom.sparkasse.at/2016/11/03/logistik-4-0-vier-geschaeftsmodelle-digitalen-zukunft/34626 [18.05.2020].</a:t>
            </a:r>
          </a:p>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53</a:t>
            </a:fld>
            <a:endParaRPr lang="de-AT" dirty="0"/>
          </a:p>
        </p:txBody>
      </p:sp>
    </p:spTree>
    <p:extLst>
      <p:ext uri="{BB962C8B-B14F-4D97-AF65-F5344CB8AC3E}">
        <p14:creationId xmlns:p14="http://schemas.microsoft.com/office/powerpoint/2010/main" val="2613167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dirty="0"/>
              <a:t>Cargo Center Graz (CCG): The neutral logistics platform of Cargo Center Graz allows the bundling of transport requirements of all logistics companies operating in combined transport. There are several daily block train connections around the port of Koper (Slovenia) to Neuss (Germany) and other destinations. Additional services are also offered. For example, the </a:t>
            </a:r>
            <a:r>
              <a:rPr lang="en-US" b="0" dirty="0" err="1"/>
              <a:t>organisation</a:t>
            </a:r>
            <a:r>
              <a:rPr lang="en-US" b="0" dirty="0"/>
              <a:t> of pre-carriage and onward carriage is </a:t>
            </a:r>
            <a:r>
              <a:rPr lang="en-US" b="0" dirty="0" err="1"/>
              <a:t>organised</a:t>
            </a:r>
            <a:r>
              <a:rPr lang="en-US" b="0" dirty="0"/>
              <a:t> as additional services.</a:t>
            </a:r>
          </a:p>
          <a:p>
            <a:endParaRPr lang="de-AT" b="0" baseline="0" dirty="0"/>
          </a:p>
          <a:p>
            <a:r>
              <a:rPr lang="de-AT" b="0" baseline="0" dirty="0"/>
              <a:t>Source: Cargo Center Graz Website, URL: http://www.cargo-center-graz.at/dienstleistungen/logistik-plattform/ [18.05.2020]</a:t>
            </a:r>
          </a:p>
          <a:p>
            <a:r>
              <a:rPr lang="de-AT" b="0" baseline="0" dirty="0"/>
              <a:t>Picture: Cargo Center Graz Website, URL: http://www.cargo-center-graz.at/dienstleistungen/logistik-plattform/ [18.05.2020]</a:t>
            </a:r>
            <a:endParaRPr lang="de-AT" b="0" dirty="0"/>
          </a:p>
          <a:p>
            <a:br>
              <a:rPr lang="de-AT" dirty="0"/>
            </a:br>
            <a:br>
              <a:rPr lang="de-AT" dirty="0"/>
            </a:b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54</a:t>
            </a:fld>
            <a:endParaRPr lang="de-AT" dirty="0"/>
          </a:p>
        </p:txBody>
      </p:sp>
    </p:spTree>
    <p:extLst>
      <p:ext uri="{BB962C8B-B14F-4D97-AF65-F5344CB8AC3E}">
        <p14:creationId xmlns:p14="http://schemas.microsoft.com/office/powerpoint/2010/main" val="1780824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Supply chain specialists require industry-specific know-how to handle complex supply processes. In order to make complex supply chains more efficient and transparent, the automation of processes must also make greater progress. One of the biggest challenges for supply chain specialists is to be innovative and not to miss technological leaps at the same time, and to remain competitive in terms of price. Cooperation with service providers would make sense. </a:t>
            </a:r>
          </a:p>
          <a:p>
            <a:endParaRPr lang="de-AT"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Source: </a:t>
            </a:r>
            <a:r>
              <a:rPr lang="de-AT" sz="1200" u="none" strike="noStrike" kern="1200" dirty="0" err="1">
                <a:solidFill>
                  <a:schemeClr val="tx1"/>
                </a:solidFill>
                <a:effectLst/>
                <a:latin typeface="+mn-lt"/>
                <a:ea typeface="+mn-ea"/>
                <a:cs typeface="+mn-cs"/>
              </a:rPr>
              <a:t>iBusiness</a:t>
            </a:r>
            <a:r>
              <a:rPr lang="de-AT" sz="1200" u="none" strike="noStrike" kern="1200" dirty="0">
                <a:solidFill>
                  <a:schemeClr val="tx1"/>
                </a:solidFill>
                <a:effectLst/>
                <a:latin typeface="+mn-lt"/>
                <a:ea typeface="+mn-ea"/>
                <a:cs typeface="+mn-cs"/>
              </a:rPr>
              <a:t>, URL: https://www.ibusiness.de/aktuell/db/568814veg.html [19.05.2020]</a:t>
            </a:r>
          </a:p>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55</a:t>
            </a:fld>
            <a:endParaRPr lang="de-AT" dirty="0"/>
          </a:p>
        </p:txBody>
      </p:sp>
    </p:spTree>
    <p:extLst>
      <p:ext uri="{BB962C8B-B14F-4D97-AF65-F5344CB8AC3E}">
        <p14:creationId xmlns:p14="http://schemas.microsoft.com/office/powerpoint/2010/main" val="3263078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Service providers provide software products and solutions for the collection and systematic analysis of large amounts of data and other digital services. The range of services extends from online payment systems to automated customs clearance. Service providers are thus the core of digital logistics. It is through service providers that the processing of transactions becomes possible in the first place. Access to valid data, in real time and seamless connection with partners is a prerequisite for the success of digital solutions and software products.</a:t>
            </a:r>
          </a:p>
          <a:p>
            <a:endParaRPr lang="de-AT"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a:solidFill>
                  <a:schemeClr val="tx1"/>
                </a:solidFill>
                <a:effectLst/>
                <a:latin typeface="+mn-lt"/>
                <a:ea typeface="+mn-ea"/>
                <a:cs typeface="+mn-cs"/>
              </a:rPr>
              <a:t>Source: Kanal Egal, URL: https://www.kanal-egal.de/wie-digitale-geschaeftsmodelle-die-logistikbranche-veraendern/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err="1">
                <a:solidFill>
                  <a:schemeClr val="tx1"/>
                </a:solidFill>
                <a:effectLst/>
                <a:latin typeface="+mn-lt"/>
                <a:ea typeface="+mn-ea"/>
                <a:cs typeface="+mn-cs"/>
              </a:rPr>
              <a:t>iBusiness</a:t>
            </a:r>
            <a:r>
              <a:rPr lang="de-AT" sz="1200" u="none" strike="noStrike" kern="1200" dirty="0">
                <a:solidFill>
                  <a:schemeClr val="tx1"/>
                </a:solidFill>
                <a:effectLst/>
                <a:latin typeface="+mn-lt"/>
                <a:ea typeface="+mn-ea"/>
                <a:cs typeface="+mn-cs"/>
              </a:rPr>
              <a:t>, URL: https://www.ibusiness.de/aktuell/db/568814veg.html [19.05.2020]</a:t>
            </a:r>
          </a:p>
        </p:txBody>
      </p:sp>
      <p:sp>
        <p:nvSpPr>
          <p:cNvPr id="4" name="Foliennummernplatzhalter 3"/>
          <p:cNvSpPr>
            <a:spLocks noGrp="1"/>
          </p:cNvSpPr>
          <p:nvPr>
            <p:ph type="sldNum" sz="quarter" idx="10"/>
          </p:nvPr>
        </p:nvSpPr>
        <p:spPr/>
        <p:txBody>
          <a:bodyPr/>
          <a:lstStyle/>
          <a:p>
            <a:fld id="{56F06DAA-0A4E-4110-9797-3FB8CA0FEA93}" type="slidenum">
              <a:rPr lang="de-AT" smtClean="0"/>
              <a:t>56</a:t>
            </a:fld>
            <a:endParaRPr lang="de-AT" dirty="0"/>
          </a:p>
        </p:txBody>
      </p:sp>
    </p:spTree>
    <p:extLst>
      <p:ext uri="{BB962C8B-B14F-4D97-AF65-F5344CB8AC3E}">
        <p14:creationId xmlns:p14="http://schemas.microsoft.com/office/powerpoint/2010/main" val="3390253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Inland navigation is also influenced by these business models. Especially the trend towards </a:t>
            </a:r>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 and the resulting business models are very relevant for inland navigation. A major challenge for the implementation of innovative and data-driven business models is to find suitable data. Although the volume of data is constantly increasing, the data can only be used directly to a limited extent, many of them are even still recorded in analogue form.</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Source: </a:t>
            </a:r>
            <a:r>
              <a:rPr lang="de-AT" sz="1200" kern="1200" dirty="0">
                <a:solidFill>
                  <a:schemeClr val="tx1"/>
                </a:solidFill>
                <a:effectLst/>
                <a:latin typeface="+mn-lt"/>
                <a:ea typeface="+mn-ea"/>
                <a:cs typeface="+mn-cs"/>
              </a:rPr>
              <a:t>Deutsches Zentrum für innovative Binnenschifffahrt, Studie-</a:t>
            </a:r>
            <a:r>
              <a:rPr lang="de-AT" sz="1200" kern="1200" baseline="0" dirty="0">
                <a:solidFill>
                  <a:schemeClr val="tx1"/>
                </a:solidFill>
                <a:effectLst/>
                <a:latin typeface="+mn-lt"/>
                <a:ea typeface="+mn-ea"/>
                <a:cs typeface="+mn-cs"/>
              </a:rPr>
              <a:t> Digitalisierung in der Binnenschifffahrt, URL: https://d-zib.eu/wp-content/uploads/sites/2/2019/02/190212-Handout-EIBIP.pdf [18.05.2020]</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57</a:t>
            </a:fld>
            <a:endParaRPr lang="de-AT" dirty="0"/>
          </a:p>
        </p:txBody>
      </p:sp>
    </p:spTree>
    <p:extLst>
      <p:ext uri="{BB962C8B-B14F-4D97-AF65-F5344CB8AC3E}">
        <p14:creationId xmlns:p14="http://schemas.microsoft.com/office/powerpoint/2010/main" val="422143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kern="1200" dirty="0">
                <a:solidFill>
                  <a:schemeClr val="tx1"/>
                </a:solidFill>
                <a:effectLst/>
                <a:latin typeface="+mn-lt"/>
                <a:ea typeface="+mn-ea"/>
                <a:cs typeface="+mn-cs"/>
              </a:rPr>
              <a:t>Paris (France): As the road network in Paris is chronically congested, transport service providers are increasingly using the Seine as a transport route again. Various solutions have been found here, especially for the growing e-commerce. The supermarkets of </a:t>
            </a:r>
            <a:r>
              <a:rPr lang="en-US" sz="1200" b="0" kern="1200" dirty="0" err="1">
                <a:solidFill>
                  <a:schemeClr val="tx1"/>
                </a:solidFill>
                <a:effectLst/>
                <a:latin typeface="+mn-lt"/>
                <a:ea typeface="+mn-ea"/>
                <a:cs typeface="+mn-cs"/>
              </a:rPr>
              <a:t>Franprix</a:t>
            </a:r>
            <a:r>
              <a:rPr lang="en-US" sz="1200" b="0" kern="1200" dirty="0">
                <a:solidFill>
                  <a:schemeClr val="tx1"/>
                </a:solidFill>
                <a:effectLst/>
                <a:latin typeface="+mn-lt"/>
                <a:ea typeface="+mn-ea"/>
                <a:cs typeface="+mn-cs"/>
              </a:rPr>
              <a:t> are supplied in Paris by inland waterway. The goods are bundled in advance in distribution centers, then transported to Paris by barge and from there the last mile is covered by truck. The empty boxes are then transported back to the distribution center. This alternative is worthwhile compared to unimodal transport by truck, even though the transport unit is handled twice.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Source: </a:t>
            </a:r>
            <a:r>
              <a:rPr lang="de-AT" sz="1200" b="0" i="0" u="none" strike="noStrike" kern="1200" baseline="0" dirty="0">
                <a:solidFill>
                  <a:schemeClr val="tx1"/>
                </a:solidFill>
                <a:latin typeface="+mn-lt"/>
                <a:ea typeface="+mn-ea"/>
                <a:cs typeface="+mn-cs"/>
              </a:rPr>
              <a:t>The Guardian, URL: https://www.theguardian.com/cities/2016/mar/01/paris-french-retailer-franpix-delivers-goods-by-boat-river-seine-transport-water-future-urban-logistics [18.05.2020]</a:t>
            </a:r>
          </a:p>
          <a:p>
            <a:r>
              <a:rPr lang="de-AT" sz="1200" b="0" i="0" u="none" strike="noStrike" kern="1200" baseline="0" dirty="0">
                <a:solidFill>
                  <a:schemeClr val="tx1"/>
                </a:solidFill>
                <a:latin typeface="+mn-lt"/>
                <a:ea typeface="+mn-ea"/>
                <a:cs typeface="+mn-cs"/>
              </a:rPr>
              <a:t>Bildquelle: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58</a:t>
            </a:fld>
            <a:endParaRPr lang="de-AT" dirty="0"/>
          </a:p>
        </p:txBody>
      </p:sp>
    </p:spTree>
    <p:extLst>
      <p:ext uri="{BB962C8B-B14F-4D97-AF65-F5344CB8AC3E}">
        <p14:creationId xmlns:p14="http://schemas.microsoft.com/office/powerpoint/2010/main" val="1046222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kern="1200" dirty="0">
                <a:solidFill>
                  <a:schemeClr val="tx1"/>
                </a:solidFill>
                <a:effectLst/>
                <a:latin typeface="+mn-lt"/>
                <a:ea typeface="+mn-ea"/>
                <a:cs typeface="+mn-cs"/>
              </a:rPr>
              <a:t>Amsterdam (Netherlands) </a:t>
            </a:r>
          </a:p>
          <a:p>
            <a:r>
              <a:rPr lang="en-US" sz="1200" b="0" kern="1200" dirty="0">
                <a:solidFill>
                  <a:schemeClr val="tx1"/>
                </a:solidFill>
                <a:effectLst/>
                <a:latin typeface="+mn-lt"/>
                <a:ea typeface="+mn-ea"/>
                <a:cs typeface="+mn-cs"/>
              </a:rPr>
              <a:t>DHL Express: In Amsterdam, DHL also makes use of the well-developed and underutilized canal and waterway network. The DHL Express serves as a floating distribution </a:t>
            </a:r>
            <a:r>
              <a:rPr lang="en-US" sz="1200" b="0" kern="1200" dirty="0" err="1">
                <a:solidFill>
                  <a:schemeClr val="tx1"/>
                </a:solidFill>
                <a:effectLst/>
                <a:latin typeface="+mn-lt"/>
                <a:ea typeface="+mn-ea"/>
                <a:cs typeface="+mn-cs"/>
              </a:rPr>
              <a:t>centre</a:t>
            </a:r>
            <a:r>
              <a:rPr lang="en-US" sz="1200" b="0" kern="1200" dirty="0">
                <a:solidFill>
                  <a:schemeClr val="tx1"/>
                </a:solidFill>
                <a:effectLst/>
                <a:latin typeface="+mn-lt"/>
                <a:ea typeface="+mn-ea"/>
                <a:cs typeface="+mn-cs"/>
              </a:rPr>
              <a:t> in the city </a:t>
            </a:r>
            <a:r>
              <a:rPr lang="en-US" sz="1200" b="0" kern="1200" dirty="0" err="1">
                <a:solidFill>
                  <a:schemeClr val="tx1"/>
                </a:solidFill>
                <a:effectLst/>
                <a:latin typeface="+mn-lt"/>
                <a:ea typeface="+mn-ea"/>
                <a:cs typeface="+mn-cs"/>
              </a:rPr>
              <a:t>centre</a:t>
            </a:r>
            <a:r>
              <a:rPr lang="en-US" sz="1200" b="0" kern="1200" dirty="0">
                <a:solidFill>
                  <a:schemeClr val="tx1"/>
                </a:solidFill>
                <a:effectLst/>
                <a:latin typeface="+mn-lt"/>
                <a:ea typeface="+mn-ea"/>
                <a:cs typeface="+mn-cs"/>
              </a:rPr>
              <a:t>. Using a special schedule, the boat travels to various stations throughout the day, distributing letters and parcels throughout the city. By combining it with bicycle couriers, the number of DHL delivery vehicles in Amsterdam's inner city area has been reduced.  </a:t>
            </a:r>
          </a:p>
          <a:p>
            <a:endParaRPr lang="en-US" sz="1200" b="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Mariteam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Mokum</a:t>
            </a:r>
            <a:r>
              <a:rPr lang="en-US" sz="1200" b="0" kern="1200" dirty="0">
                <a:solidFill>
                  <a:schemeClr val="tx1"/>
                </a:solidFill>
                <a:effectLst/>
                <a:latin typeface="+mn-lt"/>
                <a:ea typeface="+mn-ea"/>
                <a:cs typeface="+mn-cs"/>
              </a:rPr>
              <a:t>: "Since autumn 2010, this company has been offering logistics services in the Amsterdam canals, which can transport waste containers, bulk containers, skeleton containers and pallets. The maximum loading capacity of the "City Suppliers" is 85 m³ (equivalent to 38 waste containers or 57 Euro pallets). Equipped with a hybrid drive, the ship can transport locally emission-free and quietly. The ship is mainly used to supply catering establishments or to transport the waste. Even building materials or larger pieces of freight can be easily transported into the city. </a:t>
            </a:r>
          </a:p>
          <a:p>
            <a:endParaRPr lang="en-GB"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Source: </a:t>
            </a:r>
            <a:r>
              <a:rPr lang="en-GB" sz="1200" u="none" strike="noStrike" kern="1200" dirty="0" err="1">
                <a:solidFill>
                  <a:schemeClr val="tx1"/>
                </a:solidFill>
                <a:effectLst/>
                <a:latin typeface="+mn-lt"/>
                <a:ea typeface="+mn-ea"/>
                <a:cs typeface="+mn-cs"/>
                <a:hlinkClick r:id="rId3"/>
              </a:rPr>
              <a:t>Zukunft</a:t>
            </a:r>
            <a:r>
              <a:rPr lang="en-GB" sz="1200" u="none" strike="noStrike" kern="1200" dirty="0">
                <a:solidFill>
                  <a:schemeClr val="tx1"/>
                </a:solidFill>
                <a:effectLst/>
                <a:latin typeface="+mn-lt"/>
                <a:ea typeface="+mn-ea"/>
                <a:cs typeface="+mn-cs"/>
                <a:hlinkClick r:id="rId3"/>
              </a:rPr>
              <a:t> </a:t>
            </a:r>
            <a:r>
              <a:rPr lang="en-GB" sz="1200" u="none" strike="noStrike" kern="1200" dirty="0" err="1">
                <a:solidFill>
                  <a:schemeClr val="tx1"/>
                </a:solidFill>
                <a:effectLst/>
                <a:latin typeface="+mn-lt"/>
                <a:ea typeface="+mn-ea"/>
                <a:cs typeface="+mn-cs"/>
                <a:hlinkClick r:id="rId3"/>
              </a:rPr>
              <a:t>Mobilität</a:t>
            </a:r>
            <a:r>
              <a:rPr lang="en-GB" sz="1200" u="none" strike="noStrike" kern="1200" dirty="0">
                <a:solidFill>
                  <a:schemeClr val="tx1"/>
                </a:solidFill>
                <a:effectLst/>
                <a:latin typeface="+mn-lt"/>
                <a:ea typeface="+mn-ea"/>
                <a:cs typeface="+mn-cs"/>
                <a:hlinkClick r:id="rId3"/>
              </a:rPr>
              <a:t>, URL: http://www.zukunft-mobilitaet.net/117213/binnenschifffahrt-seeschifffahrt/innenstadtlogistik-binnenschiff-lastenrad-amsterdam-utrecht-paris/</a:t>
            </a:r>
            <a:r>
              <a:rPr lang="en-GB" sz="1200" kern="1200" dirty="0">
                <a:solidFill>
                  <a:schemeClr val="tx1"/>
                </a:solidFill>
                <a:effectLst/>
                <a:latin typeface="+mn-lt"/>
                <a:ea typeface="+mn-ea"/>
                <a:cs typeface="+mn-cs"/>
              </a:rPr>
              <a:t> [18.05.2020].]</a:t>
            </a:r>
          </a:p>
          <a:p>
            <a:r>
              <a:rPr lang="de-AT" sz="1200" kern="1200" dirty="0">
                <a:solidFill>
                  <a:schemeClr val="tx1"/>
                </a:solidFill>
                <a:effectLst/>
                <a:latin typeface="+mn-lt"/>
                <a:ea typeface="+mn-ea"/>
                <a:cs typeface="+mn-cs"/>
              </a:rPr>
              <a:t>Best Practice Factory </a:t>
            </a:r>
            <a:r>
              <a:rPr lang="de-AT" sz="1200" kern="1200" dirty="0" err="1">
                <a:solidFill>
                  <a:schemeClr val="tx1"/>
                </a:solidFill>
                <a:effectLst/>
                <a:latin typeface="+mn-lt"/>
                <a:ea typeface="+mn-ea"/>
                <a:cs typeface="+mn-cs"/>
              </a:rPr>
              <a:t>for</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Freight</a:t>
            </a:r>
            <a:r>
              <a:rPr lang="de-AT" sz="1200" kern="1200" baseline="0" dirty="0">
                <a:solidFill>
                  <a:schemeClr val="tx1"/>
                </a:solidFill>
                <a:effectLst/>
                <a:latin typeface="+mn-lt"/>
                <a:ea typeface="+mn-ea"/>
                <a:cs typeface="+mn-cs"/>
              </a:rPr>
              <a:t> Transport, URL: </a:t>
            </a:r>
            <a:r>
              <a:rPr lang="de-AT" sz="1200" kern="1200" dirty="0">
                <a:solidFill>
                  <a:schemeClr val="tx1"/>
                </a:solidFill>
                <a:effectLst/>
                <a:latin typeface="+mn-lt"/>
                <a:ea typeface="+mn-ea"/>
                <a:cs typeface="+mn-cs"/>
              </a:rPr>
              <a:t>http://www.bestfact.net/mokum-mariteam/ [18.05.2020].</a:t>
            </a:r>
          </a:p>
        </p:txBody>
      </p:sp>
      <p:sp>
        <p:nvSpPr>
          <p:cNvPr id="4" name="Foliennummernplatzhalter 3"/>
          <p:cNvSpPr>
            <a:spLocks noGrp="1"/>
          </p:cNvSpPr>
          <p:nvPr>
            <p:ph type="sldNum" sz="quarter" idx="10"/>
          </p:nvPr>
        </p:nvSpPr>
        <p:spPr/>
        <p:txBody>
          <a:bodyPr/>
          <a:lstStyle/>
          <a:p>
            <a:fld id="{56F06DAA-0A4E-4110-9797-3FB8CA0FEA93}" type="slidenum">
              <a:rPr lang="de-AT" smtClean="0"/>
              <a:t>59</a:t>
            </a:fld>
            <a:endParaRPr lang="de-AT" dirty="0"/>
          </a:p>
        </p:txBody>
      </p:sp>
    </p:spTree>
    <p:extLst>
      <p:ext uri="{BB962C8B-B14F-4D97-AF65-F5344CB8AC3E}">
        <p14:creationId xmlns:p14="http://schemas.microsoft.com/office/powerpoint/2010/main" val="7711290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rbel" panose="020B0503020204020204" pitchFamily="34" charset="0"/>
              </a:rPr>
              <a:t>In which areas will no new business models be developed in the future?</a:t>
            </a:r>
            <a:endParaRPr lang="de-AT" dirty="0">
              <a:latin typeface="Corbel" panose="020B0503020204020204" pitchFamily="34" charset="0"/>
            </a:endParaRPr>
          </a:p>
          <a:p>
            <a:endParaRPr lang="de-AT" dirty="0">
              <a:latin typeface="Corbel" panose="020B0503020204020204" pitchFamily="34" charset="0"/>
            </a:endParaRPr>
          </a:p>
          <a:p>
            <a:pPr marL="0" indent="0">
              <a:buNone/>
            </a:pPr>
            <a:r>
              <a:rPr lang="de-AT" dirty="0"/>
              <a:t>c) </a:t>
            </a:r>
            <a:r>
              <a:rPr lang="de-AT" dirty="0" err="1">
                <a:latin typeface="Corbel" panose="020B0503020204020204" pitchFamily="34" charset="0"/>
              </a:rPr>
              <a:t>Analogue</a:t>
            </a:r>
            <a:r>
              <a:rPr lang="de-AT" dirty="0">
                <a:latin typeface="Corbel" panose="020B0503020204020204" pitchFamily="34" charset="0"/>
              </a:rPr>
              <a:t> </a:t>
            </a:r>
            <a:r>
              <a:rPr lang="de-AT" dirty="0" err="1">
                <a:latin typeface="Corbel" panose="020B0503020204020204" pitchFamily="34" charset="0"/>
              </a:rPr>
              <a:t>driving</a:t>
            </a:r>
            <a:r>
              <a:rPr lang="de-AT" dirty="0">
                <a:latin typeface="Corbel" panose="020B0503020204020204" pitchFamily="34" charset="0"/>
              </a:rPr>
              <a:t> time </a:t>
            </a:r>
            <a:r>
              <a:rPr lang="de-AT" dirty="0" err="1">
                <a:latin typeface="Corbel" panose="020B0503020204020204" pitchFamily="34" charset="0"/>
              </a:rPr>
              <a:t>recording</a:t>
            </a:r>
            <a:endParaRPr lang="de-AT" dirty="0">
              <a:latin typeface="Corbel" panose="020B0503020204020204" pitchFamily="34" charset="0"/>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60</a:t>
            </a:fld>
            <a:endParaRPr lang="de-AT" dirty="0"/>
          </a:p>
        </p:txBody>
      </p:sp>
    </p:spTree>
    <p:extLst>
      <p:ext uri="{BB962C8B-B14F-4D97-AF65-F5344CB8AC3E}">
        <p14:creationId xmlns:p14="http://schemas.microsoft.com/office/powerpoint/2010/main" val="125494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exercise is suitable for groups of up to 5 people.</a:t>
            </a:r>
          </a:p>
          <a:p>
            <a:endParaRPr lang="en-US" dirty="0"/>
          </a:p>
          <a:p>
            <a:r>
              <a:rPr lang="en-US" dirty="0"/>
              <a:t>Duration (including playing through the memory): 45 min</a:t>
            </a:r>
          </a:p>
        </p:txBody>
      </p:sp>
      <p:sp>
        <p:nvSpPr>
          <p:cNvPr id="4" name="Foliennummernplatzhalter 3"/>
          <p:cNvSpPr>
            <a:spLocks noGrp="1"/>
          </p:cNvSpPr>
          <p:nvPr>
            <p:ph type="sldNum" sz="quarter" idx="10"/>
          </p:nvPr>
        </p:nvSpPr>
        <p:spPr/>
        <p:txBody>
          <a:bodyPr/>
          <a:lstStyle/>
          <a:p>
            <a:fld id="{56F06DAA-0A4E-4110-9797-3FB8CA0FEA93}" type="slidenum">
              <a:rPr lang="de-AT" smtClean="0"/>
              <a:t>61</a:t>
            </a:fld>
            <a:endParaRPr lang="de-AT" dirty="0"/>
          </a:p>
        </p:txBody>
      </p:sp>
    </p:spTree>
    <p:extLst>
      <p:ext uri="{BB962C8B-B14F-4D97-AF65-F5344CB8AC3E}">
        <p14:creationId xmlns:p14="http://schemas.microsoft.com/office/powerpoint/2010/main" val="142340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reasons for the changes in the transport and logistics industry are mainly based on the following trends:</a:t>
            </a:r>
          </a:p>
          <a:p>
            <a:pPr marL="171450" indent="-171450">
              <a:buFont typeface="Arial" panose="020B0604020202020204" pitchFamily="34" charset="0"/>
              <a:buChar char="•"/>
            </a:pPr>
            <a:r>
              <a:rPr lang="en-US" dirty="0"/>
              <a:t>Same Day Delivery - delivery on the day of the order. This trend results in poorer utilization of delivery vehicles and increased complexity. </a:t>
            </a:r>
          </a:p>
          <a:p>
            <a:pPr marL="171450" indent="-171450">
              <a:buFont typeface="Arial" panose="020B0604020202020204" pitchFamily="34" charset="0"/>
              <a:buChar char="•"/>
            </a:pPr>
            <a:r>
              <a:rPr lang="en-US" dirty="0"/>
              <a:t>International cooperation and collaboration with the aim of standardizing technical and legal conditions in freight transport</a:t>
            </a:r>
          </a:p>
          <a:p>
            <a:pPr marL="171450" indent="-171450">
              <a:buFont typeface="Arial" panose="020B0604020202020204" pitchFamily="34" charset="0"/>
              <a:buChar char="•"/>
            </a:pPr>
            <a:r>
              <a:rPr lang="en-US" dirty="0"/>
              <a:t>Artificial intelligence &amp; autonomous logistics - this includes, for example, state-of-the-art warehouse robots, self-propelled delivery vehicles or forklifts.</a:t>
            </a:r>
          </a:p>
          <a:p>
            <a:pPr marL="171450" indent="-171450">
              <a:buFont typeface="Arial" panose="020B0604020202020204" pitchFamily="34" charset="0"/>
              <a:buChar char="•"/>
            </a:pPr>
            <a:r>
              <a:rPr lang="en-US" dirty="0"/>
              <a:t>Logistics 4.0.: every item is linked to every other item via the network, resulting in networked department stores, intelligent delivery solutions or even smart refrigerators.</a:t>
            </a:r>
          </a:p>
          <a:p>
            <a:pPr marL="171450" indent="-171450">
              <a:buFont typeface="Arial" panose="020B0604020202020204" pitchFamily="34" charset="0"/>
              <a:buChar char="•"/>
            </a:pPr>
            <a:r>
              <a:rPr lang="en-US" dirty="0"/>
              <a:t>Networking: forwarders become strategic partners and must achieve deeper integration into the customer's supply chain. This can lead to decisive cost advantages for shippers.</a:t>
            </a:r>
          </a:p>
          <a:p>
            <a:pPr marL="171450" indent="-171450">
              <a:buFont typeface="Arial" panose="020B0604020202020204" pitchFamily="34" charset="0"/>
              <a:buChar char="•"/>
            </a:pPr>
            <a:r>
              <a:rPr lang="en-US" dirty="0" err="1"/>
              <a:t>Mutichannel</a:t>
            </a:r>
            <a:r>
              <a:rPr lang="en-US" dirty="0"/>
              <a:t> logistics: a broader positioning and diversification of distribution logistics channels to make logistics processes more stable and reduce supply risks.</a:t>
            </a:r>
            <a:endParaRPr lang="de-AT" sz="1200" b="0" i="0" u="none" strike="noStrike" kern="1200" dirty="0">
              <a:solidFill>
                <a:schemeClr val="tx1"/>
              </a:solidFill>
              <a:effectLst/>
              <a:latin typeface="+mn-lt"/>
              <a:ea typeface="+mn-ea"/>
              <a:cs typeface="+mn-cs"/>
            </a:endParaRPr>
          </a:p>
          <a:p>
            <a:pPr marL="0" indent="0">
              <a:buFont typeface="Arial" panose="020B0604020202020204" pitchFamily="34" charset="0"/>
              <a:buNone/>
            </a:pPr>
            <a:endParaRPr lang="de-AT"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dirty="0" err="1"/>
              <a:t>Sources</a:t>
            </a:r>
            <a:r>
              <a:rPr lang="de-AT" dirty="0"/>
              <a:t>: Industriemagazin,</a:t>
            </a:r>
            <a:r>
              <a:rPr lang="de-AT" baseline="0" dirty="0"/>
              <a:t> URL: </a:t>
            </a:r>
            <a:r>
              <a:rPr lang="de-AT" sz="1200" kern="1200" baseline="0" dirty="0">
                <a:solidFill>
                  <a:schemeClr val="tx1"/>
                </a:solidFill>
                <a:effectLst/>
                <a:latin typeface="+mn-lt"/>
                <a:ea typeface="+mn-ea"/>
                <a:cs typeface="+mn-cs"/>
              </a:rPr>
              <a:t>https://industriemagazin.at/a/fachkraeftemangel-bei-logistikern-wir-sind-kurz-vor-dem-versorgungskollaps [14.05.2020].</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dirty="0" err="1"/>
              <a:t>Transportlogistic</a:t>
            </a:r>
            <a:r>
              <a:rPr lang="de-AT" dirty="0"/>
              <a:t>, URL: https://www.transportlogistic.de/de/messe/industry-insights/logistikkonzepte-der-zukunft/ [14.05.2020].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dirty="0"/>
              <a:t>T3,</a:t>
            </a:r>
            <a:r>
              <a:rPr lang="de-AT" baseline="0" dirty="0"/>
              <a:t> URL: </a:t>
            </a:r>
            <a:r>
              <a:rPr lang="de-AT" dirty="0"/>
              <a:t>https://t3n.de/magazin/innovative-logistik-trends-onlinehandel-zukunftspaket-238987/ [14.05.2020]</a:t>
            </a:r>
          </a:p>
          <a:p>
            <a:pPr marL="0" indent="0">
              <a:buFont typeface="Arial" panose="020B0604020202020204" pitchFamily="34" charset="0"/>
              <a:buNone/>
            </a:pPr>
            <a:r>
              <a:rPr lang="de-AT" dirty="0"/>
              <a:t>WKO, URL: https://www.wko.at/service/aussenwirtschaft/logistik-branche-struktur-zukunft-trends.html [14.05.2020].</a:t>
            </a:r>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946681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exercise is suitable for groups of up to 5 people.</a:t>
            </a:r>
          </a:p>
          <a:p>
            <a:endParaRPr lang="en-US" dirty="0"/>
          </a:p>
          <a:p>
            <a:r>
              <a:rPr lang="en-US" dirty="0"/>
              <a:t>Duration:</a:t>
            </a:r>
            <a:r>
              <a:rPr lang="en-US" baseline="0" dirty="0"/>
              <a:t> </a:t>
            </a:r>
            <a:r>
              <a:rPr lang="en-US" dirty="0"/>
              <a:t>45 min</a:t>
            </a:r>
          </a:p>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62</a:t>
            </a:fld>
            <a:endParaRPr lang="de-AT" dirty="0"/>
          </a:p>
        </p:txBody>
      </p:sp>
    </p:spTree>
    <p:extLst>
      <p:ext uri="{BB962C8B-B14F-4D97-AF65-F5344CB8AC3E}">
        <p14:creationId xmlns:p14="http://schemas.microsoft.com/office/powerpoint/2010/main" val="7377706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66</a:t>
            </a:fld>
            <a:endParaRPr lang="de-AT" dirty="0"/>
          </a:p>
        </p:txBody>
      </p:sp>
    </p:spTree>
    <p:extLst>
      <p:ext uri="{BB962C8B-B14F-4D97-AF65-F5344CB8AC3E}">
        <p14:creationId xmlns:p14="http://schemas.microsoft.com/office/powerpoint/2010/main" val="425386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transport sector accounts for 25% of EU greenhouse gas emissions and this figure is rising. Transport emissions must be reduced by 90% by 2050 to achieve climate neutrality. All transport modes will have to contribute to this reduction. Multimodal transport must be promoted to ensure an efficient transport system. To this end, a large proportion of the 77% of internal freight traffic currently carried by road is to be shifted to rail and inland waterways. At present, approximately 17% of all goods are transported by rail and only 6% of all goods are transported by inland waterways. Automated and connected multimodal mobility, together with intelligent traffic management systems made possible by </a:t>
            </a:r>
            <a:r>
              <a:rPr lang="en-US" sz="1200" b="0" i="0" u="none" strike="noStrike" kern="1200" baseline="0" dirty="0" err="1">
                <a:solidFill>
                  <a:schemeClr val="tx1"/>
                </a:solidFill>
                <a:latin typeface="+mn-lt"/>
                <a:ea typeface="+mn-ea"/>
                <a:cs typeface="+mn-cs"/>
              </a:rPr>
              <a:t>digitisation</a:t>
            </a:r>
            <a:r>
              <a:rPr lang="en-US" sz="1200" b="0" i="0" u="none" strike="noStrike" kern="1200" baseline="0" dirty="0">
                <a:solidFill>
                  <a:schemeClr val="tx1"/>
                </a:solidFill>
                <a:latin typeface="+mn-lt"/>
                <a:ea typeface="+mn-ea"/>
                <a:cs typeface="+mn-cs"/>
              </a:rPr>
              <a:t>, should, among other things, help to reduce environmental pollution, especially in urban areas.</a:t>
            </a:r>
          </a:p>
          <a:p>
            <a:endParaRPr lang="de-AT" sz="1200" b="0" i="0" u="none" strike="noStrike" kern="1200" baseline="0" dirty="0">
              <a:solidFill>
                <a:schemeClr val="tx1"/>
              </a:solidFill>
              <a:latin typeface="+mn-lt"/>
              <a:ea typeface="+mn-ea"/>
              <a:cs typeface="+mn-cs"/>
            </a:endParaRPr>
          </a:p>
          <a:p>
            <a:endParaRPr lang="de-AT" sz="1200" b="0" i="0" u="none" strike="noStrike" kern="1200" baseline="0" dirty="0">
              <a:solidFill>
                <a:schemeClr val="tx1"/>
              </a:solidFill>
              <a:effectLst/>
              <a:latin typeface="+mn-lt"/>
              <a:ea typeface="+mn-ea"/>
              <a:cs typeface="+mn-cs"/>
            </a:endParaRPr>
          </a:p>
          <a:p>
            <a:r>
              <a:rPr lang="de-AT" sz="1200" b="0" i="0" u="none" strike="noStrike" kern="1200" baseline="0" dirty="0">
                <a:solidFill>
                  <a:schemeClr val="tx1"/>
                </a:solidFill>
                <a:effectLst/>
                <a:latin typeface="+mn-lt"/>
                <a:ea typeface="+mn-ea"/>
                <a:cs typeface="+mn-cs"/>
              </a:rPr>
              <a:t>Source: Europäische Kommission: Der europäische Grüne Deal, 2019, S. 12f.</a:t>
            </a:r>
          </a:p>
          <a:p>
            <a:endParaRPr lang="de-AT"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a:solidFill>
                  <a:schemeClr val="tx1"/>
                </a:solidFill>
                <a:effectLst/>
                <a:latin typeface="+mn-lt"/>
                <a:ea typeface="+mn-ea"/>
                <a:cs typeface="+mn-cs"/>
              </a:rPr>
              <a:t>Picture: </a:t>
            </a:r>
            <a:r>
              <a:rPr lang="en-GB" sz="1200" dirty="0"/>
              <a:t>Eurostat, “Freight transport statistics – modal split”,</a:t>
            </a:r>
            <a:r>
              <a:rPr lang="en-GB" sz="1200" baseline="0" dirty="0"/>
              <a:t> (2020), URL: </a:t>
            </a:r>
            <a:r>
              <a:rPr lang="en-GB" sz="1200" dirty="0"/>
              <a:t>http://ec.europa.eu/eurostat/statistics-explained/index.php/Freight_transport_statistics_-_modal_split [28.04.2020]</a:t>
            </a:r>
          </a:p>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107903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Logistics is important worldwide, both as an economic sector and as a field of activity within companies. It enables the division of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at home and abroad and thus represents a cornerstone of </a:t>
            </a:r>
            <a:r>
              <a:rPr lang="en-US" sz="1200" kern="1200" dirty="0" err="1">
                <a:solidFill>
                  <a:schemeClr val="tx1"/>
                </a:solidFill>
                <a:effectLst/>
                <a:latin typeface="+mn-lt"/>
                <a:ea typeface="+mn-ea"/>
                <a:cs typeface="+mn-cs"/>
              </a:rPr>
              <a:t>globalisation</a:t>
            </a:r>
            <a:r>
              <a:rPr lang="en-US" sz="1200" kern="1200" dirty="0">
                <a:solidFill>
                  <a:schemeClr val="tx1"/>
                </a:solidFill>
                <a:effectLst/>
                <a:latin typeface="+mn-lt"/>
                <a:ea typeface="+mn-ea"/>
                <a:cs typeface="+mn-cs"/>
              </a:rPr>
              <a:t>. Accordingly, logistics is playing an increasingly important role, making a decisive contribution to the economic success and the success of individual companies. Qualified logistics specialists are therefore indispensable. Just like the economic sector, the occupational field has developed rapidly and undergone major changes in recent years, also in the context of increased </a:t>
            </a:r>
            <a:r>
              <a:rPr lang="en-US" sz="1200" kern="1200" dirty="0" err="1">
                <a:solidFill>
                  <a:schemeClr val="tx1"/>
                </a:solidFill>
                <a:effectLst/>
                <a:latin typeface="+mn-lt"/>
                <a:ea typeface="+mn-ea"/>
                <a:cs typeface="+mn-cs"/>
              </a:rPr>
              <a:t>digitalisation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increasing </a:t>
            </a:r>
            <a:r>
              <a:rPr lang="en-US" sz="1200" kern="1200" dirty="0" err="1">
                <a:solidFill>
                  <a:schemeClr val="tx1"/>
                </a:solidFill>
                <a:effectLst/>
                <a:latin typeface="+mn-lt"/>
                <a:ea typeface="+mn-ea"/>
                <a:cs typeface="+mn-cs"/>
              </a:rPr>
              <a:t>internationalisation</a:t>
            </a:r>
            <a:r>
              <a:rPr lang="en-US" sz="1200" kern="1200" dirty="0">
                <a:solidFill>
                  <a:schemeClr val="tx1"/>
                </a:solidFill>
                <a:effectLst/>
                <a:latin typeface="+mn-lt"/>
                <a:ea typeface="+mn-ea"/>
                <a:cs typeface="+mn-cs"/>
              </a:rPr>
              <a:t> of value chains has led to a change in the job profiles in almost all areas of logistics. Whereas logistics specialists used to be mainly concerned with transport, handling and storage, today they control entire value-added networks. Logistics is much more than just managing the flow of goods and picking containers. Its tasks include the market-oriented, integrated planning, design, processing and control of the entire flow of materials and associated information between companies, suppliers and customers as well as within a company.  </a:t>
            </a:r>
          </a:p>
          <a:p>
            <a:r>
              <a:rPr lang="en-US" sz="1200" kern="1200" dirty="0">
                <a:solidFill>
                  <a:schemeClr val="tx1"/>
                </a:solidFill>
                <a:effectLst/>
                <a:latin typeface="+mn-lt"/>
                <a:ea typeface="+mn-ea"/>
                <a:cs typeface="+mn-cs"/>
              </a:rPr>
              <a:t>As the complexity of the tasks increases, so does their attractiveness. The constantly changing requirements of the various markets demand flexible and permanently evolving concepts from logistics. For the responsible employee, process understanding and analytical skills, but also creativity for innovative solutions are required. Therefore, there is also a demand for highly qualified specialists in logistics, which is also increasing in the future. </a:t>
            </a:r>
          </a:p>
          <a:p>
            <a:endParaRPr lang="de-AT" sz="1200" kern="1200" dirty="0">
              <a:solidFill>
                <a:schemeClr val="tx1"/>
              </a:solidFill>
              <a:effectLst/>
              <a:latin typeface="+mn-lt"/>
              <a:ea typeface="+mn-ea"/>
              <a:cs typeface="+mn-cs"/>
            </a:endParaRPr>
          </a:p>
          <a:p>
            <a:r>
              <a:rPr lang="de-AT" sz="1200" kern="1200" dirty="0" err="1">
                <a:solidFill>
                  <a:schemeClr val="tx1"/>
                </a:solidFill>
                <a:effectLst/>
                <a:latin typeface="+mn-lt"/>
                <a:ea typeface="+mn-ea"/>
                <a:cs typeface="+mn-cs"/>
              </a:rPr>
              <a:t>Sources</a:t>
            </a:r>
            <a:r>
              <a:rPr lang="de-AT" sz="1200" kern="1200" dirty="0">
                <a:solidFill>
                  <a:schemeClr val="tx1"/>
                </a:solidFill>
                <a:effectLst/>
                <a:latin typeface="+mn-lt"/>
                <a:ea typeface="+mn-ea"/>
                <a:cs typeface="+mn-cs"/>
              </a:rPr>
              <a:t>:</a:t>
            </a:r>
            <a:r>
              <a:rPr lang="de-AT" sz="1200" kern="1200" baseline="0" dirty="0">
                <a:solidFill>
                  <a:schemeClr val="tx1"/>
                </a:solidFill>
                <a:effectLst/>
                <a:latin typeface="+mn-lt"/>
                <a:ea typeface="+mn-ea"/>
                <a:cs typeface="+mn-cs"/>
              </a:rPr>
              <a:t> Industriemagazin, URL: https://industriemagazin.at/a/fachkraeftemangel-bei-logistikern-wir-sind-kurz-vor-dem-versorgungskollaps [14.05.2020].</a:t>
            </a:r>
          </a:p>
          <a:p>
            <a:r>
              <a:rPr lang="de-AT" dirty="0" err="1"/>
              <a:t>Abimagazin</a:t>
            </a:r>
            <a:r>
              <a:rPr lang="de-AT" dirty="0"/>
              <a:t>,</a:t>
            </a:r>
            <a:r>
              <a:rPr lang="de-AT" baseline="0" dirty="0"/>
              <a:t> URL: http://doku.iab.de/abi/2011/abi0311_22.pdf [14.05.2020].</a:t>
            </a:r>
          </a:p>
          <a:p>
            <a:r>
              <a:rPr lang="de-AT" baseline="0" dirty="0"/>
              <a:t>Karriere.de, URL: https://www.karriere.de/arbeitsmarkt-logistik-karriere-in-der-container-welt/23040246.html [14.05.2020]</a:t>
            </a:r>
          </a:p>
          <a:p>
            <a:r>
              <a:rPr lang="de-AT" baseline="0" dirty="0"/>
              <a:t>Zentralverband für Spedition und Logistik, URL: https://www.ots.at/presseaussendung/OTS_20191129_OTS0158/logistik-branche-als-innovationstreiber-digitalisierung-mehr-chance-als-bedrohung-bild [14.05.2020].</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58196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kern="1200" dirty="0">
                <a:solidFill>
                  <a:schemeClr val="tx1"/>
                </a:solidFill>
                <a:effectLst/>
                <a:latin typeface="+mn-lt"/>
                <a:ea typeface="+mn-ea"/>
                <a:cs typeface="+mn-cs"/>
              </a:rPr>
              <a:t>Logistics is slowly making itself attractive to women: Women are still underrepresented in logistics today, but the trend shows that several thousand women are now working in the various logistics professions and the number is constantly increasing. Many logistics companies already offer flexible working hours, individual part-time work with consideration of family circumstances, even job sharing is partly lived. In addition, childcare measures are increasing. An important element in making logistics professions more attractive to women is the opportunity for networking with the help of initiatives such as "Ladies in Logistics" or "Women in Mobility". Positive communication also plays a decisive role. Bosch offers an example of this with its "Working Out Loud" initiative. This initiative sets an example of network-oriented work, which allows women to focus on both personal and professional goals.</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Source:</a:t>
            </a:r>
            <a:r>
              <a:rPr lang="de-AT" sz="1200" kern="1200" baseline="0" dirty="0">
                <a:solidFill>
                  <a:schemeClr val="tx1"/>
                </a:solidFill>
                <a:effectLst/>
                <a:latin typeface="+mn-lt"/>
                <a:ea typeface="+mn-ea"/>
                <a:cs typeface="+mn-cs"/>
              </a:rPr>
              <a:t> BVL, 2019, URL: https://www.bvl.de/files/1951/1988/2128/Begleitende_Publikation_zur_Session_Maennerdomaene.pdf [14.05.2020]</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219814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CB2260D3-C30E-4672-9BC4-E875ABA2EE82}" type="datetime6">
              <a:rPr lang="de-AT" smtClean="0"/>
              <a:t>September 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6E1B64-A349-423D-A4C5-43827FE7BB9A}" type="datetime6">
              <a:rPr lang="de-AT" smtClean="0">
                <a:solidFill>
                  <a:prstClr val="white"/>
                </a:solidFill>
              </a:r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6718AE-A8C6-4463-B718-0A8C46CBCE45}"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E3FC7-A623-4273-9146-268EC6F2ADB1}"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fld id="{F65D3A17-F3DF-403A-A5E6-37B592D79687}"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C628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3C628F"/>
                </a:solidFill>
              </a:defRPr>
            </a:lvl1pPr>
            <a:lvl2pPr>
              <a:defRPr>
                <a:solidFill>
                  <a:srgbClr val="3C628F"/>
                </a:solidFill>
              </a:defRPr>
            </a:lvl2pPr>
            <a:lvl3pPr>
              <a:defRPr>
                <a:solidFill>
                  <a:srgbClr val="3C628F"/>
                </a:solidFill>
              </a:defRPr>
            </a:lvl3pPr>
            <a:lvl4pPr>
              <a:defRPr>
                <a:solidFill>
                  <a:srgbClr val="3C628F"/>
                </a:solidFill>
              </a:defRPr>
            </a:lvl4pPr>
            <a:lvl5pPr>
              <a:defRPr>
                <a:solidFill>
                  <a:srgbClr val="3C62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E78387-95CF-4DB2-8B65-1742E5640B54}" type="datetime6">
              <a:rPr lang="de-AT" smtClean="0">
                <a:solidFill>
                  <a:prstClr val="black"/>
                </a:solidFill>
              </a:rPr>
              <a:t>September 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088F02-D34A-432A-A464-E051AE2A2891}" type="datetime6">
              <a:rPr lang="de-AT" smtClean="0">
                <a:solidFill>
                  <a:prstClr val="white"/>
                </a:solidFill>
              </a:r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13875A-9937-4D8C-B251-383F219B64C9}" type="datetime6">
              <a:rPr lang="de-AT" smtClean="0">
                <a:solidFill>
                  <a:prstClr val="white"/>
                </a:solidFill>
              </a:rPr>
              <a:t>September 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391F13D-D24C-4532-994E-C186FDB01FC5}" type="datetime6">
              <a:rPr lang="de-AT" smtClean="0">
                <a:solidFill>
                  <a:prstClr val="white"/>
                </a:solidFill>
              </a:rPr>
              <a:t>September 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46305-76B7-42D2-B3FF-0C3835575A86}" type="datetime6">
              <a:rPr lang="de-AT" smtClean="0">
                <a:solidFill>
                  <a:prstClr val="white"/>
                </a:solidFill>
              </a:rPr>
              <a:t>September 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6E6BAA-CCA9-4D02-A385-6059E715B22E}" type="datetime6">
              <a:rPr lang="de-AT" smtClean="0">
                <a:solidFill>
                  <a:prstClr val="white"/>
                </a:solidFill>
              </a:r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C156D-FDC2-480B-B243-4452A7048E82}" type="datetime6">
              <a:rPr lang="de-AT" smtClean="0"/>
              <a:t>September 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bg1"/>
                </a:solidFill>
              </a:defRPr>
            </a:lvl1pPr>
          </a:lstStyle>
          <a:p>
            <a:fld id="{9414624F-A69E-479D-B8CE-6BD68C27BE69}" type="datetime6">
              <a:rPr lang="de-AT" smtClean="0">
                <a:solidFill>
                  <a:prstClr val="white"/>
                </a:solidFill>
              </a:rPr>
              <a:t>September 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b="1"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png"/><Relationship Id="rId7" Type="http://schemas.openxmlformats.org/officeDocument/2006/relationships/image" Target="../media/image33.wmf"/><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7.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video" Target="https://www.youtube.com/embed/4vc7XoEYUs8" TargetMode="Externa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3.xml.rels><?xml version="1.0" encoding="UTF-8" standalone="yes"?>
<Relationships xmlns="http://schemas.openxmlformats.org/package/2006/relationships"><Relationship Id="rId3" Type="http://schemas.openxmlformats.org/officeDocument/2006/relationships/hyperlink" Target="https://www.bearingpoint.com/de-de/ueber-uns/pressemitteilungen-und-medienberichte/pressemitteilungen/digitale-plattformkonzepte-pr/" TargetMode="External"/><Relationship Id="rId2" Type="http://schemas.openxmlformats.org/officeDocument/2006/relationships/hyperlink" Target="http://direct.bargelink.com/" TargetMode="External"/><Relationship Id="rId1" Type="http://schemas.openxmlformats.org/officeDocument/2006/relationships/slideLayout" Target="../slideLayouts/slideLayout3.xml"/><Relationship Id="rId5" Type="http://schemas.openxmlformats.org/officeDocument/2006/relationships/hyperlink" Target="http://www.europeangatewayservices.com/de" TargetMode="External"/><Relationship Id="rId4" Type="http://schemas.openxmlformats.org/officeDocument/2006/relationships/hyperlink" Target="https://www.welt.de/motor/news/article155884171/Nutzfahrzeug-Studie.htm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unmanned-ship.org/munin/about/the-autonomus-ship/" TargetMode="External"/><Relationship Id="rId2" Type="http://schemas.openxmlformats.org/officeDocument/2006/relationships/hyperlink" Target="http://www.lngmasterplan.eu/images/D_111__Status_Quo__Trend_Analysis_-_Danube_and_Italy_v2.1_FINAL_2015-3-12.pdf" TargetMode="External"/><Relationship Id="rId1" Type="http://schemas.openxmlformats.org/officeDocument/2006/relationships/slideLayout" Target="../slideLayouts/slideLayout3.xml"/><Relationship Id="rId5" Type="http://schemas.openxmlformats.org/officeDocument/2006/relationships/hyperlink" Target="http://www.springer.com/cda/content/document/cda_downloaddocument/9783642193323-c1.pdf?SGWID=0-0-45-1199838-p174123868" TargetMode="External"/><Relationship Id="rId4" Type="http://schemas.openxmlformats.org/officeDocument/2006/relationships/hyperlink" Target="https://learn.uship.com/carriers/getting-starte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Z5cTxSjjEXI" TargetMode="External"/><Relationship Id="rId2" Type="http://schemas.openxmlformats.org/officeDocument/2006/relationships/hyperlink" Target="https://www.wko.at/branchen/handel/Studie__Internet-Einzelhandel_2014.html" TargetMode="External"/><Relationship Id="rId1" Type="http://schemas.openxmlformats.org/officeDocument/2006/relationships/slideLayout" Target="../slideLayouts/slideLayout3.xml"/><Relationship Id="rId4" Type="http://schemas.openxmlformats.org/officeDocument/2006/relationships/hyperlink" Target="http://www.zukunft-mobilitaet.net/117213/binnenschifffahrt-seeschifffahrt/innenstadtlogistik-binnenschiff-lastenrad-amsterdam-utrecht-pari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mailto:rewway@fh-steyr.at" TargetMode="External"/><Relationship Id="rId7"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hyperlink" Target="http://www.rewway.at/en/services/" TargetMode="External"/><Relationship Id="rId4" Type="http://schemas.openxmlformats.org/officeDocument/2006/relationships/hyperlink" Target="http://www.rewway.at/en/teaching-materials/bundle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accent1"/>
                </a:solidFill>
                <a:latin typeface="Corbel" panose="020B0503020204020204" pitchFamily="34" charset="0"/>
              </a:rPr>
              <a:t>How to work with this learning material</a:t>
            </a:r>
            <a:endParaRPr lang="en-US" dirty="0">
              <a:solidFill>
                <a:schemeClr val="accent1"/>
              </a:solidFill>
              <a:latin typeface="Corbel" panose="020B0503020204020204" pitchFamily="34" charset="0"/>
            </a:endParaRPr>
          </a:p>
        </p:txBody>
      </p:sp>
      <p:sp>
        <p:nvSpPr>
          <p:cNvPr id="2" name="Content Placeholder 1"/>
          <p:cNvSpPr>
            <a:spLocks noGrp="1"/>
          </p:cNvSpPr>
          <p:nvPr>
            <p:ph idx="1"/>
          </p:nvPr>
        </p:nvSpPr>
        <p:spPr/>
        <p:txBody>
          <a:bodyPr>
            <a:normAutofit fontScale="70000" lnSpcReduction="20000"/>
          </a:bodyPr>
          <a:lstStyle/>
          <a:p>
            <a:pPr algn="just">
              <a:spcBef>
                <a:spcPts val="0"/>
              </a:spcBef>
              <a:buClr>
                <a:srgbClr val="189BC4"/>
              </a:buClr>
            </a:pPr>
            <a:endParaRPr lang="en-US" sz="2800" b="1" dirty="0">
              <a:solidFill>
                <a:srgbClr val="189BC4"/>
              </a:solidFill>
              <a:latin typeface="Corbel" panose="020B0503020204020204" pitchFamily="34" charset="0"/>
            </a:endParaRPr>
          </a:p>
          <a:p>
            <a:pPr algn="just">
              <a:spcBef>
                <a:spcPts val="0"/>
              </a:spcBef>
              <a:buClr>
                <a:srgbClr val="189BC4"/>
              </a:buClr>
            </a:pPr>
            <a:r>
              <a:rPr lang="en-US" sz="2800" b="1" dirty="0">
                <a:solidFill>
                  <a:srgbClr val="189BC4"/>
                </a:solidFill>
                <a:latin typeface="Corbel" panose="020B0503020204020204" pitchFamily="34" charset="0"/>
              </a:rPr>
              <a:t>Power Point</a:t>
            </a:r>
          </a:p>
          <a:p>
            <a:pPr marL="0" indent="0" algn="just">
              <a:spcBef>
                <a:spcPts val="0"/>
              </a:spcBef>
              <a:buClr>
                <a:srgbClr val="189BC4"/>
              </a:buClr>
              <a:buNone/>
            </a:pPr>
            <a:r>
              <a:rPr lang="en-US" dirty="0">
                <a:solidFill>
                  <a:schemeClr val="accent1"/>
                </a:solidFill>
                <a:latin typeface="Corbel" panose="020B0503020204020204" pitchFamily="34" charset="0"/>
              </a:rPr>
              <a:t>The following power point presents </a:t>
            </a:r>
            <a:r>
              <a:rPr lang="en-US" cap="all" dirty="0">
                <a:solidFill>
                  <a:schemeClr val="accent1"/>
                </a:solidFill>
                <a:latin typeface="Corbel" panose="020B0503020204020204" pitchFamily="34" charset="0"/>
              </a:rPr>
              <a:t>Development trends and innovations in logistics –with a focus on inland navigation </a:t>
            </a:r>
            <a:r>
              <a:rPr lang="en-US" dirty="0">
                <a:solidFill>
                  <a:schemeClr val="accent1"/>
                </a:solidFill>
                <a:latin typeface="Corbel" panose="020B0503020204020204" pitchFamily="34" charset="0"/>
              </a:rPr>
              <a:t>. The slides are shortly described in the notes below and you can also find the link to the source if you need further information.</a:t>
            </a:r>
          </a:p>
          <a:p>
            <a:pPr marL="0" indent="0" algn="just">
              <a:spcBef>
                <a:spcPts val="0"/>
              </a:spcBef>
              <a:buClr>
                <a:srgbClr val="189BC4"/>
              </a:buClr>
              <a:buNone/>
            </a:pPr>
            <a:endParaRPr lang="en-US" dirty="0">
              <a:solidFill>
                <a:schemeClr val="accent1"/>
              </a:solidFill>
              <a:latin typeface="Corbel" panose="020B0503020204020204" pitchFamily="34" charset="0"/>
            </a:endParaRPr>
          </a:p>
          <a:p>
            <a:pPr algn="just">
              <a:spcBef>
                <a:spcPts val="0"/>
              </a:spcBef>
              <a:buClr>
                <a:srgbClr val="189BC4"/>
              </a:buClr>
            </a:pPr>
            <a:r>
              <a:rPr lang="en-US" sz="2800" b="1" dirty="0">
                <a:solidFill>
                  <a:srgbClr val="189BC4"/>
                </a:solidFill>
                <a:latin typeface="Corbel" panose="020B0503020204020204" pitchFamily="34" charset="0"/>
              </a:rPr>
              <a:t>Reader</a:t>
            </a:r>
          </a:p>
          <a:p>
            <a:pPr marL="0" indent="0" algn="just">
              <a:spcBef>
                <a:spcPts val="0"/>
              </a:spcBef>
              <a:buClr>
                <a:srgbClr val="189BC4"/>
              </a:buClr>
              <a:buNone/>
            </a:pPr>
            <a:r>
              <a:rPr lang="en-US" dirty="0">
                <a:solidFill>
                  <a:schemeClr val="accent1"/>
                </a:solidFill>
                <a:latin typeface="Corbel" panose="020B0503020204020204" pitchFamily="34" charset="0"/>
              </a:rPr>
              <a:t>In addition to the power point presentation, you can also use the reader provided on our platform. It’s more detailed and could be used as a script. </a:t>
            </a:r>
          </a:p>
          <a:p>
            <a:pPr marL="0" indent="0" algn="just">
              <a:spcBef>
                <a:spcPts val="0"/>
              </a:spcBef>
              <a:buClr>
                <a:srgbClr val="189BC4"/>
              </a:buClr>
              <a:buNone/>
            </a:pPr>
            <a:endParaRPr lang="en-US" dirty="0">
              <a:solidFill>
                <a:schemeClr val="accent1"/>
              </a:solidFill>
              <a:latin typeface="Corbel" panose="020B0503020204020204" pitchFamily="34" charset="0"/>
            </a:endParaRPr>
          </a:p>
          <a:p>
            <a:pPr algn="just">
              <a:spcBef>
                <a:spcPts val="0"/>
              </a:spcBef>
              <a:buClr>
                <a:srgbClr val="189BC4"/>
              </a:buClr>
            </a:pPr>
            <a:r>
              <a:rPr lang="en-US" sz="2800" b="1" dirty="0">
                <a:solidFill>
                  <a:srgbClr val="189BC4"/>
                </a:solidFill>
                <a:latin typeface="Corbel" panose="020B0503020204020204" pitchFamily="34" charset="0"/>
              </a:rPr>
              <a:t>Links</a:t>
            </a:r>
          </a:p>
          <a:p>
            <a:pPr marL="0" indent="0" algn="just">
              <a:spcBef>
                <a:spcPts val="0"/>
              </a:spcBef>
              <a:buClr>
                <a:srgbClr val="189BC4"/>
              </a:buClr>
              <a:buNone/>
            </a:pPr>
            <a:r>
              <a:rPr lang="en-US" dirty="0">
                <a:solidFill>
                  <a:schemeClr val="accent1"/>
                </a:solidFill>
                <a:latin typeface="Corbel" panose="020B0503020204020204" pitchFamily="34" charset="0"/>
              </a:rPr>
              <a:t>You can also find the sources of our presentation and reader in the links section of the relevant bundled teaching material.</a:t>
            </a:r>
          </a:p>
          <a:p>
            <a:pPr marL="0" indent="0" algn="just">
              <a:spcBef>
                <a:spcPts val="0"/>
              </a:spcBef>
              <a:buClr>
                <a:srgbClr val="189BC4"/>
              </a:buClr>
              <a:buNone/>
            </a:pPr>
            <a:endParaRPr lang="en-US" dirty="0">
              <a:solidFill>
                <a:schemeClr val="accent1"/>
              </a:solidFill>
              <a:latin typeface="Corbel" panose="020B0503020204020204" pitchFamily="34" charset="0"/>
            </a:endParaRPr>
          </a:p>
          <a:p>
            <a:pPr algn="just">
              <a:spcBef>
                <a:spcPts val="0"/>
              </a:spcBef>
              <a:buClr>
                <a:srgbClr val="189BC4"/>
              </a:buClr>
            </a:pPr>
            <a:r>
              <a:rPr lang="en-US" sz="2800" b="1" dirty="0">
                <a:solidFill>
                  <a:srgbClr val="189BC4"/>
                </a:solidFill>
                <a:latin typeface="Corbel" panose="020B0503020204020204" pitchFamily="34" charset="0"/>
              </a:rPr>
              <a:t>Videos and exercises</a:t>
            </a:r>
          </a:p>
          <a:p>
            <a:pPr marL="0" indent="0" algn="just">
              <a:spcBef>
                <a:spcPts val="0"/>
              </a:spcBef>
              <a:buClr>
                <a:srgbClr val="189BC4"/>
              </a:buClr>
              <a:buNone/>
            </a:pPr>
            <a:r>
              <a:rPr lang="en-US" dirty="0">
                <a:solidFill>
                  <a:schemeClr val="accent1"/>
                </a:solidFill>
                <a:latin typeface="Corbel" panose="020B0503020204020204" pitchFamily="34" charset="0"/>
              </a:rPr>
              <a:t>There are also videos and exercises, which can be used additionally to this presentation. You can find these videos and exercises separately in the relevant bundled teaching material. </a:t>
            </a:r>
          </a:p>
          <a:p>
            <a:pPr marL="0" indent="0" algn="just">
              <a:spcBef>
                <a:spcPts val="0"/>
              </a:spcBef>
              <a:buClr>
                <a:srgbClr val="189BC4"/>
              </a:buClr>
              <a:buNone/>
            </a:pPr>
            <a:r>
              <a:rPr lang="en-US" dirty="0">
                <a:solidFill>
                  <a:schemeClr val="accent1"/>
                </a:solidFill>
                <a:latin typeface="Corbel" panose="020B0503020204020204" pitchFamily="34" charset="0"/>
              </a:rPr>
              <a:t>https://www.rewway.at/en/teaching-materials/bundles/ports-and-inland-vessels/</a:t>
            </a:r>
          </a:p>
          <a:p>
            <a:endParaRPr lang="en-US" dirty="0">
              <a:solidFill>
                <a:schemeClr val="accent1"/>
              </a:solidFill>
              <a:latin typeface="Corbel" panose="020B0503020204020204" pitchFamily="34" charset="0"/>
            </a:endParaRPr>
          </a:p>
        </p:txBody>
      </p:sp>
      <p:sp>
        <p:nvSpPr>
          <p:cNvPr id="3" name="Date Placeholder 2"/>
          <p:cNvSpPr>
            <a:spLocks noGrp="1"/>
          </p:cNvSpPr>
          <p:nvPr>
            <p:ph type="dt" sz="half" idx="10"/>
          </p:nvPr>
        </p:nvSpPr>
        <p:spPr/>
        <p:txBody>
          <a:bodyPr/>
          <a:lstStyle/>
          <a:p>
            <a:fld id="{A6C09D35-7505-45A4-9BFB-46830CC8E846}" type="datetime6">
              <a:rPr lang="en-GB"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71668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latin typeface="Corbel" panose="020B0503020204020204" pitchFamily="34" charset="0"/>
              </a:rPr>
              <a:t>Excursus</a:t>
            </a:r>
            <a:r>
              <a:rPr lang="de-AT" dirty="0">
                <a:latin typeface="Corbel" panose="020B0503020204020204" pitchFamily="34" charset="0"/>
              </a:rPr>
              <a:t>: Women in </a:t>
            </a:r>
            <a:r>
              <a:rPr lang="de-AT" dirty="0" err="1">
                <a:latin typeface="Corbel" panose="020B0503020204020204" pitchFamily="34" charset="0"/>
              </a:rPr>
              <a:t>logistics</a:t>
            </a:r>
            <a:br>
              <a:rPr lang="de-AT" dirty="0">
                <a:latin typeface="Corbel" panose="020B0503020204020204" pitchFamily="34" charset="0"/>
              </a:rPr>
            </a:br>
            <a:r>
              <a:rPr lang="de-AT" sz="2400" b="0" dirty="0">
                <a:latin typeface="Corbel" panose="020B0503020204020204" pitchFamily="34" charset="0"/>
              </a:rPr>
              <a:t>Market </a:t>
            </a:r>
            <a:r>
              <a:rPr lang="de-AT" sz="2400" b="0" dirty="0" err="1">
                <a:latin typeface="Corbel" panose="020B0503020204020204" pitchFamily="34" charset="0"/>
              </a:rPr>
              <a:t>environment</a:t>
            </a:r>
            <a:r>
              <a:rPr lang="de-AT" sz="2400" b="0" dirty="0">
                <a:latin typeface="Corbel" panose="020B0503020204020204" pitchFamily="34" charset="0"/>
              </a:rPr>
              <a:t> </a:t>
            </a:r>
            <a:r>
              <a:rPr lang="de-AT" sz="2400" b="0" dirty="0" err="1">
                <a:latin typeface="Corbel" panose="020B0503020204020204" pitchFamily="34" charset="0"/>
              </a:rPr>
              <a:t>logistics</a:t>
            </a:r>
            <a:endParaRPr lang="de-AT" dirty="0">
              <a:latin typeface="Corbel" panose="020B0503020204020204" pitchFamily="34" charset="0"/>
            </a:endParaRPr>
          </a:p>
        </p:txBody>
      </p:sp>
      <p:sp>
        <p:nvSpPr>
          <p:cNvPr id="3" name="Inhaltsplatzhalter 2"/>
          <p:cNvSpPr>
            <a:spLocks noGrp="1"/>
          </p:cNvSpPr>
          <p:nvPr>
            <p:ph idx="1"/>
          </p:nvPr>
        </p:nvSpPr>
        <p:spPr/>
        <p:txBody>
          <a:bodyPr>
            <a:normAutofit fontScale="92500" lnSpcReduction="20000"/>
          </a:bodyPr>
          <a:lstStyle/>
          <a:p>
            <a:pPr marL="0" indent="0">
              <a:buNone/>
            </a:pPr>
            <a:r>
              <a:rPr lang="en-US" dirty="0">
                <a:latin typeface="Corbel" panose="020B0503020204020204" pitchFamily="34" charset="0"/>
              </a:rPr>
              <a:t>Making logistics jobs more attractive for women with the help of </a:t>
            </a:r>
          </a:p>
          <a:p>
            <a:pPr marL="0" indent="0">
              <a:buNone/>
            </a:pPr>
            <a:r>
              <a:rPr lang="en-US" dirty="0">
                <a:latin typeface="Corbel" panose="020B0503020204020204" pitchFamily="34" charset="0"/>
              </a:rPr>
              <a:t>benefits such as: </a:t>
            </a:r>
          </a:p>
          <a:p>
            <a:pPr marL="0" indent="0">
              <a:buNone/>
            </a:pPr>
            <a:endParaRPr lang="en-US" dirty="0">
              <a:latin typeface="Corbel" panose="020B0503020204020204" pitchFamily="34" charset="0"/>
            </a:endParaRPr>
          </a:p>
          <a:p>
            <a:r>
              <a:rPr lang="en-US" dirty="0">
                <a:latin typeface="Corbel" panose="020B0503020204020204" pitchFamily="34" charset="0"/>
              </a:rPr>
              <a:t>flexible working hours Working hours with consideration of family circumstances</a:t>
            </a:r>
          </a:p>
          <a:p>
            <a:endParaRPr lang="en-US" dirty="0">
              <a:latin typeface="Corbel" panose="020B0503020204020204" pitchFamily="34" charset="0"/>
            </a:endParaRPr>
          </a:p>
          <a:p>
            <a:r>
              <a:rPr lang="en-US" dirty="0">
                <a:latin typeface="Corbel" panose="020B0503020204020204" pitchFamily="34" charset="0"/>
              </a:rPr>
              <a:t>Job sharing and childcare measures</a:t>
            </a:r>
          </a:p>
          <a:p>
            <a:endParaRPr lang="en-US" dirty="0">
              <a:latin typeface="Corbel" panose="020B0503020204020204" pitchFamily="34" charset="0"/>
            </a:endParaRPr>
          </a:p>
          <a:p>
            <a:r>
              <a:rPr lang="en-US" dirty="0">
                <a:latin typeface="Corbel" panose="020B0503020204020204" pitchFamily="34" charset="0"/>
              </a:rPr>
              <a:t>Promotion of networking and exchange of women initiatives such as "Ladies in Logistics" and "Women in Mobility”</a:t>
            </a:r>
          </a:p>
          <a:p>
            <a:endParaRPr lang="en-US" dirty="0">
              <a:latin typeface="Corbel" panose="020B0503020204020204" pitchFamily="34" charset="0"/>
            </a:endParaRPr>
          </a:p>
          <a:p>
            <a:r>
              <a:rPr lang="en-US" dirty="0">
                <a:latin typeface="Corbel" panose="020B0503020204020204" pitchFamily="34" charset="0"/>
              </a:rPr>
              <a:t>Positive communication</a:t>
            </a:r>
          </a:p>
          <a:p>
            <a:endParaRPr lang="en-US" dirty="0">
              <a:latin typeface="Corbel" panose="020B0503020204020204" pitchFamily="34" charset="0"/>
            </a:endParaRPr>
          </a:p>
          <a:p>
            <a:r>
              <a:rPr lang="en-US" dirty="0">
                <a:latin typeface="Corbel" panose="020B0503020204020204" pitchFamily="34" charset="0"/>
              </a:rPr>
              <a:t>Ergonomic workstations etc.. </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Tree>
    <p:extLst>
      <p:ext uri="{BB962C8B-B14F-4D97-AF65-F5344CB8AC3E}">
        <p14:creationId xmlns:p14="http://schemas.microsoft.com/office/powerpoint/2010/main" val="1115136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latin typeface="Corbel" panose="020B0503020204020204" pitchFamily="34" charset="0"/>
              </a:rPr>
              <a:t>Developments in freight transport - Inland navigation</a:t>
            </a:r>
            <a:br>
              <a:rPr lang="de-AT" dirty="0">
                <a:latin typeface="Corbel" panose="020B0503020204020204" pitchFamily="34" charset="0"/>
              </a:rPr>
            </a:br>
            <a:r>
              <a:rPr lang="de-AT" sz="2400" b="0" dirty="0">
                <a:latin typeface="Corbel" panose="020B0503020204020204" pitchFamily="34" charset="0"/>
              </a:rPr>
              <a:t>Market </a:t>
            </a:r>
            <a:r>
              <a:rPr lang="de-AT" sz="2400" b="0" dirty="0" err="1">
                <a:latin typeface="Corbel" panose="020B0503020204020204" pitchFamily="34" charset="0"/>
              </a:rPr>
              <a:t>environment</a:t>
            </a:r>
            <a:r>
              <a:rPr lang="de-AT" sz="2400" b="0" dirty="0">
                <a:latin typeface="Corbel" panose="020B0503020204020204" pitchFamily="34" charset="0"/>
              </a:rPr>
              <a:t> </a:t>
            </a:r>
            <a:r>
              <a:rPr lang="de-AT" sz="2400" b="0" dirty="0" err="1">
                <a:latin typeface="Corbel" panose="020B0503020204020204" pitchFamily="34" charset="0"/>
              </a:rPr>
              <a:t>logistics</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7" name="Rechteck 6"/>
          <p:cNvSpPr/>
          <p:nvPr/>
        </p:nvSpPr>
        <p:spPr>
          <a:xfrm>
            <a:off x="5350472" y="1916832"/>
            <a:ext cx="3793528" cy="4478149"/>
          </a:xfrm>
          <a:prstGeom prst="rect">
            <a:avLst/>
          </a:prstGeom>
        </p:spPr>
        <p:txBody>
          <a:bodyPr wrap="square">
            <a:spAutoFit/>
          </a:bodyPr>
          <a:lstStyle/>
          <a:p>
            <a:pPr marL="285750" indent="-285750">
              <a:buFont typeface="Arial" panose="020B0604020202020204" pitchFamily="34" charset="0"/>
              <a:buChar char="•"/>
            </a:pPr>
            <a:r>
              <a:rPr lang="en-US" sz="1900" dirty="0">
                <a:solidFill>
                  <a:srgbClr val="3C628F"/>
                </a:solidFill>
                <a:latin typeface="Corbel" panose="020B0503020204020204" pitchFamily="34" charset="0"/>
              </a:rPr>
              <a:t>71 % of the total transport performance in European inland navigation is carried out in the Netherlands and Germany. </a:t>
            </a:r>
          </a:p>
          <a:p>
            <a:pPr marL="285750" indent="-285750">
              <a:buFont typeface="Arial" panose="020B0604020202020204" pitchFamily="34" charset="0"/>
              <a:buChar char="•"/>
            </a:pPr>
            <a:endParaRPr lang="en-US" sz="1900" dirty="0">
              <a:solidFill>
                <a:srgbClr val="3C628F"/>
              </a:solidFill>
              <a:latin typeface="Corbel" panose="020B0503020204020204" pitchFamily="34" charset="0"/>
            </a:endParaRPr>
          </a:p>
          <a:p>
            <a:pPr marL="342900" indent="-342900">
              <a:buFont typeface="Arial" panose="020B0604020202020204" pitchFamily="34" charset="0"/>
              <a:buChar char="•"/>
            </a:pPr>
            <a:r>
              <a:rPr lang="en-US" sz="1900" dirty="0">
                <a:solidFill>
                  <a:srgbClr val="3C628F"/>
                </a:solidFill>
                <a:latin typeface="Corbel" panose="020B0503020204020204" pitchFamily="34" charset="0"/>
              </a:rPr>
              <a:t>Rhine States: 84 % of the total freight transport performance</a:t>
            </a:r>
          </a:p>
          <a:p>
            <a:endParaRPr lang="en-US" sz="1900" dirty="0">
              <a:solidFill>
                <a:srgbClr val="3C628F"/>
              </a:solidFill>
              <a:latin typeface="Corbel" panose="020B0503020204020204" pitchFamily="34" charset="0"/>
            </a:endParaRPr>
          </a:p>
          <a:p>
            <a:pPr marL="285750" indent="-285750">
              <a:buFont typeface="Arial" panose="020B0604020202020204" pitchFamily="34" charset="0"/>
              <a:buChar char="•"/>
            </a:pPr>
            <a:r>
              <a:rPr lang="en-US" sz="1900" dirty="0">
                <a:solidFill>
                  <a:srgbClr val="3C628F"/>
                </a:solidFill>
                <a:latin typeface="Corbel" panose="020B0503020204020204" pitchFamily="34" charset="0"/>
              </a:rPr>
              <a:t>Danube countries: 16.4 % of freight transport performance </a:t>
            </a:r>
          </a:p>
          <a:p>
            <a:pPr marL="285750" indent="-285750">
              <a:buFont typeface="Arial" panose="020B0604020202020204" pitchFamily="34" charset="0"/>
              <a:buChar char="•"/>
            </a:pPr>
            <a:endParaRPr lang="en-US" sz="1900" dirty="0">
              <a:solidFill>
                <a:srgbClr val="3C628F"/>
              </a:solidFill>
              <a:latin typeface="Corbel" panose="020B0503020204020204" pitchFamily="34" charset="0"/>
            </a:endParaRPr>
          </a:p>
          <a:p>
            <a:pPr marL="285750" indent="-285750">
              <a:buFont typeface="Arial" panose="020B0604020202020204" pitchFamily="34" charset="0"/>
              <a:buChar char="•"/>
            </a:pPr>
            <a:r>
              <a:rPr lang="en-US" sz="1900" dirty="0">
                <a:solidFill>
                  <a:srgbClr val="3C628F"/>
                </a:solidFill>
                <a:latin typeface="Corbel" panose="020B0503020204020204" pitchFamily="34" charset="0"/>
              </a:rPr>
              <a:t>Total transport performance of inland navigation in the European Union 2018: </a:t>
            </a:r>
            <a:br>
              <a:rPr lang="en-US" sz="1900" dirty="0">
                <a:solidFill>
                  <a:srgbClr val="3C628F"/>
                </a:solidFill>
                <a:latin typeface="Corbel" panose="020B0503020204020204" pitchFamily="34" charset="0"/>
              </a:rPr>
            </a:br>
            <a:r>
              <a:rPr lang="en-US" sz="1900" dirty="0">
                <a:solidFill>
                  <a:srgbClr val="3C628F"/>
                </a:solidFill>
                <a:latin typeface="Corbel" panose="020B0503020204020204" pitchFamily="34" charset="0"/>
              </a:rPr>
              <a:t>135 billion TKM </a:t>
            </a:r>
          </a:p>
        </p:txBody>
      </p:sp>
      <p:graphicFrame>
        <p:nvGraphicFramePr>
          <p:cNvPr id="8" name="Diagramm 7"/>
          <p:cNvGraphicFramePr>
            <a:graphicFrameLocks/>
          </p:cNvGraphicFramePr>
          <p:nvPr>
            <p:extLst>
              <p:ext uri="{D42A27DB-BD31-4B8C-83A1-F6EECF244321}">
                <p14:modId xmlns:p14="http://schemas.microsoft.com/office/powerpoint/2010/main" val="1532107427"/>
              </p:ext>
            </p:extLst>
          </p:nvPr>
        </p:nvGraphicFramePr>
        <p:xfrm>
          <a:off x="57200" y="2618382"/>
          <a:ext cx="5162872"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eck 8"/>
          <p:cNvSpPr/>
          <p:nvPr/>
        </p:nvSpPr>
        <p:spPr>
          <a:xfrm>
            <a:off x="-108520" y="5361582"/>
            <a:ext cx="4788320" cy="215444"/>
          </a:xfrm>
          <a:prstGeom prst="rect">
            <a:avLst/>
          </a:prstGeom>
        </p:spPr>
        <p:txBody>
          <a:bodyPr wrap="square">
            <a:spAutoFit/>
          </a:bodyPr>
          <a:lstStyle/>
          <a:p>
            <a:pPr algn="ctr"/>
            <a:r>
              <a:rPr lang="de-AT" sz="800" dirty="0">
                <a:latin typeface="Corbel" panose="020B0503020204020204" pitchFamily="34" charset="0"/>
              </a:rPr>
              <a:t>Source: </a:t>
            </a:r>
            <a:r>
              <a:rPr lang="de-AT" sz="800" dirty="0" err="1">
                <a:latin typeface="Corbel" panose="020B0503020204020204" pitchFamily="34" charset="0"/>
              </a:rPr>
              <a:t>bsased</a:t>
            </a:r>
            <a:r>
              <a:rPr lang="de-AT" sz="800" dirty="0">
                <a:latin typeface="Corbel" panose="020B0503020204020204" pitchFamily="34" charset="0"/>
              </a:rPr>
              <a:t> on Zentralkommission der Rheinschifffahrt</a:t>
            </a:r>
          </a:p>
        </p:txBody>
      </p:sp>
    </p:spTree>
    <p:extLst>
      <p:ext uri="{BB962C8B-B14F-4D97-AF65-F5344CB8AC3E}">
        <p14:creationId xmlns:p14="http://schemas.microsoft.com/office/powerpoint/2010/main" val="586632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latin typeface="Corbel" panose="020B0503020204020204" pitchFamily="34" charset="0"/>
              </a:rPr>
              <a:t>Transport routes – inland navigation</a:t>
            </a:r>
            <a:br>
              <a:rPr lang="en-US" dirty="0">
                <a:solidFill>
                  <a:schemeClr val="accent1"/>
                </a:solidFill>
                <a:latin typeface="Corbel" panose="020B0503020204020204" pitchFamily="34" charset="0"/>
              </a:rPr>
            </a:br>
            <a:r>
              <a:rPr lang="de-AT" sz="2400" b="0" dirty="0">
                <a:latin typeface="Corbel" panose="020B0503020204020204" pitchFamily="34" charset="0"/>
              </a:rPr>
              <a:t>Market </a:t>
            </a:r>
            <a:r>
              <a:rPr lang="de-AT" sz="2400" b="0" dirty="0" err="1">
                <a:latin typeface="Corbel" panose="020B0503020204020204" pitchFamily="34" charset="0"/>
              </a:rPr>
              <a:t>environment</a:t>
            </a:r>
            <a:r>
              <a:rPr lang="de-AT" sz="2400" b="0" dirty="0">
                <a:latin typeface="Corbel" panose="020B0503020204020204" pitchFamily="34" charset="0"/>
              </a:rPr>
              <a:t> </a:t>
            </a:r>
            <a:r>
              <a:rPr lang="de-AT" sz="2400" b="0" dirty="0" err="1">
                <a:latin typeface="Corbel" panose="020B0503020204020204" pitchFamily="34" charset="0"/>
              </a:rPr>
              <a:t>logistics</a:t>
            </a:r>
            <a:endParaRPr lang="en-US"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363272" cy="4776192"/>
          </a:xfrm>
        </p:spPr>
        <p:txBody>
          <a:bodyPr>
            <a:normAutofit fontScale="85000" lnSpcReduction="20000"/>
          </a:bodyPr>
          <a:lstStyle/>
          <a:p>
            <a:endParaRPr lang="en-GB" sz="22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Rhine-Main-Danube corridor – </a:t>
            </a:r>
            <a:br>
              <a:rPr lang="en-US" sz="2200" dirty="0">
                <a:solidFill>
                  <a:schemeClr val="accent1"/>
                </a:solidFill>
                <a:latin typeface="Corbel" panose="020B0503020204020204" pitchFamily="34" charset="0"/>
              </a:rPr>
            </a:br>
            <a:r>
              <a:rPr lang="en-US" sz="2200" dirty="0">
                <a:solidFill>
                  <a:schemeClr val="accent1"/>
                </a:solidFill>
                <a:latin typeface="Corbel" panose="020B0503020204020204" pitchFamily="34" charset="0"/>
              </a:rPr>
              <a:t>an important link between Western</a:t>
            </a:r>
            <a:br>
              <a:rPr lang="en-US" sz="2200" dirty="0">
                <a:solidFill>
                  <a:schemeClr val="accent1"/>
                </a:solidFill>
                <a:latin typeface="Corbel" panose="020B0503020204020204" pitchFamily="34" charset="0"/>
              </a:rPr>
            </a:br>
            <a:r>
              <a:rPr lang="en-US" sz="2200" dirty="0">
                <a:solidFill>
                  <a:schemeClr val="accent1"/>
                </a:solidFill>
                <a:latin typeface="Corbel" panose="020B0503020204020204" pitchFamily="34" charset="0"/>
              </a:rPr>
              <a:t> and Eastern Europe </a:t>
            </a:r>
          </a:p>
          <a:p>
            <a:endParaRPr lang="en-US" sz="22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Total length: 3,504 km</a:t>
            </a:r>
          </a:p>
          <a:p>
            <a:endParaRPr lang="en-US" sz="22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Connects the port of Rotterdam (NL)</a:t>
            </a:r>
            <a:br>
              <a:rPr lang="en-US" sz="2200" dirty="0">
                <a:solidFill>
                  <a:schemeClr val="accent1"/>
                </a:solidFill>
                <a:latin typeface="Corbel" panose="020B0503020204020204" pitchFamily="34" charset="0"/>
              </a:rPr>
            </a:br>
            <a:r>
              <a:rPr lang="en-US" sz="2200" dirty="0">
                <a:solidFill>
                  <a:schemeClr val="accent1"/>
                </a:solidFill>
                <a:latin typeface="Corbel" panose="020B0503020204020204" pitchFamily="34" charset="0"/>
              </a:rPr>
              <a:t> with the port of Constanta (RO)</a:t>
            </a:r>
          </a:p>
          <a:p>
            <a:endParaRPr lang="en-US" sz="22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Rhine vs. Danube:</a:t>
            </a:r>
          </a:p>
          <a:p>
            <a:pPr lvl="1"/>
            <a:r>
              <a:rPr lang="en-US" sz="1800" dirty="0">
                <a:solidFill>
                  <a:schemeClr val="accent1"/>
                </a:solidFill>
                <a:latin typeface="Corbel" panose="020B0503020204020204" pitchFamily="34" charset="0"/>
              </a:rPr>
              <a:t>Transport volume:4.8 times more goods are transported on the Rhine</a:t>
            </a:r>
          </a:p>
          <a:p>
            <a:pPr lvl="1"/>
            <a:r>
              <a:rPr lang="en-US" sz="1800" dirty="0">
                <a:solidFill>
                  <a:schemeClr val="accent1"/>
                </a:solidFill>
                <a:latin typeface="Corbel" panose="020B0503020204020204" pitchFamily="34" charset="0"/>
              </a:rPr>
              <a:t>Length: Danube is 2.7 x longer </a:t>
            </a:r>
          </a:p>
          <a:p>
            <a:pPr lvl="1"/>
            <a:r>
              <a:rPr lang="en-US" sz="1800" b="1" dirty="0">
                <a:solidFill>
                  <a:schemeClr val="accent1"/>
                </a:solidFill>
                <a:latin typeface="Corbel" panose="020B0503020204020204" pitchFamily="34" charset="0"/>
              </a:rPr>
              <a:t>Different infrastructural requirements</a:t>
            </a:r>
          </a:p>
          <a:p>
            <a:pPr lvl="2"/>
            <a:r>
              <a:rPr lang="en-US" sz="1600" dirty="0">
                <a:solidFill>
                  <a:schemeClr val="accent1"/>
                </a:solidFill>
                <a:latin typeface="Corbel" panose="020B0503020204020204" pitchFamily="34" charset="0"/>
              </a:rPr>
              <a:t>Limited branching of the Danube waterway</a:t>
            </a:r>
          </a:p>
          <a:p>
            <a:pPr lvl="2"/>
            <a:r>
              <a:rPr lang="en-US" sz="1600" dirty="0">
                <a:solidFill>
                  <a:schemeClr val="accent1"/>
                </a:solidFill>
                <a:latin typeface="Corbel" panose="020B0503020204020204" pitchFamily="34" charset="0"/>
              </a:rPr>
              <a:t>129 bridges span the Danube</a:t>
            </a:r>
          </a:p>
          <a:p>
            <a:pPr lvl="2"/>
            <a:r>
              <a:rPr lang="en-US" sz="1600" dirty="0">
                <a:solidFill>
                  <a:schemeClr val="accent1"/>
                </a:solidFill>
                <a:latin typeface="Corbel" panose="020B0503020204020204" pitchFamily="34" charset="0"/>
              </a:rPr>
              <a:t>Population density and economic activity on the Rhine</a:t>
            </a:r>
            <a:endParaRPr lang="de-AT" sz="1200"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2B00254A-13F9-45B8-B418-76E514A2D5E2}"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77" y="1772816"/>
            <a:ext cx="4563349"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720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98154"/>
            <a:ext cx="9144000" cy="2612319"/>
          </a:xfrm>
          <a:prstGeom prst="rect">
            <a:avLst/>
          </a:prstGeom>
        </p:spPr>
      </p:pic>
      <p:sp>
        <p:nvSpPr>
          <p:cNvPr id="2" name="Titel 1"/>
          <p:cNvSpPr>
            <a:spLocks noGrp="1"/>
          </p:cNvSpPr>
          <p:nvPr>
            <p:ph type="title"/>
          </p:nvPr>
        </p:nvSpPr>
        <p:spPr/>
        <p:txBody>
          <a:bodyPr/>
          <a:lstStyle/>
          <a:p>
            <a:r>
              <a:rPr lang="de-AT" dirty="0"/>
              <a:t>Quiz</a:t>
            </a:r>
            <a:br>
              <a:rPr lang="de-AT" dirty="0"/>
            </a:br>
            <a:r>
              <a:rPr lang="de-AT" b="0" dirty="0">
                <a:latin typeface="Corbel" panose="020B0503020204020204" pitchFamily="34" charset="0"/>
              </a:rPr>
              <a:t>Market </a:t>
            </a:r>
            <a:r>
              <a:rPr lang="de-AT" b="0" dirty="0" err="1">
                <a:latin typeface="Corbel" panose="020B0503020204020204" pitchFamily="34" charset="0"/>
              </a:rPr>
              <a:t>environment</a:t>
            </a:r>
            <a:r>
              <a:rPr lang="de-AT" b="0" dirty="0">
                <a:latin typeface="Corbel" panose="020B0503020204020204" pitchFamily="34" charset="0"/>
              </a:rPr>
              <a:t> </a:t>
            </a:r>
            <a:r>
              <a:rPr lang="de-AT" b="0" dirty="0" err="1">
                <a:latin typeface="Corbel" panose="020B0503020204020204" pitchFamily="34" charset="0"/>
              </a:rPr>
              <a:t>logistics</a:t>
            </a:r>
            <a:endParaRPr lang="en-US" b="0" dirty="0"/>
          </a:p>
        </p:txBody>
      </p:sp>
      <p:sp>
        <p:nvSpPr>
          <p:cNvPr id="3" name="Inhaltsplatzhalter 2"/>
          <p:cNvSpPr>
            <a:spLocks noGrp="1"/>
          </p:cNvSpPr>
          <p:nvPr>
            <p:ph idx="1"/>
          </p:nvPr>
        </p:nvSpPr>
        <p:spPr/>
        <p:txBody>
          <a:bodyPr/>
          <a:lstStyle/>
          <a:p>
            <a:pPr marL="0" indent="0" algn="ctr">
              <a:buNone/>
            </a:pPr>
            <a:r>
              <a:rPr lang="en-US" dirty="0"/>
              <a:t>What percentage of freight transport in 2018 was transported by inland waterway throughout Europe?</a:t>
            </a:r>
            <a:endParaRPr lang="de-AT" dirty="0"/>
          </a:p>
          <a:p>
            <a:pPr marL="457200" indent="-457200" algn="ctr">
              <a:buAutoNum type="alphaLcParenR"/>
            </a:pPr>
            <a:r>
              <a:rPr lang="de-AT" dirty="0"/>
              <a:t>6%			c) 19%</a:t>
            </a:r>
          </a:p>
          <a:p>
            <a:pPr marL="457200" indent="-457200" algn="ctr">
              <a:buAutoNum type="alphaLcParenR"/>
            </a:pPr>
            <a:r>
              <a:rPr lang="de-AT" dirty="0"/>
              <a:t>16%		d)7%	</a:t>
            </a:r>
          </a:p>
          <a:p>
            <a:pPr marL="0" indent="0" algn="ctr">
              <a:buNone/>
            </a:pP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6" name="Ellipse 5"/>
          <p:cNvSpPr/>
          <p:nvPr/>
        </p:nvSpPr>
        <p:spPr>
          <a:xfrm>
            <a:off x="2321024" y="2480685"/>
            <a:ext cx="2016224"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p:cNvSpPr/>
          <p:nvPr/>
        </p:nvSpPr>
        <p:spPr>
          <a:xfrm>
            <a:off x="5252095" y="4088904"/>
            <a:ext cx="4788320" cy="215444"/>
          </a:xfrm>
          <a:prstGeom prst="rect">
            <a:avLst/>
          </a:prstGeom>
        </p:spPr>
        <p:txBody>
          <a:bodyPr wrap="square">
            <a:spAutoFit/>
          </a:bodyPr>
          <a:lstStyle/>
          <a:p>
            <a:pPr algn="ctr"/>
            <a:r>
              <a:rPr lang="de-AT" sz="800" dirty="0">
                <a:latin typeface="Corbel" panose="020B0503020204020204" pitchFamily="34" charset="0"/>
              </a:rPr>
              <a:t>Quelle: </a:t>
            </a:r>
            <a:r>
              <a:rPr lang="de-AT" sz="800" dirty="0" err="1">
                <a:latin typeface="Corbel" panose="020B0503020204020204" pitchFamily="34" charset="0"/>
              </a:rPr>
              <a:t>viaodnau</a:t>
            </a:r>
            <a:endParaRPr lang="de-AT" sz="800" dirty="0">
              <a:latin typeface="Corbel" panose="020B0503020204020204" pitchFamily="34" charset="0"/>
            </a:endParaRPr>
          </a:p>
        </p:txBody>
      </p:sp>
    </p:spTree>
    <p:extLst>
      <p:ext uri="{BB962C8B-B14F-4D97-AF65-F5344CB8AC3E}">
        <p14:creationId xmlns:p14="http://schemas.microsoft.com/office/powerpoint/2010/main" val="256875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Development </a:t>
            </a:r>
            <a:r>
              <a:rPr lang="de-AT" sz="2400" b="0" dirty="0" err="1">
                <a:solidFill>
                  <a:schemeClr val="accent1"/>
                </a:solidFill>
                <a:latin typeface="Corbel" panose="020B0503020204020204" pitchFamily="34" charset="0"/>
              </a:rPr>
              <a:t>trends</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innovation</a:t>
            </a:r>
            <a:r>
              <a:rPr lang="de-AT" sz="2400" b="0" dirty="0">
                <a:solidFill>
                  <a:schemeClr val="accent1"/>
                </a:solidFill>
                <a:latin typeface="Corbel" panose="020B0503020204020204" pitchFamily="34" charset="0"/>
              </a:rPr>
              <a:t> in </a:t>
            </a:r>
            <a:r>
              <a:rPr lang="de-AT" sz="2400" b="0" dirty="0" err="1">
                <a:solidFill>
                  <a:schemeClr val="accent1"/>
                </a:solidFill>
                <a:latin typeface="Corbel" panose="020B0503020204020204" pitchFamily="34" charset="0"/>
              </a:rPr>
              <a:t>logistics</a:t>
            </a:r>
            <a:r>
              <a:rPr lang="de-AT" sz="2400" b="0" dirty="0">
                <a:solidFill>
                  <a:schemeClr val="accent1"/>
                </a:solidFill>
                <a:latin typeface="Corbel" panose="020B0503020204020204" pitchFamily="34" charset="0"/>
              </a:rPr>
              <a:t> – </a:t>
            </a:r>
            <a:r>
              <a:rPr lang="de-AT" sz="2400" b="0" dirty="0" err="1">
                <a:solidFill>
                  <a:schemeClr val="accent1"/>
                </a:solidFill>
                <a:latin typeface="Corbel" panose="020B0503020204020204" pitchFamily="34" charset="0"/>
              </a:rPr>
              <a:t>focus</a:t>
            </a:r>
            <a:r>
              <a:rPr lang="de-AT" sz="2400" b="0" dirty="0">
                <a:solidFill>
                  <a:schemeClr val="accent1"/>
                </a:solidFill>
                <a:latin typeface="Corbel" panose="020B0503020204020204" pitchFamily="34" charset="0"/>
              </a:rPr>
              <a:t> on </a:t>
            </a:r>
            <a:r>
              <a:rPr lang="de-AT" sz="2400" b="0" dirty="0" err="1">
                <a:solidFill>
                  <a:schemeClr val="accent1"/>
                </a:solidFill>
                <a:latin typeface="Corbel" panose="020B0503020204020204" pitchFamily="34" charset="0"/>
              </a:rPr>
              <a:t>inland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navigation</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1817676789"/>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635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507288" cy="990600"/>
          </a:xfrm>
        </p:spPr>
        <p:txBody>
          <a:bodyPr>
            <a:normAutofit/>
          </a:bodyPr>
          <a:lstStyle/>
          <a:p>
            <a:pPr lvl="0"/>
            <a:r>
              <a:rPr lang="de-AT" dirty="0" err="1">
                <a:latin typeface="Corbel" panose="020B0503020204020204" pitchFamily="34" charset="0"/>
              </a:rPr>
              <a:t>Current</a:t>
            </a:r>
            <a:r>
              <a:rPr lang="de-AT" dirty="0">
                <a:latin typeface="Corbel" panose="020B0503020204020204" pitchFamily="34" charset="0"/>
              </a:rPr>
              <a:t> </a:t>
            </a:r>
            <a:r>
              <a:rPr lang="de-AT" dirty="0" err="1">
                <a:latin typeface="Corbel" panose="020B0503020204020204" pitchFamily="34" charset="0"/>
              </a:rPr>
              <a:t>development</a:t>
            </a:r>
            <a:r>
              <a:rPr lang="de-AT" dirty="0">
                <a:latin typeface="Corbel" panose="020B0503020204020204" pitchFamily="34" charset="0"/>
              </a:rPr>
              <a:t> </a:t>
            </a:r>
            <a:r>
              <a:rPr lang="de-AT" dirty="0" err="1">
                <a:latin typeface="Corbel" panose="020B0503020204020204" pitchFamily="34" charset="0"/>
              </a:rPr>
              <a:t>trends</a:t>
            </a:r>
            <a:br>
              <a:rPr lang="de-AT" sz="2700" b="0" dirty="0">
                <a:latin typeface="Corbel" panose="020B0503020204020204" pitchFamily="34" charset="0"/>
              </a:rPr>
            </a:br>
            <a:r>
              <a:rPr lang="en-US" sz="2400" b="0" dirty="0">
                <a:latin typeface="Corbel" panose="020B0503020204020204" pitchFamily="34" charset="0"/>
              </a:rPr>
              <a:t>Development trends at a glance</a:t>
            </a:r>
            <a:endParaRPr lang="de-DE" sz="2400" b="0" dirty="0">
              <a:latin typeface="Corbel" panose="020B0503020204020204" pitchFamily="34" charset="0"/>
            </a:endParaRPr>
          </a:p>
        </p:txBody>
      </p:sp>
      <p:sp>
        <p:nvSpPr>
          <p:cNvPr id="3" name="Inhaltsplatzhalter 2"/>
          <p:cNvSpPr>
            <a:spLocks noGrp="1"/>
          </p:cNvSpPr>
          <p:nvPr>
            <p:ph idx="1"/>
          </p:nvPr>
        </p:nvSpPr>
        <p:spPr>
          <a:xfrm>
            <a:off x="457200" y="1700808"/>
            <a:ext cx="8229600" cy="4896544"/>
          </a:xfrm>
        </p:spPr>
        <p:txBody>
          <a:bodyPr>
            <a:normAutofit fontScale="92500" lnSpcReduction="20000"/>
          </a:bodyPr>
          <a:lstStyle/>
          <a:p>
            <a:r>
              <a:rPr lang="en-US" b="1" dirty="0">
                <a:latin typeface="Corbel" panose="020B0503020204020204" pitchFamily="34" charset="0"/>
              </a:rPr>
              <a:t>Sustainability</a:t>
            </a:r>
          </a:p>
          <a:p>
            <a:pPr lvl="1"/>
            <a:r>
              <a:rPr lang="en-US" dirty="0">
                <a:latin typeface="Corbel" panose="020B0503020204020204" pitchFamily="34" charset="0"/>
              </a:rPr>
              <a:t>revised pricing</a:t>
            </a:r>
          </a:p>
          <a:p>
            <a:pPr lvl="1"/>
            <a:r>
              <a:rPr lang="en-US" dirty="0">
                <a:latin typeface="Corbel" panose="020B0503020204020204" pitchFamily="34" charset="0"/>
              </a:rPr>
              <a:t>use of alternative fuels (LNG, ...),</a:t>
            </a:r>
          </a:p>
          <a:p>
            <a:pPr lvl="1"/>
            <a:r>
              <a:rPr lang="en-US" dirty="0">
                <a:latin typeface="Corbel" panose="020B0503020204020204" pitchFamily="34" charset="0"/>
              </a:rPr>
              <a:t>promoting a shift to sustainable modes of transport (rail and inland waterways)</a:t>
            </a:r>
          </a:p>
          <a:p>
            <a:pPr lvl="1"/>
            <a:r>
              <a:rPr lang="en-US" dirty="0">
                <a:latin typeface="Corbel" panose="020B0503020204020204" pitchFamily="34" charset="0"/>
              </a:rPr>
              <a:t>Increased use of innovative technologies</a:t>
            </a:r>
          </a:p>
          <a:p>
            <a:endParaRPr lang="en-US" dirty="0">
              <a:latin typeface="Corbel" panose="020B0503020204020204" pitchFamily="34" charset="0"/>
            </a:endParaRPr>
          </a:p>
          <a:p>
            <a:r>
              <a:rPr lang="en-US" b="1" dirty="0" err="1">
                <a:latin typeface="Corbel" panose="020B0503020204020204" pitchFamily="34" charset="0"/>
              </a:rPr>
              <a:t>Digitalisation</a:t>
            </a:r>
            <a:r>
              <a:rPr lang="en-US" b="1" dirty="0">
                <a:latin typeface="Corbel" panose="020B0503020204020204" pitchFamily="34" charset="0"/>
              </a:rPr>
              <a:t>/connection of logistics</a:t>
            </a:r>
          </a:p>
          <a:p>
            <a:pPr lvl="1"/>
            <a:r>
              <a:rPr lang="en-US" dirty="0">
                <a:latin typeface="Corbel" panose="020B0503020204020204" pitchFamily="34" charset="0"/>
              </a:rPr>
              <a:t>Increasing number of online purchases</a:t>
            </a:r>
          </a:p>
          <a:p>
            <a:pPr lvl="1"/>
            <a:r>
              <a:rPr lang="en-US" dirty="0">
                <a:latin typeface="Corbel" panose="020B0503020204020204" pitchFamily="34" charset="0"/>
              </a:rPr>
              <a:t>Connection with customers and other key players</a:t>
            </a:r>
          </a:p>
          <a:p>
            <a:endParaRPr lang="en-US" dirty="0">
              <a:latin typeface="Corbel" panose="020B0503020204020204" pitchFamily="34" charset="0"/>
            </a:endParaRPr>
          </a:p>
          <a:p>
            <a:r>
              <a:rPr lang="en-US" b="1" dirty="0">
                <a:latin typeface="Corbel" panose="020B0503020204020204" pitchFamily="34" charset="0"/>
              </a:rPr>
              <a:t>Innovative transport concepts</a:t>
            </a:r>
          </a:p>
          <a:p>
            <a:pPr lvl="1"/>
            <a:r>
              <a:rPr lang="en-US" dirty="0" err="1">
                <a:latin typeface="Corbel" panose="020B0503020204020204" pitchFamily="34" charset="0"/>
              </a:rPr>
              <a:t>Synchromodality</a:t>
            </a:r>
            <a:r>
              <a:rPr lang="en-US" dirty="0">
                <a:latin typeface="Corbel" panose="020B0503020204020204" pitchFamily="34" charset="0"/>
              </a:rPr>
              <a:t>: bundling effects and elimination of prejudices can contribute to an increased use of rail and inland waterway transport </a:t>
            </a:r>
          </a:p>
          <a:p>
            <a:pPr lvl="1"/>
            <a:r>
              <a:rPr lang="en-US" dirty="0">
                <a:latin typeface="Corbel" panose="020B0503020204020204" pitchFamily="34" charset="0"/>
              </a:rPr>
              <a:t>Physical Internet: Strengthening the position of the inland vessel as part of the overall network</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Tree>
    <p:extLst>
      <p:ext uri="{BB962C8B-B14F-4D97-AF65-F5344CB8AC3E}">
        <p14:creationId xmlns:p14="http://schemas.microsoft.com/office/powerpoint/2010/main" val="70542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11063" y="1844824"/>
            <a:ext cx="8229600" cy="4608512"/>
          </a:xfrm>
        </p:spPr>
        <p:txBody>
          <a:bodyPr>
            <a:normAutofit fontScale="92500" lnSpcReduction="10000"/>
          </a:bodyPr>
          <a:lstStyle/>
          <a:p>
            <a:pPr marL="0" indent="0">
              <a:buNone/>
            </a:pPr>
            <a:r>
              <a:rPr lang="en-US" b="1" dirty="0" err="1">
                <a:latin typeface="Corbel" panose="020B0503020204020204" pitchFamily="34" charset="0"/>
              </a:rPr>
              <a:t>Individualisation</a:t>
            </a:r>
            <a:r>
              <a:rPr lang="en-US" b="1" dirty="0">
                <a:latin typeface="Corbel" panose="020B0503020204020204" pitchFamily="34" charset="0"/>
              </a:rPr>
              <a:t> and increasing complexity of logistics</a:t>
            </a:r>
          </a:p>
          <a:p>
            <a:r>
              <a:rPr lang="en-US" dirty="0">
                <a:latin typeface="Corbel" panose="020B0503020204020204" pitchFamily="34" charset="0"/>
              </a:rPr>
              <a:t>Shaped by e-commerce</a:t>
            </a:r>
          </a:p>
          <a:p>
            <a:r>
              <a:rPr lang="en-US" dirty="0">
                <a:latin typeface="Corbel" panose="020B0503020204020204" pitchFamily="34" charset="0"/>
              </a:rPr>
              <a:t>Demand for smaller, </a:t>
            </a:r>
            <a:r>
              <a:rPr lang="en-US" dirty="0" err="1">
                <a:latin typeface="Corbel" panose="020B0503020204020204" pitchFamily="34" charset="0"/>
              </a:rPr>
              <a:t>individualised</a:t>
            </a:r>
            <a:r>
              <a:rPr lang="en-US" dirty="0">
                <a:latin typeface="Corbel" panose="020B0503020204020204" pitchFamily="34" charset="0"/>
              </a:rPr>
              <a:t> goods is increasing</a:t>
            </a:r>
          </a:p>
          <a:p>
            <a:r>
              <a:rPr lang="en-US" dirty="0">
                <a:latin typeface="Corbel" panose="020B0503020204020204" pitchFamily="34" charset="0"/>
              </a:rPr>
              <a:t>New requirements regarding: </a:t>
            </a:r>
          </a:p>
          <a:p>
            <a:pPr lvl="1"/>
            <a:r>
              <a:rPr lang="en-US" dirty="0">
                <a:latin typeface="Corbel" panose="020B0503020204020204" pitchFamily="34" charset="0"/>
              </a:rPr>
              <a:t>Speed</a:t>
            </a:r>
          </a:p>
          <a:p>
            <a:pPr lvl="1"/>
            <a:r>
              <a:rPr lang="en-US" dirty="0">
                <a:latin typeface="Corbel" panose="020B0503020204020204" pitchFamily="34" charset="0"/>
              </a:rPr>
              <a:t>Adherence to delivery dates</a:t>
            </a:r>
          </a:p>
          <a:p>
            <a:pPr lvl="1"/>
            <a:r>
              <a:rPr lang="en-US" dirty="0">
                <a:latin typeface="Corbel" panose="020B0503020204020204" pitchFamily="34" charset="0"/>
              </a:rPr>
              <a:t>Flexibility</a:t>
            </a:r>
          </a:p>
          <a:p>
            <a:pPr lvl="1"/>
            <a:r>
              <a:rPr lang="en-US" dirty="0">
                <a:latin typeface="Corbel" panose="020B0503020204020204" pitchFamily="34" charset="0"/>
              </a:rPr>
              <a:t>Quality</a:t>
            </a:r>
          </a:p>
          <a:p>
            <a:pPr marL="0" indent="0">
              <a:buNone/>
            </a:pPr>
            <a:endParaRPr lang="en-US" dirty="0">
              <a:latin typeface="Corbel" panose="020B0503020204020204" pitchFamily="34" charset="0"/>
            </a:endParaRPr>
          </a:p>
          <a:p>
            <a:pPr marL="0" indent="0">
              <a:buNone/>
            </a:pPr>
            <a:r>
              <a:rPr lang="en-US" b="1" dirty="0">
                <a:latin typeface="Corbel" panose="020B0503020204020204" pitchFamily="34" charset="0"/>
              </a:rPr>
              <a:t>Cooperation</a:t>
            </a:r>
          </a:p>
          <a:p>
            <a:r>
              <a:rPr lang="en-US" dirty="0">
                <a:latin typeface="Corbel" panose="020B0503020204020204" pitchFamily="34" charset="0"/>
              </a:rPr>
              <a:t>Increasing division of </a:t>
            </a:r>
            <a:r>
              <a:rPr lang="en-US" dirty="0" err="1">
                <a:latin typeface="Corbel" panose="020B0503020204020204" pitchFamily="34" charset="0"/>
              </a:rPr>
              <a:t>labour</a:t>
            </a:r>
            <a:r>
              <a:rPr lang="en-US" dirty="0">
                <a:latin typeface="Corbel" panose="020B0503020204020204" pitchFamily="34" charset="0"/>
              </a:rPr>
              <a:t> in the economy</a:t>
            </a:r>
          </a:p>
          <a:p>
            <a:r>
              <a:rPr lang="en-US" dirty="0">
                <a:latin typeface="Corbel" panose="020B0503020204020204" pitchFamily="34" charset="0"/>
              </a:rPr>
              <a:t>Increased focus on core competencies</a:t>
            </a:r>
            <a:endParaRPr lang="de-AT" dirty="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8" name="Titel 1"/>
          <p:cNvSpPr>
            <a:spLocks noGrp="1"/>
          </p:cNvSpPr>
          <p:nvPr>
            <p:ph type="title"/>
          </p:nvPr>
        </p:nvSpPr>
        <p:spPr>
          <a:xfrm>
            <a:off x="457200" y="404664"/>
            <a:ext cx="8507288" cy="990600"/>
          </a:xfrm>
        </p:spPr>
        <p:txBody>
          <a:bodyPr>
            <a:normAutofit/>
          </a:bodyPr>
          <a:lstStyle/>
          <a:p>
            <a:r>
              <a:rPr lang="de-AT" dirty="0" err="1">
                <a:latin typeface="Corbel" panose="020B0503020204020204" pitchFamily="34" charset="0"/>
              </a:rPr>
              <a:t>Current</a:t>
            </a:r>
            <a:r>
              <a:rPr lang="de-AT" dirty="0">
                <a:latin typeface="Corbel" panose="020B0503020204020204" pitchFamily="34" charset="0"/>
              </a:rPr>
              <a:t> </a:t>
            </a:r>
            <a:r>
              <a:rPr lang="de-AT" dirty="0" err="1">
                <a:latin typeface="Corbel" panose="020B0503020204020204" pitchFamily="34" charset="0"/>
              </a:rPr>
              <a:t>development</a:t>
            </a:r>
            <a:r>
              <a:rPr lang="de-AT" dirty="0">
                <a:latin typeface="Corbel" panose="020B0503020204020204" pitchFamily="34" charset="0"/>
              </a:rPr>
              <a:t> </a:t>
            </a:r>
            <a:r>
              <a:rPr lang="de-AT" dirty="0" err="1">
                <a:latin typeface="Corbel" panose="020B0503020204020204" pitchFamily="34" charset="0"/>
              </a:rPr>
              <a:t>trends</a:t>
            </a:r>
            <a:br>
              <a:rPr lang="de-AT" sz="3200" b="0" dirty="0">
                <a:latin typeface="Corbel" panose="020B0503020204020204" pitchFamily="34" charset="0"/>
              </a:rPr>
            </a:br>
            <a:r>
              <a:rPr lang="en-US" b="0" dirty="0">
                <a:latin typeface="Corbel" panose="020B0503020204020204" pitchFamily="34" charset="0"/>
              </a:rPr>
              <a:t>Development trends at a glance</a:t>
            </a:r>
            <a:endParaRPr lang="de-AT" b="0" dirty="0">
              <a:latin typeface="Corbel" panose="020B0503020204020204" pitchFamily="34" charset="0"/>
            </a:endParaRPr>
          </a:p>
        </p:txBody>
      </p:sp>
    </p:spTree>
    <p:extLst>
      <p:ext uri="{BB962C8B-B14F-4D97-AF65-F5344CB8AC3E}">
        <p14:creationId xmlns:p14="http://schemas.microsoft.com/office/powerpoint/2010/main" val="988522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715472" cy="990600"/>
          </a:xfrm>
        </p:spPr>
        <p:txBody>
          <a:bodyPr>
            <a:normAutofit/>
          </a:bodyPr>
          <a:lstStyle/>
          <a:p>
            <a:r>
              <a:rPr lang="de-DE" b="1" dirty="0">
                <a:solidFill>
                  <a:schemeClr val="accent1"/>
                </a:solidFill>
                <a:latin typeface="Corbel" panose="020B0503020204020204" pitchFamily="34" charset="0"/>
              </a:rPr>
              <a:t>Megatrends in </a:t>
            </a:r>
            <a:r>
              <a:rPr lang="de-DE" b="1" dirty="0" err="1">
                <a:solidFill>
                  <a:schemeClr val="accent1"/>
                </a:solidFill>
                <a:latin typeface="Corbel" panose="020B0503020204020204" pitchFamily="34" charset="0"/>
              </a:rPr>
              <a:t>logistics</a:t>
            </a:r>
            <a:br>
              <a:rPr lang="de-DE" b="1" dirty="0">
                <a:solidFill>
                  <a:schemeClr val="accent1"/>
                </a:solidFill>
                <a:latin typeface="Corbel" panose="020B0503020204020204" pitchFamily="34" charset="0"/>
              </a:rPr>
            </a:br>
            <a:r>
              <a:rPr lang="en-US" sz="2400" b="0" dirty="0">
                <a:latin typeface="Corbel" panose="020B0503020204020204" pitchFamily="34" charset="0"/>
              </a:rPr>
              <a:t>Development trends at a glance</a:t>
            </a:r>
            <a:endParaRPr lang="en-US" sz="2400" b="0"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F9ED87E4-20BF-4C87-9760-30BC0AF6536C}" type="datetime6">
              <a:rPr lang="de-DE"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10" name="Right Arrow Callout 11"/>
          <p:cNvSpPr/>
          <p:nvPr/>
        </p:nvSpPr>
        <p:spPr>
          <a:xfrm>
            <a:off x="475928" y="1772816"/>
            <a:ext cx="6583735" cy="4824536"/>
          </a:xfrm>
          <a:prstGeom prst="rightArrowCallout">
            <a:avLst>
              <a:gd name="adj1" fmla="val 23397"/>
              <a:gd name="adj2" fmla="val 26069"/>
              <a:gd name="adj3" fmla="val 28741"/>
              <a:gd name="adj4" fmla="val 72309"/>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8"/>
          <p:cNvGrpSpPr/>
          <p:nvPr/>
        </p:nvGrpSpPr>
        <p:grpSpPr>
          <a:xfrm>
            <a:off x="7172672" y="3461884"/>
            <a:ext cx="1944856" cy="1750951"/>
            <a:chOff x="3739779" y="795970"/>
            <a:chExt cx="1386604" cy="1364270"/>
          </a:xfrm>
          <a:solidFill>
            <a:srgbClr val="92D050"/>
          </a:solidFill>
        </p:grpSpPr>
        <p:sp>
          <p:nvSpPr>
            <p:cNvPr id="13" name="Oval 9"/>
            <p:cNvSpPr/>
            <p:nvPr/>
          </p:nvSpPr>
          <p:spPr>
            <a:xfrm>
              <a:off x="3739779" y="795970"/>
              <a:ext cx="1386604" cy="1364270"/>
            </a:xfrm>
            <a:prstGeom prst="ellipse">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4"/>
            <p:cNvSpPr/>
            <p:nvPr/>
          </p:nvSpPr>
          <p:spPr>
            <a:xfrm>
              <a:off x="3908010" y="1169523"/>
              <a:ext cx="1028233" cy="61716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de-DE" b="1" dirty="0">
                  <a:latin typeface="Corbel" panose="020B0503020204020204" pitchFamily="34" charset="0"/>
                </a:rPr>
                <a:t>Development </a:t>
              </a:r>
              <a:r>
                <a:rPr lang="de-DE" b="1" dirty="0" err="1">
                  <a:latin typeface="Corbel" panose="020B0503020204020204" pitchFamily="34" charset="0"/>
                </a:rPr>
                <a:t>trends</a:t>
              </a:r>
              <a:endParaRPr lang="de-DE" b="1" kern="1200" dirty="0"/>
            </a:p>
          </p:txBody>
        </p:sp>
      </p:grpSp>
      <p:graphicFrame>
        <p:nvGraphicFramePr>
          <p:cNvPr id="16" name="Diagram 5"/>
          <p:cNvGraphicFramePr>
            <a:graphicFrameLocks noGrp="1"/>
          </p:cNvGraphicFramePr>
          <p:nvPr>
            <p:ph idx="1"/>
            <p:extLst>
              <p:ext uri="{D42A27DB-BD31-4B8C-83A1-F6EECF244321}">
                <p14:modId xmlns:p14="http://schemas.microsoft.com/office/powerpoint/2010/main" val="2703135847"/>
              </p:ext>
            </p:extLst>
          </p:nvPr>
        </p:nvGraphicFramePr>
        <p:xfrm>
          <a:off x="-505272" y="1844824"/>
          <a:ext cx="666144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3528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571184" cy="990600"/>
          </a:xfrm>
        </p:spPr>
        <p:txBody>
          <a:bodyPr/>
          <a:lstStyle/>
          <a:p>
            <a:r>
              <a:rPr lang="de-AT" dirty="0" err="1">
                <a:latin typeface="Corbel" panose="020B0503020204020204" pitchFamily="34" charset="0"/>
              </a:rPr>
              <a:t>Current</a:t>
            </a:r>
            <a:r>
              <a:rPr lang="de-AT" dirty="0">
                <a:latin typeface="Corbel" panose="020B0503020204020204" pitchFamily="34" charset="0"/>
              </a:rPr>
              <a:t> </a:t>
            </a:r>
            <a:r>
              <a:rPr lang="de-AT" dirty="0" err="1">
                <a:latin typeface="Corbel" panose="020B0503020204020204" pitchFamily="34" charset="0"/>
              </a:rPr>
              <a:t>development</a:t>
            </a:r>
            <a:r>
              <a:rPr lang="de-AT" dirty="0">
                <a:latin typeface="Corbel" panose="020B0503020204020204" pitchFamily="34" charset="0"/>
              </a:rPr>
              <a:t> </a:t>
            </a:r>
            <a:r>
              <a:rPr lang="de-AT" dirty="0" err="1">
                <a:latin typeface="Corbel" panose="020B0503020204020204" pitchFamily="34" charset="0"/>
              </a:rPr>
              <a:t>trends</a:t>
            </a:r>
            <a:r>
              <a:rPr lang="de-AT" dirty="0">
                <a:latin typeface="Corbel" panose="020B0503020204020204" pitchFamily="34" charset="0"/>
              </a:rPr>
              <a:t> in </a:t>
            </a:r>
            <a:r>
              <a:rPr lang="de-AT" dirty="0" err="1">
                <a:latin typeface="Corbel" panose="020B0503020204020204" pitchFamily="34" charset="0"/>
              </a:rPr>
              <a:t>freight</a:t>
            </a:r>
            <a:r>
              <a:rPr lang="de-AT" dirty="0">
                <a:latin typeface="Corbel" panose="020B0503020204020204" pitchFamily="34" charset="0"/>
              </a:rPr>
              <a:t> </a:t>
            </a:r>
            <a:r>
              <a:rPr lang="de-AT" dirty="0" err="1">
                <a:latin typeface="Corbel" panose="020B0503020204020204" pitchFamily="34" charset="0"/>
              </a:rPr>
              <a:t>transport</a:t>
            </a:r>
            <a:br>
              <a:rPr lang="de-AT" dirty="0">
                <a:latin typeface="Corbel" panose="020B0503020204020204" pitchFamily="34" charset="0"/>
              </a:rPr>
            </a:br>
            <a:r>
              <a:rPr lang="en-US" b="0" dirty="0">
                <a:latin typeface="Corbel" panose="020B0503020204020204" pitchFamily="34" charset="0"/>
              </a:rPr>
              <a:t>Development trends at a glance</a:t>
            </a:r>
            <a:endParaRPr lang="en-US" b="1"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F9ED87E4-20BF-4C87-9760-30BC0AF6536C}" type="datetime6">
              <a:rPr lang="de-DE"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10" name="Right Arrow Callout 11"/>
          <p:cNvSpPr/>
          <p:nvPr/>
        </p:nvSpPr>
        <p:spPr>
          <a:xfrm>
            <a:off x="475929" y="1772816"/>
            <a:ext cx="6184303" cy="4824536"/>
          </a:xfrm>
          <a:prstGeom prst="rightArrowCallout">
            <a:avLst>
              <a:gd name="adj1" fmla="val 23397"/>
              <a:gd name="adj2" fmla="val 26069"/>
              <a:gd name="adj3" fmla="val 28741"/>
              <a:gd name="adj4" fmla="val 72309"/>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Diagram 5"/>
          <p:cNvGraphicFramePr>
            <a:graphicFrameLocks noGrp="1"/>
          </p:cNvGraphicFramePr>
          <p:nvPr>
            <p:ph idx="1"/>
            <p:extLst>
              <p:ext uri="{D42A27DB-BD31-4B8C-83A1-F6EECF244321}">
                <p14:modId xmlns:p14="http://schemas.microsoft.com/office/powerpoint/2010/main" val="1620901203"/>
              </p:ext>
            </p:extLst>
          </p:nvPr>
        </p:nvGraphicFramePr>
        <p:xfrm>
          <a:off x="-649288" y="1844824"/>
          <a:ext cx="666144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feld 2"/>
          <p:cNvSpPr txBox="1"/>
          <p:nvPr/>
        </p:nvSpPr>
        <p:spPr>
          <a:xfrm>
            <a:off x="6749204" y="2350035"/>
            <a:ext cx="2261863" cy="3970318"/>
          </a:xfrm>
          <a:prstGeom prst="rect">
            <a:avLst/>
          </a:prstGeom>
          <a:noFill/>
          <a:ln w="28575">
            <a:solidFill>
              <a:srgbClr val="3C628F"/>
            </a:solidFill>
          </a:ln>
        </p:spPr>
        <p:txBody>
          <a:bodyPr wrap="square" rtlCol="0">
            <a:spAutoFit/>
          </a:bodyPr>
          <a:lstStyle/>
          <a:p>
            <a:pPr algn="ctr"/>
            <a:r>
              <a:rPr lang="de-AT" b="1" dirty="0" err="1">
                <a:solidFill>
                  <a:srgbClr val="009242"/>
                </a:solidFill>
                <a:latin typeface="Corbel" panose="020B0503020204020204" pitchFamily="34" charset="0"/>
              </a:rPr>
              <a:t>sustainability</a:t>
            </a:r>
            <a:endParaRPr lang="de-AT" b="1" dirty="0">
              <a:solidFill>
                <a:srgbClr val="009242"/>
              </a:solidFill>
              <a:latin typeface="Corbel" panose="020B0503020204020204" pitchFamily="34" charset="0"/>
            </a:endParaRPr>
          </a:p>
          <a:p>
            <a:pPr algn="ctr"/>
            <a:endParaRPr lang="de-AT" dirty="0">
              <a:latin typeface="Corbel" panose="020B0503020204020204" pitchFamily="34" charset="0"/>
            </a:endParaRPr>
          </a:p>
          <a:p>
            <a:pPr algn="ctr"/>
            <a:r>
              <a:rPr lang="de-AT" b="1" dirty="0" err="1">
                <a:solidFill>
                  <a:schemeClr val="tx1">
                    <a:lumMod val="50000"/>
                    <a:lumOff val="50000"/>
                  </a:schemeClr>
                </a:solidFill>
                <a:latin typeface="Corbel" panose="020B0503020204020204" pitchFamily="34" charset="0"/>
              </a:rPr>
              <a:t>digitalisation</a:t>
            </a:r>
            <a:endParaRPr lang="de-AT" b="1" dirty="0">
              <a:solidFill>
                <a:schemeClr val="tx1">
                  <a:lumMod val="50000"/>
                  <a:lumOff val="50000"/>
                </a:schemeClr>
              </a:solidFill>
              <a:latin typeface="Corbel" panose="020B0503020204020204" pitchFamily="34" charset="0"/>
            </a:endParaRPr>
          </a:p>
          <a:p>
            <a:pPr algn="ctr"/>
            <a:endParaRPr lang="de-AT" dirty="0">
              <a:latin typeface="Corbel" panose="020B0503020204020204" pitchFamily="34" charset="0"/>
            </a:endParaRPr>
          </a:p>
          <a:p>
            <a:pPr algn="ctr"/>
            <a:r>
              <a:rPr lang="de-AT" b="1" dirty="0" err="1">
                <a:solidFill>
                  <a:schemeClr val="accent6">
                    <a:lumMod val="75000"/>
                  </a:schemeClr>
                </a:solidFill>
                <a:latin typeface="Corbel" panose="020B0503020204020204" pitchFamily="34" charset="0"/>
              </a:rPr>
              <a:t>individualization</a:t>
            </a:r>
            <a:r>
              <a:rPr lang="de-AT" b="1" dirty="0">
                <a:solidFill>
                  <a:schemeClr val="accent6">
                    <a:lumMod val="75000"/>
                  </a:schemeClr>
                </a:solidFill>
                <a:latin typeface="Corbel" panose="020B0503020204020204" pitchFamily="34" charset="0"/>
              </a:rPr>
              <a:t> </a:t>
            </a:r>
            <a:r>
              <a:rPr lang="de-AT" b="1" dirty="0" err="1">
                <a:solidFill>
                  <a:schemeClr val="accent6">
                    <a:lumMod val="75000"/>
                  </a:schemeClr>
                </a:solidFill>
                <a:latin typeface="Corbel" panose="020B0503020204020204" pitchFamily="34" charset="0"/>
              </a:rPr>
              <a:t>and</a:t>
            </a:r>
            <a:r>
              <a:rPr lang="de-AT" b="1" dirty="0">
                <a:solidFill>
                  <a:schemeClr val="accent6">
                    <a:lumMod val="75000"/>
                  </a:schemeClr>
                </a:solidFill>
                <a:latin typeface="Corbel" panose="020B0503020204020204" pitchFamily="34" charset="0"/>
              </a:rPr>
              <a:t> </a:t>
            </a:r>
            <a:r>
              <a:rPr lang="de-AT" b="1" dirty="0" err="1">
                <a:solidFill>
                  <a:schemeClr val="accent6">
                    <a:lumMod val="75000"/>
                  </a:schemeClr>
                </a:solidFill>
                <a:latin typeface="Corbel" panose="020B0503020204020204" pitchFamily="34" charset="0"/>
              </a:rPr>
              <a:t>increasing</a:t>
            </a:r>
            <a:r>
              <a:rPr lang="de-AT" b="1" dirty="0">
                <a:solidFill>
                  <a:schemeClr val="accent6">
                    <a:lumMod val="75000"/>
                  </a:schemeClr>
                </a:solidFill>
                <a:latin typeface="Corbel" panose="020B0503020204020204" pitchFamily="34" charset="0"/>
              </a:rPr>
              <a:t> </a:t>
            </a:r>
            <a:r>
              <a:rPr lang="de-AT" b="1" dirty="0" err="1">
                <a:solidFill>
                  <a:schemeClr val="accent6">
                    <a:lumMod val="75000"/>
                  </a:schemeClr>
                </a:solidFill>
                <a:latin typeface="Corbel" panose="020B0503020204020204" pitchFamily="34" charset="0"/>
              </a:rPr>
              <a:t>complexity</a:t>
            </a:r>
            <a:endParaRPr lang="de-AT" b="1" dirty="0">
              <a:solidFill>
                <a:schemeClr val="accent6">
                  <a:lumMod val="75000"/>
                </a:schemeClr>
              </a:solidFill>
              <a:latin typeface="Corbel" panose="020B0503020204020204" pitchFamily="34" charset="0"/>
            </a:endParaRPr>
          </a:p>
          <a:p>
            <a:pPr algn="ctr"/>
            <a:endParaRPr lang="de-AT" dirty="0">
              <a:latin typeface="Corbel" panose="020B0503020204020204" pitchFamily="34" charset="0"/>
            </a:endParaRPr>
          </a:p>
          <a:p>
            <a:pPr algn="ctr"/>
            <a:r>
              <a:rPr lang="de-AT" b="1" dirty="0" err="1">
                <a:solidFill>
                  <a:schemeClr val="bg2">
                    <a:lumMod val="50000"/>
                  </a:schemeClr>
                </a:solidFill>
                <a:latin typeface="Corbel" panose="020B0503020204020204" pitchFamily="34" charset="0"/>
              </a:rPr>
              <a:t>cooperation</a:t>
            </a:r>
            <a:endParaRPr lang="de-AT" b="1" dirty="0">
              <a:solidFill>
                <a:schemeClr val="bg2">
                  <a:lumMod val="50000"/>
                </a:schemeClr>
              </a:solidFill>
              <a:latin typeface="Corbel" panose="020B0503020204020204" pitchFamily="34" charset="0"/>
            </a:endParaRPr>
          </a:p>
          <a:p>
            <a:endParaRPr lang="de-AT" dirty="0">
              <a:latin typeface="Corbel" panose="020B0503020204020204" pitchFamily="34" charset="0"/>
            </a:endParaRPr>
          </a:p>
          <a:p>
            <a:endParaRPr lang="de-AT" dirty="0">
              <a:latin typeface="Corbel" panose="020B0503020204020204" pitchFamily="34" charset="0"/>
            </a:endParaRPr>
          </a:p>
          <a:p>
            <a:pPr algn="ctr"/>
            <a:r>
              <a:rPr lang="de-AT" b="1" dirty="0">
                <a:latin typeface="Corbel" panose="020B0503020204020204" pitchFamily="34" charset="0"/>
              </a:rPr>
              <a:t>innovative</a:t>
            </a:r>
          </a:p>
          <a:p>
            <a:pPr algn="ctr"/>
            <a:r>
              <a:rPr lang="de-AT" b="1" dirty="0" err="1">
                <a:latin typeface="Corbel" panose="020B0503020204020204" pitchFamily="34" charset="0"/>
              </a:rPr>
              <a:t>transport</a:t>
            </a:r>
            <a:r>
              <a:rPr lang="de-AT" b="1" dirty="0">
                <a:latin typeface="Corbel" panose="020B0503020204020204" pitchFamily="34" charset="0"/>
              </a:rPr>
              <a:t> </a:t>
            </a:r>
            <a:r>
              <a:rPr lang="de-AT" b="1" dirty="0" err="1">
                <a:latin typeface="Corbel" panose="020B0503020204020204" pitchFamily="34" charset="0"/>
              </a:rPr>
              <a:t>concepts</a:t>
            </a:r>
            <a:endParaRPr lang="de-AT" b="1" dirty="0">
              <a:latin typeface="Corbel" panose="020B0503020204020204" pitchFamily="34" charset="0"/>
            </a:endParaRPr>
          </a:p>
          <a:p>
            <a:endParaRPr lang="de-AT" dirty="0">
              <a:latin typeface="Corbel" panose="020B0503020204020204" pitchFamily="34" charset="0"/>
            </a:endParaRPr>
          </a:p>
        </p:txBody>
      </p:sp>
      <p:sp>
        <p:nvSpPr>
          <p:cNvPr id="6" name="Geschweifte Klammer links 5"/>
          <p:cNvSpPr/>
          <p:nvPr/>
        </p:nvSpPr>
        <p:spPr>
          <a:xfrm rot="16200000">
            <a:off x="7572521" y="3954253"/>
            <a:ext cx="576064" cy="226186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7" name="Textfeld 6"/>
          <p:cNvSpPr txBox="1"/>
          <p:nvPr/>
        </p:nvSpPr>
        <p:spPr>
          <a:xfrm>
            <a:off x="6599104" y="1707628"/>
            <a:ext cx="2522898" cy="646331"/>
          </a:xfrm>
          <a:prstGeom prst="rect">
            <a:avLst/>
          </a:prstGeom>
          <a:noFill/>
        </p:spPr>
        <p:txBody>
          <a:bodyPr wrap="square" rtlCol="0">
            <a:spAutoFit/>
          </a:bodyPr>
          <a:lstStyle/>
          <a:p>
            <a:pPr algn="ctr"/>
            <a:r>
              <a:rPr lang="de-AT" b="1" dirty="0">
                <a:latin typeface="Corbel" panose="020B0503020204020204" pitchFamily="34" charset="0"/>
              </a:rPr>
              <a:t>Relevant </a:t>
            </a:r>
            <a:r>
              <a:rPr lang="de-AT" b="1" dirty="0" err="1">
                <a:latin typeface="Corbel" panose="020B0503020204020204" pitchFamily="34" charset="0"/>
              </a:rPr>
              <a:t>trends</a:t>
            </a:r>
            <a:r>
              <a:rPr lang="de-AT" b="1" dirty="0">
                <a:latin typeface="Corbel" panose="020B0503020204020204" pitchFamily="34" charset="0"/>
              </a:rPr>
              <a:t> </a:t>
            </a:r>
            <a:r>
              <a:rPr lang="de-AT" b="1" dirty="0" err="1">
                <a:latin typeface="Corbel" panose="020B0503020204020204" pitchFamily="34" charset="0"/>
              </a:rPr>
              <a:t>for</a:t>
            </a:r>
            <a:r>
              <a:rPr lang="de-AT" b="1" dirty="0">
                <a:latin typeface="Corbel" panose="020B0503020204020204" pitchFamily="34" charset="0"/>
              </a:rPr>
              <a:t> </a:t>
            </a:r>
            <a:r>
              <a:rPr lang="de-AT" b="1" dirty="0" err="1">
                <a:latin typeface="Corbel" panose="020B0503020204020204" pitchFamily="34" charset="0"/>
              </a:rPr>
              <a:t>the</a:t>
            </a:r>
            <a:r>
              <a:rPr lang="de-AT" b="1" dirty="0">
                <a:latin typeface="Corbel" panose="020B0503020204020204" pitchFamily="34" charset="0"/>
              </a:rPr>
              <a:t> </a:t>
            </a:r>
            <a:r>
              <a:rPr lang="de-AT" b="1" dirty="0" err="1">
                <a:latin typeface="Corbel" panose="020B0503020204020204" pitchFamily="34" charset="0"/>
              </a:rPr>
              <a:t>transport</a:t>
            </a:r>
            <a:r>
              <a:rPr lang="de-AT" b="1" dirty="0">
                <a:latin typeface="Corbel" panose="020B0503020204020204" pitchFamily="34" charset="0"/>
              </a:rPr>
              <a:t> </a:t>
            </a:r>
            <a:r>
              <a:rPr lang="de-AT" b="1" dirty="0" err="1">
                <a:latin typeface="Corbel" panose="020B0503020204020204" pitchFamily="34" charset="0"/>
              </a:rPr>
              <a:t>sector</a:t>
            </a:r>
            <a:endParaRPr lang="de-AT" b="1" dirty="0">
              <a:latin typeface="Corbel" panose="020B0503020204020204" pitchFamily="34" charset="0"/>
            </a:endParaRPr>
          </a:p>
        </p:txBody>
      </p:sp>
    </p:spTree>
    <p:extLst>
      <p:ext uri="{BB962C8B-B14F-4D97-AF65-F5344CB8AC3E}">
        <p14:creationId xmlns:p14="http://schemas.microsoft.com/office/powerpoint/2010/main" val="2928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r="4391" b="1724"/>
          <a:stretch/>
        </p:blipFill>
        <p:spPr>
          <a:xfrm>
            <a:off x="3116565" y="2492896"/>
            <a:ext cx="5991939" cy="4104456"/>
          </a:xfrm>
          <a:prstGeom prst="rect">
            <a:avLst/>
          </a:prstGeom>
        </p:spPr>
      </p:pic>
      <p:sp>
        <p:nvSpPr>
          <p:cNvPr id="2" name="Titel 1"/>
          <p:cNvSpPr>
            <a:spLocks noGrp="1"/>
          </p:cNvSpPr>
          <p:nvPr>
            <p:ph type="title"/>
          </p:nvPr>
        </p:nvSpPr>
        <p:spPr>
          <a:xfrm>
            <a:off x="457200" y="404664"/>
            <a:ext cx="8579296" cy="990600"/>
          </a:xfrm>
        </p:spPr>
        <p:txBody>
          <a:bodyPr>
            <a:normAutofit/>
          </a:bodyPr>
          <a:lstStyle/>
          <a:p>
            <a:r>
              <a:rPr lang="de-AT" dirty="0">
                <a:latin typeface="Corbel" panose="020B0503020204020204" pitchFamily="34" charset="0"/>
              </a:rPr>
              <a:t>New </a:t>
            </a:r>
            <a:r>
              <a:rPr lang="de-AT" dirty="0" err="1">
                <a:latin typeface="Corbel" panose="020B0503020204020204" pitchFamily="34" charset="0"/>
              </a:rPr>
              <a:t>technologies</a:t>
            </a:r>
            <a:br>
              <a:rPr lang="de-AT" dirty="0">
                <a:latin typeface="Corbel" panose="020B0503020204020204" pitchFamily="34" charset="0"/>
              </a:rPr>
            </a:br>
            <a:r>
              <a:rPr lang="en-US" sz="2400" b="0" dirty="0">
                <a:latin typeface="Corbel" panose="020B0503020204020204" pitchFamily="34" charset="0"/>
              </a:rPr>
              <a:t>Development trends at a glance</a:t>
            </a:r>
            <a:endParaRPr lang="de-AT" sz="2400" b="0" dirty="0">
              <a:latin typeface="Corbel" panose="020B0503020204020204" pitchFamily="34" charset="0"/>
            </a:endParaRPr>
          </a:p>
        </p:txBody>
      </p:sp>
      <p:sp>
        <p:nvSpPr>
          <p:cNvPr id="3" name="Inhaltsplatzhalter 2"/>
          <p:cNvSpPr>
            <a:spLocks noGrp="1"/>
          </p:cNvSpPr>
          <p:nvPr>
            <p:ph idx="1"/>
          </p:nvPr>
        </p:nvSpPr>
        <p:spPr>
          <a:xfrm>
            <a:off x="433536" y="1821160"/>
            <a:ext cx="3957936" cy="4776192"/>
          </a:xfrm>
        </p:spPr>
        <p:txBody>
          <a:bodyPr>
            <a:normAutofit/>
          </a:bodyPr>
          <a:lstStyle/>
          <a:p>
            <a:pPr marL="0" indent="0">
              <a:buNone/>
            </a:pPr>
            <a:r>
              <a:rPr lang="en-US" dirty="0">
                <a:latin typeface="Corbel" panose="020B0503020204020204" pitchFamily="34" charset="0"/>
              </a:rPr>
              <a:t>New technologies like</a:t>
            </a:r>
          </a:p>
          <a:p>
            <a:pPr marL="0" indent="0">
              <a:buNone/>
            </a:pPr>
            <a:endParaRPr lang="en-US" dirty="0">
              <a:latin typeface="Corbel" panose="020B0503020204020204" pitchFamily="34" charset="0"/>
            </a:endParaRPr>
          </a:p>
          <a:p>
            <a:r>
              <a:rPr lang="en-US" dirty="0">
                <a:latin typeface="Corbel" panose="020B0503020204020204" pitchFamily="34" charset="0"/>
              </a:rPr>
              <a:t>the internet of things,</a:t>
            </a:r>
          </a:p>
          <a:p>
            <a:r>
              <a:rPr lang="en-US" dirty="0">
                <a:latin typeface="Corbel" panose="020B0503020204020204" pitchFamily="34" charset="0"/>
              </a:rPr>
              <a:t>Industry 4.0,</a:t>
            </a:r>
          </a:p>
          <a:p>
            <a:r>
              <a:rPr lang="en-US" dirty="0">
                <a:latin typeface="Corbel" panose="020B0503020204020204" pitchFamily="34" charset="0"/>
              </a:rPr>
              <a:t>cloud computing and</a:t>
            </a:r>
          </a:p>
          <a:p>
            <a:r>
              <a:rPr lang="en-US" dirty="0">
                <a:latin typeface="Corbel" panose="020B0503020204020204" pitchFamily="34" charset="0"/>
              </a:rPr>
              <a:t>3-D printing</a:t>
            </a:r>
          </a:p>
          <a:p>
            <a:pPr marL="0" indent="0">
              <a:buNone/>
            </a:pPr>
            <a:endParaRPr lang="en-US" dirty="0">
              <a:latin typeface="Corbel" panose="020B0503020204020204" pitchFamily="34" charset="0"/>
            </a:endParaRPr>
          </a:p>
          <a:p>
            <a:pPr marL="0" indent="0">
              <a:buNone/>
            </a:pPr>
            <a:r>
              <a:rPr lang="en-US" dirty="0">
                <a:latin typeface="Corbel" panose="020B0503020204020204" pitchFamily="34" charset="0"/>
              </a:rPr>
              <a:t>open up new ways of cooperation and communication in the value chain.</a:t>
            </a:r>
          </a:p>
          <a:p>
            <a:endParaRPr lang="de-AT" sz="20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7" name="Rechteck 6"/>
          <p:cNvSpPr/>
          <p:nvPr/>
        </p:nvSpPr>
        <p:spPr>
          <a:xfrm>
            <a:off x="6228184" y="6489630"/>
            <a:ext cx="4572000" cy="215444"/>
          </a:xfrm>
          <a:prstGeom prst="rect">
            <a:avLst/>
          </a:prstGeom>
        </p:spPr>
        <p:txBody>
          <a:bodyPr>
            <a:spAutoFit/>
          </a:bodyPr>
          <a:lstStyle/>
          <a:p>
            <a:r>
              <a:rPr lang="de-AT" sz="800" dirty="0">
                <a:latin typeface="Corbel" panose="020B0503020204020204" pitchFamily="34" charset="0"/>
              </a:rPr>
              <a:t>Source: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2079608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554960" cy="990600"/>
          </a:xfrm>
        </p:spPr>
        <p:txBody>
          <a:bodyPr/>
          <a:lstStyle/>
          <a:p>
            <a:r>
              <a:rPr lang="de-AT" dirty="0"/>
              <a:t>Learning </a:t>
            </a:r>
            <a:r>
              <a:rPr lang="de-AT" dirty="0" err="1"/>
              <a:t>objectives</a:t>
            </a:r>
            <a:r>
              <a:rPr lang="de-AT" dirty="0"/>
              <a:t> </a:t>
            </a:r>
            <a:r>
              <a:rPr lang="de-AT" dirty="0" err="1"/>
              <a:t>and</a:t>
            </a:r>
            <a:r>
              <a:rPr lang="de-AT" dirty="0"/>
              <a:t> </a:t>
            </a:r>
            <a:r>
              <a:rPr lang="de-AT" dirty="0" err="1"/>
              <a:t>target</a:t>
            </a:r>
            <a:r>
              <a:rPr lang="de-AT" dirty="0"/>
              <a:t> </a:t>
            </a:r>
            <a:r>
              <a:rPr lang="de-AT" dirty="0" err="1"/>
              <a:t>groups</a:t>
            </a:r>
            <a:endParaRPr lang="en-US" dirty="0"/>
          </a:p>
        </p:txBody>
      </p:sp>
      <p:sp>
        <p:nvSpPr>
          <p:cNvPr id="3" name="Inhaltsplatzhalter 2"/>
          <p:cNvSpPr>
            <a:spLocks noGrp="1"/>
          </p:cNvSpPr>
          <p:nvPr>
            <p:ph idx="1"/>
          </p:nvPr>
        </p:nvSpPr>
        <p:spPr>
          <a:xfrm>
            <a:off x="179512" y="1916832"/>
            <a:ext cx="8229600" cy="2880320"/>
          </a:xfrm>
        </p:spPr>
        <p:txBody>
          <a:bodyPr>
            <a:normAutofit fontScale="70000" lnSpcReduction="20000"/>
          </a:bodyPr>
          <a:lstStyle/>
          <a:p>
            <a:pPr marL="0" indent="0">
              <a:buNone/>
            </a:pPr>
            <a:r>
              <a:rPr lang="en-US" dirty="0"/>
              <a:t>After studying this set of slides, learners will be familiar with the following contents:</a:t>
            </a:r>
          </a:p>
          <a:p>
            <a:pPr marL="0" indent="0">
              <a:buNone/>
            </a:pPr>
            <a:endParaRPr lang="en-US" dirty="0"/>
          </a:p>
          <a:p>
            <a:r>
              <a:rPr lang="en-US" dirty="0"/>
              <a:t>The logistics market environment, with the current status quo in logistics and the logistics </a:t>
            </a:r>
            <a:r>
              <a:rPr lang="en-US" dirty="0" err="1"/>
              <a:t>labour</a:t>
            </a:r>
            <a:r>
              <a:rPr lang="en-US" dirty="0"/>
              <a:t> market and the developments in inland navigation</a:t>
            </a:r>
          </a:p>
          <a:p>
            <a:r>
              <a:rPr lang="en-US" dirty="0"/>
              <a:t>Knowledge of development trends and learn about the 4 drivers for the development of innovations </a:t>
            </a:r>
          </a:p>
          <a:p>
            <a:r>
              <a:rPr lang="en-US" dirty="0"/>
              <a:t>Knowledge of innovative transport concepts such as </a:t>
            </a:r>
            <a:r>
              <a:rPr lang="en-US" dirty="0" err="1"/>
              <a:t>synchromodality</a:t>
            </a:r>
            <a:r>
              <a:rPr lang="en-US" dirty="0"/>
              <a:t> and physical internet.</a:t>
            </a:r>
          </a:p>
          <a:p>
            <a:r>
              <a:rPr lang="en-US" dirty="0"/>
              <a:t>Get to know the four areas in which digital business models in logistics are particularly relevant.</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Textfeld 5"/>
          <p:cNvSpPr txBox="1"/>
          <p:nvPr/>
        </p:nvSpPr>
        <p:spPr>
          <a:xfrm>
            <a:off x="433536" y="4653136"/>
            <a:ext cx="5002560" cy="1243417"/>
          </a:xfrm>
          <a:prstGeom prst="rect">
            <a:avLst/>
          </a:prstGeom>
          <a:noFill/>
        </p:spPr>
        <p:txBody>
          <a:bodyPr wrap="square" rtlCol="0">
            <a:spAutoFit/>
          </a:bodyPr>
          <a:lstStyle/>
          <a:p>
            <a:pPr>
              <a:lnSpc>
                <a:spcPct val="80000"/>
              </a:lnSpc>
              <a:spcBef>
                <a:spcPct val="20000"/>
              </a:spcBef>
              <a:buClr>
                <a:schemeClr val="accent1"/>
              </a:buClr>
              <a:buSzPct val="85000"/>
            </a:pPr>
            <a:r>
              <a:rPr lang="en-US" sz="1700" dirty="0">
                <a:solidFill>
                  <a:srgbClr val="3C628F"/>
                </a:solidFill>
              </a:rPr>
              <a:t>target groups:</a:t>
            </a:r>
          </a:p>
          <a:p>
            <a:pPr marL="285750" indent="-285750">
              <a:lnSpc>
                <a:spcPct val="80000"/>
              </a:lnSpc>
              <a:spcBef>
                <a:spcPct val="20000"/>
              </a:spcBef>
              <a:buClr>
                <a:schemeClr val="accent1"/>
              </a:buClr>
              <a:buSzPct val="85000"/>
              <a:buFont typeface="Arial" panose="020B0604020202020204" pitchFamily="34" charset="0"/>
              <a:buChar char="•"/>
            </a:pPr>
            <a:r>
              <a:rPr lang="de-AT" sz="1700" dirty="0" err="1">
                <a:solidFill>
                  <a:srgbClr val="3C628F"/>
                </a:solidFill>
              </a:rPr>
              <a:t>Secondary</a:t>
            </a:r>
            <a:r>
              <a:rPr lang="de-AT" sz="1700" dirty="0">
                <a:solidFill>
                  <a:srgbClr val="3C628F"/>
                </a:solidFill>
              </a:rPr>
              <a:t> </a:t>
            </a:r>
            <a:r>
              <a:rPr lang="de-AT" sz="1700" dirty="0" err="1">
                <a:solidFill>
                  <a:srgbClr val="3C628F"/>
                </a:solidFill>
              </a:rPr>
              <a:t>school</a:t>
            </a:r>
            <a:r>
              <a:rPr lang="de-AT" sz="1700" dirty="0">
                <a:solidFill>
                  <a:srgbClr val="3C628F"/>
                </a:solidFill>
              </a:rPr>
              <a:t> </a:t>
            </a:r>
            <a:r>
              <a:rPr lang="de-AT" sz="1700" dirty="0" err="1">
                <a:solidFill>
                  <a:srgbClr val="3C628F"/>
                </a:solidFill>
              </a:rPr>
              <a:t>students</a:t>
            </a:r>
            <a:endParaRPr lang="en-US" sz="1700" dirty="0">
              <a:solidFill>
                <a:srgbClr val="3C628F"/>
              </a:solidFill>
            </a:endParaRPr>
          </a:p>
          <a:p>
            <a:pPr marL="285750" indent="-285750">
              <a:lnSpc>
                <a:spcPct val="80000"/>
              </a:lnSpc>
              <a:spcBef>
                <a:spcPct val="20000"/>
              </a:spcBef>
              <a:buClr>
                <a:schemeClr val="accent1"/>
              </a:buClr>
              <a:buSzPct val="85000"/>
              <a:buFont typeface="Arial" panose="020B0604020202020204" pitchFamily="34" charset="0"/>
              <a:buChar char="•"/>
            </a:pPr>
            <a:r>
              <a:rPr lang="en-US" sz="1700" dirty="0">
                <a:solidFill>
                  <a:srgbClr val="3C628F"/>
                </a:solidFill>
              </a:rPr>
              <a:t>University students as an introduction to the topic of developments and innovations in inland navigation</a:t>
            </a:r>
            <a:endParaRPr lang="en-US" dirty="0"/>
          </a:p>
        </p:txBody>
      </p:sp>
    </p:spTree>
    <p:extLst>
      <p:ext uri="{BB962C8B-B14F-4D97-AF65-F5344CB8AC3E}">
        <p14:creationId xmlns:p14="http://schemas.microsoft.com/office/powerpoint/2010/main" val="570529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8640" y="3595833"/>
            <a:ext cx="3337643" cy="3029954"/>
          </a:xfrm>
          <a:prstGeom prst="rect">
            <a:avLst/>
          </a:prstGeom>
        </p:spPr>
      </p:pic>
      <p:sp>
        <p:nvSpPr>
          <p:cNvPr id="2" name="Titel 1"/>
          <p:cNvSpPr>
            <a:spLocks noGrp="1"/>
          </p:cNvSpPr>
          <p:nvPr>
            <p:ph type="title"/>
          </p:nvPr>
        </p:nvSpPr>
        <p:spPr>
          <a:xfrm>
            <a:off x="457200" y="404664"/>
            <a:ext cx="8507288" cy="990600"/>
          </a:xfrm>
        </p:spPr>
        <p:txBody>
          <a:bodyPr/>
          <a:lstStyle/>
          <a:p>
            <a:r>
              <a:rPr lang="de-AT" dirty="0">
                <a:latin typeface="Corbel" panose="020B0503020204020204" pitchFamily="34" charset="0"/>
              </a:rPr>
              <a:t>New </a:t>
            </a:r>
            <a:r>
              <a:rPr lang="de-AT" dirty="0" err="1">
                <a:latin typeface="Corbel" panose="020B0503020204020204" pitchFamily="34" charset="0"/>
              </a:rPr>
              <a:t>business</a:t>
            </a:r>
            <a:r>
              <a:rPr lang="de-AT" dirty="0">
                <a:latin typeface="Corbel" panose="020B0503020204020204" pitchFamily="34" charset="0"/>
              </a:rPr>
              <a:t> </a:t>
            </a:r>
            <a:r>
              <a:rPr lang="de-AT" dirty="0" err="1">
                <a:latin typeface="Corbel" panose="020B0503020204020204" pitchFamily="34" charset="0"/>
              </a:rPr>
              <a:t>models</a:t>
            </a:r>
            <a:br>
              <a:rPr lang="de-AT" dirty="0">
                <a:latin typeface="Corbel" panose="020B0503020204020204" pitchFamily="34" charset="0"/>
              </a:rPr>
            </a:br>
            <a:r>
              <a:rPr lang="en-US" b="0" dirty="0">
                <a:latin typeface="Corbel" panose="020B0503020204020204" pitchFamily="34" charset="0"/>
              </a:rPr>
              <a:t>Development trends at a glance</a:t>
            </a:r>
            <a:endParaRPr lang="de-AT" dirty="0">
              <a:latin typeface="Corbel" panose="020B0503020204020204" pitchFamily="34" charset="0"/>
            </a:endParaRPr>
          </a:p>
        </p:txBody>
      </p:sp>
      <p:sp>
        <p:nvSpPr>
          <p:cNvPr id="3" name="Inhaltsplatzhalter 2"/>
          <p:cNvSpPr>
            <a:spLocks noGrp="1"/>
          </p:cNvSpPr>
          <p:nvPr>
            <p:ph idx="1"/>
          </p:nvPr>
        </p:nvSpPr>
        <p:spPr>
          <a:xfrm>
            <a:off x="457200" y="1821160"/>
            <a:ext cx="8229600" cy="4776192"/>
          </a:xfrm>
        </p:spPr>
        <p:txBody>
          <a:bodyPr/>
          <a:lstStyle/>
          <a:p>
            <a:pPr marL="0" indent="0">
              <a:buNone/>
            </a:pPr>
            <a:r>
              <a:rPr lang="en-US" dirty="0">
                <a:latin typeface="Corbel" panose="020B0503020204020204" pitchFamily="34" charset="0"/>
              </a:rPr>
              <a:t>New innovative business models put established companies in the logistics sector under increasing pressure. </a:t>
            </a:r>
          </a:p>
          <a:p>
            <a:pPr marL="0" indent="0">
              <a:buNone/>
            </a:pPr>
            <a:r>
              <a:rPr lang="en-US" dirty="0">
                <a:latin typeface="Corbel" panose="020B0503020204020204" pitchFamily="34" charset="0"/>
              </a:rPr>
              <a:t>The main reasons for the development of new, innovative business models are </a:t>
            </a:r>
          </a:p>
          <a:p>
            <a:pPr marL="0" indent="0">
              <a:buNone/>
            </a:pPr>
            <a:endParaRPr lang="en-US" dirty="0">
              <a:latin typeface="Corbel" panose="020B0503020204020204" pitchFamily="34" charset="0"/>
            </a:endParaRPr>
          </a:p>
          <a:p>
            <a:r>
              <a:rPr lang="en-US" b="1" dirty="0">
                <a:latin typeface="Corbel" panose="020B0503020204020204" pitchFamily="34" charset="0"/>
              </a:rPr>
              <a:t>Changes in the transport and logistics industry</a:t>
            </a:r>
          </a:p>
          <a:p>
            <a:endParaRPr lang="en-US" b="1" dirty="0">
              <a:latin typeface="Corbel" panose="020B0503020204020204" pitchFamily="34" charset="0"/>
            </a:endParaRPr>
          </a:p>
          <a:p>
            <a:r>
              <a:rPr lang="en-US" b="1" dirty="0">
                <a:latin typeface="Corbel" panose="020B0503020204020204" pitchFamily="34" charset="0"/>
              </a:rPr>
              <a:t>Current development trends</a:t>
            </a:r>
          </a:p>
          <a:p>
            <a:endParaRPr lang="en-US" b="1" dirty="0">
              <a:latin typeface="Corbel" panose="020B0503020204020204" pitchFamily="34" charset="0"/>
            </a:endParaRPr>
          </a:p>
          <a:p>
            <a:r>
              <a:rPr lang="en-US" b="1" dirty="0">
                <a:latin typeface="Corbel" panose="020B0503020204020204" pitchFamily="34" charset="0"/>
              </a:rPr>
              <a:t>New technologies</a:t>
            </a:r>
            <a:endParaRPr lang="de-AT" sz="2000" b="1"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7" name="Rechteck 6"/>
          <p:cNvSpPr/>
          <p:nvPr/>
        </p:nvSpPr>
        <p:spPr>
          <a:xfrm>
            <a:off x="5652120" y="6438778"/>
            <a:ext cx="4572000" cy="215444"/>
          </a:xfrm>
          <a:prstGeom prst="rect">
            <a:avLst/>
          </a:prstGeom>
        </p:spPr>
        <p:txBody>
          <a:bodyPr>
            <a:spAutoFit/>
          </a:bodyPr>
          <a:lstStyle/>
          <a:p>
            <a:r>
              <a:rPr lang="de-AT" sz="800" dirty="0">
                <a:latin typeface="Corbel" panose="020B0503020204020204" pitchFamily="34" charset="0"/>
              </a:rPr>
              <a:t>Source: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4206078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554960" cy="990600"/>
          </a:xfrm>
        </p:spPr>
        <p:txBody>
          <a:bodyPr>
            <a:normAutofit/>
          </a:bodyPr>
          <a:lstStyle/>
          <a:p>
            <a:r>
              <a:rPr lang="de-AT" dirty="0"/>
              <a:t>Quiz</a:t>
            </a:r>
            <a:br>
              <a:rPr lang="de-AT" dirty="0"/>
            </a:br>
            <a:r>
              <a:rPr lang="en-US" b="0" dirty="0">
                <a:latin typeface="Corbel" panose="020B0503020204020204" pitchFamily="34" charset="0"/>
              </a:rPr>
              <a:t>Development trends at a glance</a:t>
            </a:r>
            <a:endParaRPr lang="en-US" b="0" dirty="0"/>
          </a:p>
        </p:txBody>
      </p:sp>
      <p:sp>
        <p:nvSpPr>
          <p:cNvPr id="3" name="Inhaltsplatzhalter 2"/>
          <p:cNvSpPr>
            <a:spLocks noGrp="1"/>
          </p:cNvSpPr>
          <p:nvPr>
            <p:ph idx="1"/>
          </p:nvPr>
        </p:nvSpPr>
        <p:spPr>
          <a:xfrm>
            <a:off x="457200" y="1700808"/>
            <a:ext cx="8229600" cy="1944216"/>
          </a:xfrm>
        </p:spPr>
        <p:txBody>
          <a:bodyPr/>
          <a:lstStyle/>
          <a:p>
            <a:pPr marL="0" indent="0" algn="ctr">
              <a:buNone/>
            </a:pPr>
            <a:r>
              <a:rPr lang="en-US" dirty="0"/>
              <a:t>Which is currently no development trend in logistics</a:t>
            </a:r>
            <a:r>
              <a:rPr lang="de-AT" dirty="0"/>
              <a:t>?</a:t>
            </a:r>
          </a:p>
          <a:p>
            <a:pPr marL="0" indent="0" algn="ctr">
              <a:buNone/>
            </a:pPr>
            <a:endParaRPr lang="de-AT" dirty="0"/>
          </a:p>
          <a:p>
            <a:pPr marL="0" indent="0" algn="ctr">
              <a:buNone/>
            </a:pPr>
            <a:r>
              <a:rPr lang="de-AT" dirty="0"/>
              <a:t>a) </a:t>
            </a:r>
            <a:r>
              <a:rPr lang="de-AT" dirty="0" err="1"/>
              <a:t>Unification</a:t>
            </a:r>
            <a:r>
              <a:rPr lang="de-AT" dirty="0"/>
              <a:t>		b) </a:t>
            </a:r>
            <a:r>
              <a:rPr lang="de-AT" dirty="0" err="1"/>
              <a:t>Sustainability</a:t>
            </a:r>
            <a:endParaRPr lang="de-AT" dirty="0"/>
          </a:p>
          <a:p>
            <a:pPr marL="0" indent="0" algn="ctr">
              <a:buNone/>
            </a:pPr>
            <a:r>
              <a:rPr lang="de-AT" dirty="0"/>
              <a:t>c) </a:t>
            </a:r>
            <a:r>
              <a:rPr lang="de-AT" dirty="0" err="1"/>
              <a:t>Digitalisation</a:t>
            </a:r>
            <a:r>
              <a:rPr lang="de-AT" dirty="0"/>
              <a:t>	d) </a:t>
            </a:r>
            <a:r>
              <a:rPr lang="de-AT" dirty="0" err="1"/>
              <a:t>Cooperation</a:t>
            </a: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912" y="3988801"/>
            <a:ext cx="7992888" cy="3177500"/>
          </a:xfrm>
          <a:prstGeom prst="rect">
            <a:avLst/>
          </a:prstGeom>
        </p:spPr>
      </p:pic>
      <p:sp>
        <p:nvSpPr>
          <p:cNvPr id="8" name="Ellipse 7"/>
          <p:cNvSpPr/>
          <p:nvPr/>
        </p:nvSpPr>
        <p:spPr>
          <a:xfrm>
            <a:off x="1691680" y="2547392"/>
            <a:ext cx="2611016"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27758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Development </a:t>
            </a:r>
            <a:r>
              <a:rPr lang="de-AT" sz="2400" b="0" dirty="0" err="1">
                <a:solidFill>
                  <a:schemeClr val="accent1"/>
                </a:solidFill>
                <a:latin typeface="Corbel" panose="020B0503020204020204" pitchFamily="34" charset="0"/>
              </a:rPr>
              <a:t>trends</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innovation</a:t>
            </a:r>
            <a:r>
              <a:rPr lang="de-AT" sz="2400" b="0" dirty="0">
                <a:solidFill>
                  <a:schemeClr val="accent1"/>
                </a:solidFill>
                <a:latin typeface="Corbel" panose="020B0503020204020204" pitchFamily="34" charset="0"/>
              </a:rPr>
              <a:t> in </a:t>
            </a:r>
            <a:r>
              <a:rPr lang="de-AT" sz="2400" b="0" dirty="0" err="1">
                <a:solidFill>
                  <a:schemeClr val="accent1"/>
                </a:solidFill>
                <a:latin typeface="Corbel" panose="020B0503020204020204" pitchFamily="34" charset="0"/>
              </a:rPr>
              <a:t>logistics</a:t>
            </a:r>
            <a:r>
              <a:rPr lang="de-AT" sz="2400" b="0" dirty="0">
                <a:solidFill>
                  <a:schemeClr val="accent1"/>
                </a:solidFill>
                <a:latin typeface="Corbel" panose="020B0503020204020204" pitchFamily="34" charset="0"/>
              </a:rPr>
              <a:t> – </a:t>
            </a:r>
            <a:r>
              <a:rPr lang="de-AT" sz="2400" b="0" dirty="0" err="1">
                <a:solidFill>
                  <a:schemeClr val="accent1"/>
                </a:solidFill>
                <a:latin typeface="Corbel" panose="020B0503020204020204" pitchFamily="34" charset="0"/>
              </a:rPr>
              <a:t>focus</a:t>
            </a:r>
            <a:r>
              <a:rPr lang="de-AT" sz="2400" b="0" dirty="0">
                <a:solidFill>
                  <a:schemeClr val="accent1"/>
                </a:solidFill>
                <a:latin typeface="Corbel" panose="020B0503020204020204" pitchFamily="34" charset="0"/>
              </a:rPr>
              <a:t> on </a:t>
            </a:r>
            <a:r>
              <a:rPr lang="de-AT" sz="2400" b="0" dirty="0" err="1">
                <a:solidFill>
                  <a:schemeClr val="accent1"/>
                </a:solidFill>
                <a:latin typeface="Corbel" panose="020B0503020204020204" pitchFamily="34" charset="0"/>
              </a:rPr>
              <a:t>inland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navigation</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2814172006"/>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271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latin typeface="Corbel" panose="020B0503020204020204" pitchFamily="34" charset="0"/>
              </a:rPr>
              <a:t> </a:t>
            </a:r>
            <a:r>
              <a:rPr lang="en-US" dirty="0">
                <a:latin typeface="Corbel" panose="020B0503020204020204" pitchFamily="34" charset="0"/>
              </a:rPr>
              <a:t>Driver 1: </a:t>
            </a:r>
            <a:br>
              <a:rPr lang="en-US" dirty="0">
                <a:latin typeface="Corbel" panose="020B0503020204020204" pitchFamily="34" charset="0"/>
              </a:rPr>
            </a:br>
            <a:r>
              <a:rPr lang="en-US" dirty="0">
                <a:latin typeface="Corbel" panose="020B0503020204020204" pitchFamily="34" charset="0"/>
              </a:rPr>
              <a:t>Sustainability in freight transport</a:t>
            </a:r>
            <a:endParaRPr lang="en-GB" b="1" dirty="0">
              <a:solidFill>
                <a:schemeClr val="tx1">
                  <a:lumMod val="75000"/>
                  <a:lumOff val="25000"/>
                </a:schemeClr>
              </a:solidFill>
              <a:latin typeface="Corbel" panose="020B0503020204020204" pitchFamily="34" charset="0"/>
            </a:endParaRPr>
          </a:p>
        </p:txBody>
      </p:sp>
      <p:sp>
        <p:nvSpPr>
          <p:cNvPr id="3" name="Inhaltsplatzhalter 2"/>
          <p:cNvSpPr>
            <a:spLocks noGrp="1"/>
          </p:cNvSpPr>
          <p:nvPr>
            <p:ph idx="1"/>
          </p:nvPr>
        </p:nvSpPr>
        <p:spPr>
          <a:xfrm>
            <a:off x="457200" y="1700808"/>
            <a:ext cx="8579296" cy="4536504"/>
          </a:xfrm>
        </p:spPr>
        <p:txBody>
          <a:bodyPr>
            <a:normAutofit/>
          </a:bodyPr>
          <a:lstStyle/>
          <a:p>
            <a:endParaRPr lang="de-DE" sz="1800" dirty="0">
              <a:latin typeface="Corbel" panose="020B0503020204020204" pitchFamily="34" charset="0"/>
            </a:endParaRPr>
          </a:p>
          <a:p>
            <a:r>
              <a:rPr lang="en-US" sz="1800" dirty="0">
                <a:latin typeface="Corbel" panose="020B0503020204020204" pitchFamily="34" charset="0"/>
                <a:sym typeface="Wingdings" panose="05000000000000000000" pitchFamily="2" charset="2"/>
              </a:rPr>
              <a:t>One quarter of Europe's greenhouse gas emissions come from the transport sector</a:t>
            </a:r>
          </a:p>
          <a:p>
            <a:pPr marL="0" indent="0">
              <a:buNone/>
            </a:pPr>
            <a:endParaRPr lang="en-US" sz="1800" dirty="0">
              <a:latin typeface="Corbel" panose="020B0503020204020204" pitchFamily="34" charset="0"/>
              <a:sym typeface="Wingdings" panose="05000000000000000000" pitchFamily="2" charset="2"/>
            </a:endParaRPr>
          </a:p>
          <a:p>
            <a:r>
              <a:rPr lang="en-US" sz="1800" dirty="0">
                <a:latin typeface="Corbel" panose="020B0503020204020204" pitchFamily="34" charset="0"/>
                <a:sym typeface="Wingdings" panose="05000000000000000000" pitchFamily="2" charset="2"/>
              </a:rPr>
              <a:t>Currently, around 75% of all goods in Europe are transported by truck</a:t>
            </a:r>
          </a:p>
          <a:p>
            <a:endParaRPr lang="en-US" sz="1800" dirty="0">
              <a:latin typeface="Corbel" panose="020B0503020204020204" pitchFamily="34" charset="0"/>
              <a:sym typeface="Wingdings" panose="05000000000000000000" pitchFamily="2" charset="2"/>
            </a:endParaRPr>
          </a:p>
          <a:p>
            <a:r>
              <a:rPr lang="en-US" sz="1800" dirty="0">
                <a:latin typeface="Corbel" panose="020B0503020204020204" pitchFamily="34" charset="0"/>
                <a:sym typeface="Wingdings" panose="05000000000000000000" pitchFamily="2" charset="2"/>
              </a:rPr>
              <a:t>A modal shift to environmentally friendly modes of transport is very important in order to reduce traffic-related emissions and thus do something good for our environment!</a:t>
            </a:r>
          </a:p>
          <a:p>
            <a:endParaRPr lang="en-US" sz="1800" dirty="0">
              <a:latin typeface="Corbel" panose="020B0503020204020204" pitchFamily="34" charset="0"/>
              <a:sym typeface="Wingdings" panose="05000000000000000000" pitchFamily="2" charset="2"/>
            </a:endParaRPr>
          </a:p>
          <a:p>
            <a:r>
              <a:rPr lang="en-US" sz="1800" dirty="0">
                <a:latin typeface="Corbel" panose="020B0503020204020204" pitchFamily="34" charset="0"/>
                <a:sym typeface="Wingdings" panose="05000000000000000000" pitchFamily="2" charset="2"/>
              </a:rPr>
              <a:t>Important evaluation criteria of modes of transport with regard to sustainability</a:t>
            </a:r>
          </a:p>
          <a:p>
            <a:pPr lvl="1"/>
            <a:r>
              <a:rPr lang="en-US" sz="1400" dirty="0">
                <a:latin typeface="Corbel" panose="020B0503020204020204" pitchFamily="34" charset="0"/>
                <a:sym typeface="Wingdings" panose="05000000000000000000" pitchFamily="2" charset="2"/>
              </a:rPr>
              <a:t>specific energy consumption</a:t>
            </a:r>
          </a:p>
          <a:p>
            <a:pPr lvl="1"/>
            <a:r>
              <a:rPr lang="en-US" sz="1400" dirty="0">
                <a:latin typeface="Corbel" panose="020B0503020204020204" pitchFamily="34" charset="0"/>
                <a:sym typeface="Wingdings" panose="05000000000000000000" pitchFamily="2" charset="2"/>
              </a:rPr>
              <a:t>Capacities for bulk and bulk goods</a:t>
            </a:r>
          </a:p>
          <a:p>
            <a:pPr lvl="1"/>
            <a:r>
              <a:rPr lang="en-US" sz="1400" dirty="0">
                <a:latin typeface="Corbel" panose="020B0503020204020204" pitchFamily="34" charset="0"/>
                <a:sym typeface="Wingdings" panose="05000000000000000000" pitchFamily="2" charset="2"/>
              </a:rPr>
              <a:t>external cost</a:t>
            </a:r>
          </a:p>
          <a:p>
            <a:pPr lvl="1"/>
            <a:r>
              <a:rPr lang="en-US" sz="1400" dirty="0">
                <a:latin typeface="Corbel" panose="020B0503020204020204" pitchFamily="34" charset="0"/>
                <a:sym typeface="Wingdings" panose="05000000000000000000" pitchFamily="2" charset="2"/>
              </a:rPr>
              <a:t>Infrastructure costs</a:t>
            </a:r>
            <a:endParaRPr lang="de-DE" sz="1000" dirty="0">
              <a:latin typeface="Corbel" panose="020B0503020204020204" pitchFamily="34" charset="0"/>
            </a:endParaRPr>
          </a:p>
          <a:p>
            <a:endParaRPr lang="de-DE" dirty="0">
              <a:latin typeface="Corbel" panose="020B0503020204020204" pitchFamily="34" charset="0"/>
              <a:sym typeface="Wingdings" panose="05000000000000000000" pitchFamily="2" charset="2"/>
            </a:endParaRPr>
          </a:p>
          <a:p>
            <a:pPr marL="0" indent="0">
              <a:buNone/>
            </a:pPr>
            <a:endParaRPr lang="de-DE" dirty="0">
              <a:latin typeface="Corbel" panose="020B0503020204020204" pitchFamily="34" charset="0"/>
            </a:endParaRPr>
          </a:p>
        </p:txBody>
      </p:sp>
      <p:sp>
        <p:nvSpPr>
          <p:cNvPr id="4" name="Datumsplatzhalter 3"/>
          <p:cNvSpPr>
            <a:spLocks noGrp="1"/>
          </p:cNvSpPr>
          <p:nvPr>
            <p:ph type="dt" sz="half" idx="10"/>
          </p:nvPr>
        </p:nvSpPr>
        <p:spPr/>
        <p:txBody>
          <a:bodyPr/>
          <a:lstStyle/>
          <a:p>
            <a:fld id="{6B171AD8-BD5F-4503-8C65-79BF784426C3}" type="datetime7">
              <a:rPr lang="de-DE" smtClean="0">
                <a:solidFill>
                  <a:prstClr val="white"/>
                </a:solidFill>
              </a:rPr>
              <a:t>Sep-22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Tree>
    <p:extLst>
      <p:ext uri="{BB962C8B-B14F-4D97-AF65-F5344CB8AC3E}">
        <p14:creationId xmlns:p14="http://schemas.microsoft.com/office/powerpoint/2010/main" val="10247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8331200" cy="990600"/>
          </a:xfrm>
        </p:spPr>
        <p:txBody>
          <a:bodyPr>
            <a:normAutofit fontScale="90000"/>
          </a:bodyPr>
          <a:lstStyle/>
          <a:p>
            <a:r>
              <a:rPr lang="en-US" sz="3100" dirty="0">
                <a:latin typeface="Corbel" panose="020B0503020204020204" pitchFamily="34" charset="0"/>
              </a:rPr>
              <a:t>Inland navigation as a sustainable means of transport</a:t>
            </a:r>
            <a:br>
              <a:rPr lang="en-US" sz="3100" dirty="0">
                <a:latin typeface="Corbel" panose="020B0503020204020204" pitchFamily="34" charset="0"/>
              </a:rPr>
            </a:br>
            <a:r>
              <a:rPr lang="en-US" sz="3100" b="0" dirty="0">
                <a:latin typeface="Corbel" panose="020B0503020204020204" pitchFamily="34" charset="0"/>
              </a:rPr>
              <a:t>Sustainability in freight transport</a:t>
            </a:r>
            <a:endParaRPr lang="en-US" sz="2700" b="0" dirty="0">
              <a:solidFill>
                <a:srgbClr val="3C628F"/>
              </a:solidFill>
              <a:latin typeface="Corbel" panose="020B0503020204020204" pitchFamily="34" charset="0"/>
            </a:endParaRPr>
          </a:p>
        </p:txBody>
      </p:sp>
      <p:sp>
        <p:nvSpPr>
          <p:cNvPr id="5" name="Content Placeholder 4"/>
          <p:cNvSpPr>
            <a:spLocks noGrp="1"/>
          </p:cNvSpPr>
          <p:nvPr>
            <p:ph idx="1"/>
          </p:nvPr>
        </p:nvSpPr>
        <p:spPr>
          <a:xfrm>
            <a:off x="323528" y="1689978"/>
            <a:ext cx="8229600" cy="4776192"/>
          </a:xfrm>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endParaRPr lang="de-DE" sz="1000" dirty="0"/>
          </a:p>
          <a:p>
            <a:pPr marL="0" indent="0">
              <a:buNone/>
            </a:pPr>
            <a:endParaRPr lang="de-DE" sz="1000" dirty="0"/>
          </a:p>
        </p:txBody>
      </p:sp>
      <p:sp>
        <p:nvSpPr>
          <p:cNvPr id="8" name="Textfeld 14"/>
          <p:cNvSpPr txBox="1"/>
          <p:nvPr/>
        </p:nvSpPr>
        <p:spPr>
          <a:xfrm>
            <a:off x="231726" y="5025077"/>
            <a:ext cx="4268266" cy="1200329"/>
          </a:xfrm>
          <a:prstGeom prst="rect">
            <a:avLst/>
          </a:prstGeom>
          <a:noFill/>
          <a:ln>
            <a:solidFill>
              <a:schemeClr val="accent1"/>
            </a:solidFill>
          </a:ln>
        </p:spPr>
        <p:txBody>
          <a:bodyPr wrap="square" rtlCol="0" anchor="ctr">
            <a:spAutoFit/>
          </a:bodyPr>
          <a:lstStyle/>
          <a:p>
            <a:pPr marL="546100" indent="0">
              <a:buNone/>
            </a:pPr>
            <a:r>
              <a:rPr lang="en-US" spc="60" dirty="0">
                <a:solidFill>
                  <a:schemeClr val="accent1"/>
                </a:solidFill>
                <a:latin typeface="Corbel" panose="020B0503020204020204" pitchFamily="34" charset="0"/>
              </a:rPr>
              <a:t>An inland vessel can transport a </a:t>
            </a:r>
            <a:r>
              <a:rPr lang="en-US" spc="60" dirty="0" err="1">
                <a:solidFill>
                  <a:schemeClr val="accent1"/>
                </a:solidFill>
                <a:latin typeface="Corbel" panose="020B0503020204020204" pitchFamily="34" charset="0"/>
              </a:rPr>
              <a:t>tonne</a:t>
            </a:r>
            <a:r>
              <a:rPr lang="en-US" spc="60" dirty="0">
                <a:solidFill>
                  <a:schemeClr val="accent1"/>
                </a:solidFill>
                <a:latin typeface="Corbel" panose="020B0503020204020204" pitchFamily="34" charset="0"/>
              </a:rPr>
              <a:t> of cargo almost </a:t>
            </a:r>
            <a:r>
              <a:rPr lang="en-US" b="1" spc="60" dirty="0">
                <a:solidFill>
                  <a:schemeClr val="accent1"/>
                </a:solidFill>
                <a:latin typeface="Corbel" panose="020B0503020204020204" pitchFamily="34" charset="0"/>
              </a:rPr>
              <a:t>four times as far as a truck </a:t>
            </a:r>
            <a:r>
              <a:rPr lang="en-US" spc="60" dirty="0">
                <a:solidFill>
                  <a:schemeClr val="accent1"/>
                </a:solidFill>
                <a:latin typeface="Corbel" panose="020B0503020204020204" pitchFamily="34" charset="0"/>
              </a:rPr>
              <a:t>with the same energy consumption</a:t>
            </a:r>
          </a:p>
        </p:txBody>
      </p:sp>
      <p:sp>
        <p:nvSpPr>
          <p:cNvPr id="9" name="Textfeld 14"/>
          <p:cNvSpPr txBox="1"/>
          <p:nvPr/>
        </p:nvSpPr>
        <p:spPr>
          <a:xfrm>
            <a:off x="4581500" y="5163578"/>
            <a:ext cx="4454996" cy="923330"/>
          </a:xfrm>
          <a:prstGeom prst="rect">
            <a:avLst/>
          </a:prstGeom>
          <a:noFill/>
          <a:ln>
            <a:solidFill>
              <a:schemeClr val="accent1"/>
            </a:solidFill>
          </a:ln>
        </p:spPr>
        <p:txBody>
          <a:bodyPr wrap="square" rtlCol="0" anchor="ctr">
            <a:spAutoFit/>
          </a:bodyPr>
          <a:lstStyle/>
          <a:p>
            <a:pPr marL="546100" indent="0">
              <a:buNone/>
            </a:pPr>
            <a:r>
              <a:rPr lang="en-US" spc="60" dirty="0">
                <a:solidFill>
                  <a:schemeClr val="accent1"/>
                </a:solidFill>
                <a:latin typeface="Corbel" panose="020B0503020204020204" pitchFamily="34" charset="0"/>
              </a:rPr>
              <a:t>Inland vessels cause the lowest costs in terms of </a:t>
            </a:r>
            <a:r>
              <a:rPr lang="en-US" b="1" spc="60" dirty="0">
                <a:solidFill>
                  <a:schemeClr val="accent1"/>
                </a:solidFill>
                <a:latin typeface="Corbel" panose="020B0503020204020204" pitchFamily="34" charset="0"/>
              </a:rPr>
              <a:t>accidents, noise, pollution and climate</a:t>
            </a:r>
            <a:endParaRPr lang="de-AT" b="1" spc="60" dirty="0">
              <a:solidFill>
                <a:schemeClr val="accent1"/>
              </a:solidFill>
              <a:latin typeface="Corbel" panose="020B0503020204020204" pitchFamily="34" charset="0"/>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33955" y="5322431"/>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7" y="5386788"/>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3"/>
          <p:cNvSpPr txBox="1">
            <a:spLocks/>
          </p:cNvSpPr>
          <p:nvPr/>
        </p:nvSpPr>
        <p:spPr>
          <a:xfrm>
            <a:off x="4581500" y="1751112"/>
            <a:ext cx="4454996" cy="4953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de-DE" sz="2400" dirty="0" err="1">
                <a:solidFill>
                  <a:srgbClr val="3C628F"/>
                </a:solidFill>
                <a:latin typeface="Corbel" panose="020B0503020204020204" pitchFamily="34" charset="0"/>
              </a:rPr>
              <a:t>External</a:t>
            </a:r>
            <a:r>
              <a:rPr lang="de-DE" sz="2400" dirty="0">
                <a:solidFill>
                  <a:srgbClr val="3C628F"/>
                </a:solidFill>
                <a:latin typeface="Corbel" panose="020B0503020204020204" pitchFamily="34" charset="0"/>
              </a:rPr>
              <a:t> costs</a:t>
            </a:r>
          </a:p>
        </p:txBody>
      </p:sp>
      <p:sp>
        <p:nvSpPr>
          <p:cNvPr id="13" name="Title 3"/>
          <p:cNvSpPr txBox="1">
            <a:spLocks/>
          </p:cNvSpPr>
          <p:nvPr/>
        </p:nvSpPr>
        <p:spPr>
          <a:xfrm>
            <a:off x="323527" y="1792660"/>
            <a:ext cx="4176465" cy="453752"/>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de-DE" sz="2400" dirty="0" err="1">
                <a:solidFill>
                  <a:srgbClr val="3C628F"/>
                </a:solidFill>
                <a:latin typeface="Corbel" panose="020B0503020204020204" pitchFamily="34" charset="0"/>
              </a:rPr>
              <a:t>Specific</a:t>
            </a:r>
            <a:r>
              <a:rPr lang="de-DE" sz="2400" dirty="0">
                <a:solidFill>
                  <a:srgbClr val="3C628F"/>
                </a:solidFill>
                <a:latin typeface="Corbel" panose="020B0503020204020204" pitchFamily="34" charset="0"/>
              </a:rPr>
              <a:t> </a:t>
            </a:r>
            <a:r>
              <a:rPr lang="de-DE" sz="2400" dirty="0" err="1">
                <a:solidFill>
                  <a:srgbClr val="3C628F"/>
                </a:solidFill>
                <a:latin typeface="Corbel" panose="020B0503020204020204" pitchFamily="34" charset="0"/>
              </a:rPr>
              <a:t>energy</a:t>
            </a:r>
            <a:r>
              <a:rPr lang="de-DE" sz="2400" dirty="0">
                <a:solidFill>
                  <a:srgbClr val="3C628F"/>
                </a:solidFill>
                <a:latin typeface="Corbel" panose="020B0503020204020204" pitchFamily="34" charset="0"/>
              </a:rPr>
              <a:t> </a:t>
            </a:r>
            <a:r>
              <a:rPr lang="de-DE" sz="2400" dirty="0" err="1">
                <a:solidFill>
                  <a:srgbClr val="3C628F"/>
                </a:solidFill>
                <a:latin typeface="Corbel" panose="020B0503020204020204" pitchFamily="34" charset="0"/>
              </a:rPr>
              <a:t>consumption</a:t>
            </a:r>
            <a:endParaRPr lang="de-DE" sz="2400" dirty="0">
              <a:solidFill>
                <a:srgbClr val="3C628F"/>
              </a:solidFill>
              <a:latin typeface="Corbel" panose="020B0503020204020204" pitchFamily="34" charset="0"/>
            </a:endParaRPr>
          </a:p>
        </p:txBody>
      </p:sp>
      <p:sp>
        <p:nvSpPr>
          <p:cNvPr id="16" name="Date Placeholder 15"/>
          <p:cNvSpPr>
            <a:spLocks noGrp="1"/>
          </p:cNvSpPr>
          <p:nvPr>
            <p:ph type="dt" sz="half" idx="10"/>
          </p:nvPr>
        </p:nvSpPr>
        <p:spPr/>
        <p:txBody>
          <a:bodyPr/>
          <a:lstStyle/>
          <a:p>
            <a:fld id="{1AB650AB-373F-40C2-AC6A-BA450008C114}" type="datetime6">
              <a:rPr lang="de-AT" smtClean="0">
                <a:solidFill>
                  <a:prstClr val="white"/>
                </a:solidFill>
              </a:rPr>
              <a:t>September 22</a:t>
            </a:fld>
            <a:endParaRPr lang="de-AT" dirty="0">
              <a:solidFill>
                <a:prstClr val="white"/>
              </a:solidFill>
            </a:endParaRPr>
          </a:p>
        </p:txBody>
      </p:sp>
      <p:sp>
        <p:nvSpPr>
          <p:cNvPr id="17" name="Slide Number Placeholder 16"/>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pic>
        <p:nvPicPr>
          <p:cNvPr id="18" name="Grafik 17"/>
          <p:cNvPicPr>
            <a:picLocks noChangeAspect="1"/>
          </p:cNvPicPr>
          <p:nvPr/>
        </p:nvPicPr>
        <p:blipFill>
          <a:blip r:embed="rId4"/>
          <a:stretch>
            <a:fillRect/>
          </a:stretch>
        </p:blipFill>
        <p:spPr>
          <a:xfrm>
            <a:off x="353367" y="2273665"/>
            <a:ext cx="3884848" cy="2685821"/>
          </a:xfrm>
          <a:prstGeom prst="rect">
            <a:avLst/>
          </a:prstGeom>
        </p:spPr>
      </p:pic>
      <p:pic>
        <p:nvPicPr>
          <p:cNvPr id="19" name="Grafik 18"/>
          <p:cNvPicPr>
            <a:picLocks noChangeAspect="1"/>
          </p:cNvPicPr>
          <p:nvPr/>
        </p:nvPicPr>
        <p:blipFill>
          <a:blip r:embed="rId5"/>
          <a:stretch>
            <a:fillRect/>
          </a:stretch>
        </p:blipFill>
        <p:spPr>
          <a:xfrm>
            <a:off x="4499992" y="2516406"/>
            <a:ext cx="4361557" cy="2230829"/>
          </a:xfrm>
          <a:prstGeom prst="rect">
            <a:avLst/>
          </a:prstGeom>
        </p:spPr>
      </p:pic>
    </p:spTree>
    <p:extLst>
      <p:ext uri="{BB962C8B-B14F-4D97-AF65-F5344CB8AC3E}">
        <p14:creationId xmlns:p14="http://schemas.microsoft.com/office/powerpoint/2010/main" val="529974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14"/>
          <p:cNvSpPr txBox="1"/>
          <p:nvPr/>
        </p:nvSpPr>
        <p:spPr>
          <a:xfrm>
            <a:off x="393857" y="5049088"/>
            <a:ext cx="3705759" cy="1477328"/>
          </a:xfrm>
          <a:prstGeom prst="rect">
            <a:avLst/>
          </a:prstGeom>
          <a:noFill/>
          <a:ln>
            <a:solidFill>
              <a:schemeClr val="accent1"/>
            </a:solidFill>
          </a:ln>
        </p:spPr>
        <p:txBody>
          <a:bodyPr wrap="square" rtlCol="0" anchor="ctr">
            <a:spAutoFit/>
          </a:bodyPr>
          <a:lstStyle/>
          <a:p>
            <a:pPr lvl="1"/>
            <a:r>
              <a:rPr lang="en-US" dirty="0">
                <a:solidFill>
                  <a:srgbClr val="3C628F"/>
                </a:solidFill>
                <a:latin typeface="Corbel" panose="020B0503020204020204" pitchFamily="34" charset="0"/>
              </a:rPr>
              <a:t>Largest transport capacity: One pushed convoy with </a:t>
            </a:r>
            <a:r>
              <a:rPr lang="en-US" b="1" dirty="0">
                <a:solidFill>
                  <a:srgbClr val="3C628F"/>
                </a:solidFill>
                <a:latin typeface="Corbel" panose="020B0503020204020204" pitchFamily="34" charset="0"/>
              </a:rPr>
              <a:t>4 pushed barges = 175 train wagons = 280 trucks = 20 km truck convoy</a:t>
            </a:r>
            <a:endParaRPr lang="en-US" sz="1400" b="1" dirty="0">
              <a:solidFill>
                <a:schemeClr val="tx2"/>
              </a:solidFill>
              <a:latin typeface="Corbel" panose="020B0503020204020204" pitchFamily="34" charset="0"/>
            </a:endParaRPr>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80980"/>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2982" y="5380981"/>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3"/>
          <p:cNvSpPr txBox="1">
            <a:spLocks/>
          </p:cNvSpPr>
          <p:nvPr/>
        </p:nvSpPr>
        <p:spPr>
          <a:xfrm>
            <a:off x="323527" y="1751112"/>
            <a:ext cx="4176465" cy="453752"/>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de-AT" sz="2400" dirty="0" err="1">
                <a:solidFill>
                  <a:srgbClr val="3C628F"/>
                </a:solidFill>
                <a:latin typeface="Corbel" panose="020B0503020204020204" pitchFamily="34" charset="0"/>
              </a:rPr>
              <a:t>Mass</a:t>
            </a:r>
            <a:r>
              <a:rPr lang="de-AT" sz="2400" dirty="0">
                <a:solidFill>
                  <a:srgbClr val="3C628F"/>
                </a:solidFill>
                <a:latin typeface="Corbel" panose="020B0503020204020204" pitchFamily="34" charset="0"/>
              </a:rPr>
              <a:t> </a:t>
            </a:r>
            <a:r>
              <a:rPr lang="de-AT" sz="2400" dirty="0" err="1">
                <a:solidFill>
                  <a:srgbClr val="3C628F"/>
                </a:solidFill>
                <a:latin typeface="Corbel" panose="020B0503020204020204" pitchFamily="34" charset="0"/>
              </a:rPr>
              <a:t>efficiency</a:t>
            </a:r>
            <a:r>
              <a:rPr lang="de-AT" sz="2400" dirty="0">
                <a:solidFill>
                  <a:srgbClr val="3C628F"/>
                </a:solidFill>
                <a:latin typeface="Corbel" panose="020B0503020204020204" pitchFamily="34" charset="0"/>
              </a:rPr>
              <a:t> </a:t>
            </a:r>
          </a:p>
        </p:txBody>
      </p:sp>
      <p:sp>
        <p:nvSpPr>
          <p:cNvPr id="15" name="Title 3"/>
          <p:cNvSpPr txBox="1">
            <a:spLocks/>
          </p:cNvSpPr>
          <p:nvPr/>
        </p:nvSpPr>
        <p:spPr>
          <a:xfrm>
            <a:off x="4581500" y="1751112"/>
            <a:ext cx="4454996" cy="4953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en-US" sz="2400" dirty="0">
                <a:solidFill>
                  <a:srgbClr val="3C628F"/>
                </a:solidFill>
                <a:latin typeface="Corbel" panose="020B0503020204020204" pitchFamily="34" charset="0"/>
              </a:rPr>
              <a:t>Infrastructure costs</a:t>
            </a:r>
          </a:p>
        </p:txBody>
      </p:sp>
      <p:sp>
        <p:nvSpPr>
          <p:cNvPr id="16" name="Textfeld 14"/>
          <p:cNvSpPr txBox="1"/>
          <p:nvPr/>
        </p:nvSpPr>
        <p:spPr>
          <a:xfrm>
            <a:off x="4581500" y="5012930"/>
            <a:ext cx="4268266" cy="1477328"/>
          </a:xfrm>
          <a:prstGeom prst="rect">
            <a:avLst/>
          </a:prstGeom>
          <a:noFill/>
          <a:ln>
            <a:solidFill>
              <a:schemeClr val="accent1"/>
            </a:solidFill>
          </a:ln>
        </p:spPr>
        <p:txBody>
          <a:bodyPr wrap="square" rtlCol="0" anchor="ctr">
            <a:spAutoFit/>
          </a:bodyPr>
          <a:lstStyle/>
          <a:p>
            <a:pPr lvl="1"/>
            <a:r>
              <a:rPr lang="en-US" dirty="0">
                <a:solidFill>
                  <a:srgbClr val="3C628F"/>
                </a:solidFill>
                <a:latin typeface="Corbel" panose="020B0503020204020204" pitchFamily="34" charset="0"/>
              </a:rPr>
              <a:t>Improving the infrastructure of the Danube as a whole would cost around </a:t>
            </a:r>
            <a:r>
              <a:rPr lang="en-US" b="1" dirty="0">
                <a:solidFill>
                  <a:srgbClr val="3C628F"/>
                </a:solidFill>
                <a:latin typeface="Corbel" panose="020B0503020204020204" pitchFamily="34" charset="0"/>
              </a:rPr>
              <a:t>EUR 1.2 billion </a:t>
            </a:r>
            <a:r>
              <a:rPr lang="en-US" dirty="0">
                <a:solidFill>
                  <a:srgbClr val="3C628F"/>
                </a:solidFill>
                <a:latin typeface="Corbel" panose="020B0503020204020204" pitchFamily="34" charset="0"/>
              </a:rPr>
              <a:t>this corresponds to the construction costs of ONLY </a:t>
            </a:r>
            <a:r>
              <a:rPr lang="en-US" b="1" dirty="0">
                <a:solidFill>
                  <a:srgbClr val="3C628F"/>
                </a:solidFill>
                <a:latin typeface="Corbel" panose="020B0503020204020204" pitchFamily="34" charset="0"/>
              </a:rPr>
              <a:t>about 50 road </a:t>
            </a:r>
            <a:r>
              <a:rPr lang="en-US" b="1" dirty="0" err="1">
                <a:solidFill>
                  <a:srgbClr val="3C628F"/>
                </a:solidFill>
                <a:latin typeface="Corbel" panose="020B0503020204020204" pitchFamily="34" charset="0"/>
              </a:rPr>
              <a:t>kilometres</a:t>
            </a:r>
            <a:endParaRPr lang="de-AT" b="1" dirty="0">
              <a:solidFill>
                <a:srgbClr val="3C628F"/>
              </a:solidFill>
              <a:latin typeface="Corbel" panose="020B0503020204020204" pitchFamily="34" charset="0"/>
            </a:endParaRPr>
          </a:p>
        </p:txBody>
      </p:sp>
      <p:sp>
        <p:nvSpPr>
          <p:cNvPr id="5" name="Date Placeholder 4"/>
          <p:cNvSpPr>
            <a:spLocks noGrp="1"/>
          </p:cNvSpPr>
          <p:nvPr>
            <p:ph type="dt" sz="half" idx="10"/>
          </p:nvPr>
        </p:nvSpPr>
        <p:spPr/>
        <p:txBody>
          <a:bodyPr/>
          <a:lstStyle/>
          <a:p>
            <a:fld id="{CAE14D27-4039-417B-A981-9B5F3454B831}" type="datetime6">
              <a:rPr lang="de-AT" smtClean="0">
                <a:solidFill>
                  <a:prstClr val="white"/>
                </a:solidFill>
              </a:rPr>
              <a:t>September 22</a:t>
            </a:fld>
            <a:endParaRPr lang="de-AT" dirty="0">
              <a:solidFill>
                <a:prstClr val="white"/>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17" name="Title 3"/>
          <p:cNvSpPr>
            <a:spLocks noGrp="1"/>
          </p:cNvSpPr>
          <p:nvPr>
            <p:ph type="title"/>
          </p:nvPr>
        </p:nvSpPr>
        <p:spPr>
          <a:xfrm>
            <a:off x="457200" y="404664"/>
            <a:ext cx="8075240" cy="990600"/>
          </a:xfrm>
        </p:spPr>
        <p:txBody>
          <a:bodyPr>
            <a:normAutofit fontScale="90000"/>
          </a:bodyPr>
          <a:lstStyle/>
          <a:p>
            <a:r>
              <a:rPr lang="en-US" sz="3100" dirty="0">
                <a:latin typeface="Corbel" panose="020B0503020204020204" pitchFamily="34" charset="0"/>
              </a:rPr>
              <a:t>Inland navigation as a sustainable means of transport</a:t>
            </a:r>
            <a:br>
              <a:rPr lang="en-US" sz="3100" dirty="0">
                <a:latin typeface="Corbel" panose="020B0503020204020204" pitchFamily="34" charset="0"/>
              </a:rPr>
            </a:br>
            <a:r>
              <a:rPr lang="en-US" sz="3100" b="0" dirty="0">
                <a:latin typeface="Corbel" panose="020B0503020204020204" pitchFamily="34" charset="0"/>
              </a:rPr>
              <a:t>Sustainability in freight transport</a:t>
            </a:r>
          </a:p>
        </p:txBody>
      </p:sp>
      <p:pic>
        <p:nvPicPr>
          <p:cNvPr id="4" name="Grafik 3"/>
          <p:cNvPicPr>
            <a:picLocks noChangeAspect="1"/>
          </p:cNvPicPr>
          <p:nvPr/>
        </p:nvPicPr>
        <p:blipFill>
          <a:blip r:embed="rId4"/>
          <a:stretch>
            <a:fillRect/>
          </a:stretch>
        </p:blipFill>
        <p:spPr>
          <a:xfrm>
            <a:off x="4294062" y="2742344"/>
            <a:ext cx="4716514" cy="2189810"/>
          </a:xfrm>
          <a:prstGeom prst="rect">
            <a:avLst/>
          </a:prstGeom>
        </p:spPr>
      </p:pic>
      <p:pic>
        <p:nvPicPr>
          <p:cNvPr id="13" name="Grafik 12"/>
          <p:cNvPicPr>
            <a:picLocks noChangeAspect="1"/>
          </p:cNvPicPr>
          <p:nvPr/>
        </p:nvPicPr>
        <p:blipFill>
          <a:blip r:embed="rId5"/>
          <a:stretch>
            <a:fillRect/>
          </a:stretch>
        </p:blipFill>
        <p:spPr>
          <a:xfrm>
            <a:off x="457199" y="2560712"/>
            <a:ext cx="3579077" cy="2268673"/>
          </a:xfrm>
          <a:prstGeom prst="rect">
            <a:avLst/>
          </a:prstGeom>
        </p:spPr>
      </p:pic>
    </p:spTree>
    <p:extLst>
      <p:ext uri="{BB962C8B-B14F-4D97-AF65-F5344CB8AC3E}">
        <p14:creationId xmlns:p14="http://schemas.microsoft.com/office/powerpoint/2010/main" val="3865039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579296" cy="990600"/>
          </a:xfrm>
        </p:spPr>
        <p:txBody>
          <a:bodyPr>
            <a:normAutofit fontScale="90000"/>
          </a:bodyPr>
          <a:lstStyle/>
          <a:p>
            <a:r>
              <a:rPr lang="en-US" sz="3100" dirty="0">
                <a:latin typeface="Corbel" panose="020B0503020204020204" pitchFamily="34" charset="0"/>
              </a:rPr>
              <a:t>Factors limiting a modal shift in </a:t>
            </a:r>
            <a:r>
              <a:rPr lang="en-US" sz="3100" dirty="0" err="1">
                <a:latin typeface="Corbel" panose="020B0503020204020204" pitchFamily="34" charset="0"/>
              </a:rPr>
              <a:t>favour</a:t>
            </a:r>
            <a:r>
              <a:rPr lang="en-US" sz="3100" dirty="0">
                <a:latin typeface="Corbel" panose="020B0503020204020204" pitchFamily="34" charset="0"/>
              </a:rPr>
              <a:t> of inland navigation</a:t>
            </a:r>
            <a:br>
              <a:rPr lang="en-US" sz="3100" dirty="0">
                <a:latin typeface="Corbel" panose="020B0503020204020204" pitchFamily="34" charset="0"/>
              </a:rPr>
            </a:br>
            <a:r>
              <a:rPr lang="en-US" sz="3100" b="0" dirty="0">
                <a:latin typeface="Corbel" panose="020B0503020204020204" pitchFamily="34" charset="0"/>
              </a:rPr>
              <a:t>Sustainability in freight transport</a:t>
            </a:r>
            <a:endParaRPr lang="en-US" sz="2700" b="0" dirty="0">
              <a:solidFill>
                <a:srgbClr val="3C628F"/>
              </a:solidFill>
              <a:latin typeface="Corbel" panose="020B0503020204020204" pitchFamily="34" charset="0"/>
            </a:endParaRPr>
          </a:p>
        </p:txBody>
      </p:sp>
      <p:sp>
        <p:nvSpPr>
          <p:cNvPr id="3" name="Content Placeholder 2"/>
          <p:cNvSpPr>
            <a:spLocks noGrp="1"/>
          </p:cNvSpPr>
          <p:nvPr>
            <p:ph idx="1"/>
          </p:nvPr>
        </p:nvSpPr>
        <p:spPr>
          <a:xfrm>
            <a:off x="433536" y="1798540"/>
            <a:ext cx="8229600" cy="4776192"/>
          </a:xfrm>
        </p:spPr>
        <p:txBody>
          <a:bodyPr>
            <a:normAutofit/>
          </a:bodyPr>
          <a:lstStyle/>
          <a:p>
            <a:pPr>
              <a:buClr>
                <a:srgbClr val="3C628F"/>
              </a:buClr>
            </a:pPr>
            <a:r>
              <a:rPr lang="en-US" sz="2200" dirty="0">
                <a:latin typeface="Corbel" panose="020B0503020204020204" pitchFamily="34" charset="0"/>
              </a:rPr>
              <a:t>Accessibility</a:t>
            </a:r>
          </a:p>
          <a:p>
            <a:pPr lvl="1">
              <a:buClr>
                <a:srgbClr val="3C628F"/>
              </a:buClr>
            </a:pPr>
            <a:r>
              <a:rPr lang="en-US" sz="1800" dirty="0">
                <a:latin typeface="Corbel" panose="020B0503020204020204" pitchFamily="34" charset="0"/>
              </a:rPr>
              <a:t>Train and inland waterway vessel require terminals Pre- and post-carriage necessary </a:t>
            </a:r>
          </a:p>
          <a:p>
            <a:pPr>
              <a:buClr>
                <a:srgbClr val="3C628F"/>
              </a:buClr>
            </a:pPr>
            <a:r>
              <a:rPr lang="en-US" sz="2200" dirty="0">
                <a:latin typeface="Corbel" panose="020B0503020204020204" pitchFamily="34" charset="0"/>
              </a:rPr>
              <a:t>Transport distance</a:t>
            </a:r>
          </a:p>
          <a:p>
            <a:pPr lvl="1">
              <a:buClr>
                <a:srgbClr val="3C628F"/>
              </a:buClr>
            </a:pPr>
            <a:r>
              <a:rPr lang="en-US" sz="1800" dirty="0" err="1">
                <a:latin typeface="Corbel" panose="020B0503020204020204" pitchFamily="34" charset="0"/>
              </a:rPr>
              <a:t>Transhipment</a:t>
            </a:r>
            <a:r>
              <a:rPr lang="en-US" sz="1800" dirty="0">
                <a:latin typeface="Corbel" panose="020B0503020204020204" pitchFamily="34" charset="0"/>
              </a:rPr>
              <a:t> additional costs for train and barge</a:t>
            </a:r>
          </a:p>
          <a:p>
            <a:pPr lvl="1">
              <a:buClr>
                <a:srgbClr val="3C628F"/>
              </a:buClr>
            </a:pPr>
            <a:r>
              <a:rPr lang="en-US" sz="1800" dirty="0">
                <a:latin typeface="Corbel" panose="020B0503020204020204" pitchFamily="34" charset="0"/>
              </a:rPr>
              <a:t>Corresponding transport distance necessary to be competitive in comparison to truck transport</a:t>
            </a:r>
          </a:p>
          <a:p>
            <a:pPr>
              <a:buClr>
                <a:srgbClr val="3C628F"/>
              </a:buClr>
            </a:pPr>
            <a:r>
              <a:rPr lang="en-US" sz="2200" dirty="0">
                <a:latin typeface="Corbel" panose="020B0503020204020204" pitchFamily="34" charset="0"/>
              </a:rPr>
              <a:t>Product requirements</a:t>
            </a:r>
          </a:p>
          <a:p>
            <a:pPr lvl="1">
              <a:buClr>
                <a:srgbClr val="3C628F"/>
              </a:buClr>
            </a:pPr>
            <a:r>
              <a:rPr lang="en-US" sz="1800" dirty="0">
                <a:latin typeface="Corbel" panose="020B0503020204020204" pitchFamily="34" charset="0"/>
              </a:rPr>
              <a:t>Value of the goods and necessary packaging</a:t>
            </a:r>
          </a:p>
          <a:p>
            <a:pPr>
              <a:buClr>
                <a:srgbClr val="3C628F"/>
              </a:buClr>
            </a:pPr>
            <a:r>
              <a:rPr lang="en-US" sz="2200" dirty="0">
                <a:latin typeface="Corbel" panose="020B0503020204020204" pitchFamily="34" charset="0"/>
              </a:rPr>
              <a:t>Use of new technologies </a:t>
            </a:r>
          </a:p>
          <a:p>
            <a:pPr lvl="1">
              <a:buClr>
                <a:srgbClr val="3C628F"/>
              </a:buClr>
            </a:pPr>
            <a:r>
              <a:rPr lang="en-US" sz="1800" dirty="0">
                <a:latin typeface="Corbel" panose="020B0503020204020204" pitchFamily="34" charset="0"/>
              </a:rPr>
              <a:t>In most cases not yet commercially viable in inland navigation</a:t>
            </a:r>
          </a:p>
          <a:p>
            <a:pPr>
              <a:buClr>
                <a:srgbClr val="3C628F"/>
              </a:buClr>
            </a:pPr>
            <a:r>
              <a:rPr lang="en-US" sz="2200" dirty="0">
                <a:latin typeface="Corbel" panose="020B0503020204020204" pitchFamily="34" charset="0"/>
              </a:rPr>
              <a:t>Speed</a:t>
            </a:r>
          </a:p>
          <a:p>
            <a:pPr lvl="1">
              <a:buClr>
                <a:srgbClr val="3C628F"/>
              </a:buClr>
            </a:pPr>
            <a:r>
              <a:rPr lang="en-US" sz="1800" dirty="0">
                <a:latin typeface="Corbel" panose="020B0503020204020204" pitchFamily="34" charset="0"/>
              </a:rPr>
              <a:t>delivery time &gt; 1 day</a:t>
            </a:r>
          </a:p>
          <a:p>
            <a:pPr lvl="1"/>
            <a:endParaRPr lang="en-US" dirty="0">
              <a:latin typeface="Corbel" panose="020B0503020204020204" pitchFamily="34" charset="0"/>
            </a:endParaRPr>
          </a:p>
        </p:txBody>
      </p:sp>
      <p:sp>
        <p:nvSpPr>
          <p:cNvPr id="4" name="Date Placeholder 3"/>
          <p:cNvSpPr>
            <a:spLocks noGrp="1"/>
          </p:cNvSpPr>
          <p:nvPr>
            <p:ph type="dt" sz="half" idx="10"/>
          </p:nvPr>
        </p:nvSpPr>
        <p:spPr/>
        <p:txBody>
          <a:bodyPr/>
          <a:lstStyle/>
          <a:p>
            <a:fld id="{EC6F5767-4941-4E58-A9E5-CBDA7A12A6F2}"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Tree>
    <p:extLst>
      <p:ext uri="{BB962C8B-B14F-4D97-AF65-F5344CB8AC3E}">
        <p14:creationId xmlns:p14="http://schemas.microsoft.com/office/powerpoint/2010/main" val="2748705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404664"/>
            <a:ext cx="8784976" cy="990600"/>
          </a:xfrm>
        </p:spPr>
        <p:txBody>
          <a:bodyPr>
            <a:normAutofit fontScale="90000"/>
          </a:bodyPr>
          <a:lstStyle/>
          <a:p>
            <a:r>
              <a:rPr lang="en-US" sz="3100" dirty="0">
                <a:latin typeface="Corbel" panose="020B0503020204020204" pitchFamily="34" charset="0"/>
              </a:rPr>
              <a:t>Drivers for sustainable development – </a:t>
            </a:r>
            <a:br>
              <a:rPr lang="en-US" sz="3100" dirty="0">
                <a:latin typeface="Corbel" panose="020B0503020204020204" pitchFamily="34" charset="0"/>
              </a:rPr>
            </a:br>
            <a:r>
              <a:rPr lang="en-US" sz="3100" dirty="0">
                <a:latin typeface="Corbel" panose="020B0503020204020204" pitchFamily="34" charset="0"/>
              </a:rPr>
              <a:t>European Commission White Paper 2011</a:t>
            </a:r>
            <a:br>
              <a:rPr lang="en-US" sz="3100" dirty="0">
                <a:latin typeface="Corbel" panose="020B0503020204020204" pitchFamily="34" charset="0"/>
              </a:rPr>
            </a:br>
            <a:r>
              <a:rPr lang="en-US" sz="3100" b="0" dirty="0">
                <a:latin typeface="Corbel" panose="020B0503020204020204" pitchFamily="34" charset="0"/>
              </a:rPr>
              <a:t>Sustainability in freight transport</a:t>
            </a:r>
            <a:endParaRPr lang="de-DE" sz="3100" b="0" dirty="0">
              <a:solidFill>
                <a:srgbClr val="3C628F"/>
              </a:solidFill>
              <a:latin typeface="Corbel" panose="020B0503020204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1670984"/>
              </p:ext>
            </p:extLst>
          </p:nvPr>
        </p:nvGraphicFramePr>
        <p:xfrm>
          <a:off x="107504" y="1555461"/>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a:xfrm>
            <a:off x="5716760" y="1844824"/>
            <a:ext cx="2946376" cy="927720"/>
          </a:xfrm>
          <a:prstGeom prst="rect">
            <a:avLst/>
          </a:prstGeom>
          <a:ln w="19050">
            <a:solidFill>
              <a:srgbClr val="3C628F"/>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r>
              <a:rPr lang="en-US" b="1" spc="60" dirty="0">
                <a:solidFill>
                  <a:schemeClr val="tx1">
                    <a:lumMod val="75000"/>
                    <a:lumOff val="25000"/>
                  </a:schemeClr>
                </a:solidFill>
                <a:latin typeface="Corbel" panose="020B0503020204020204" pitchFamily="34" charset="0"/>
              </a:rPr>
              <a:t>Rising demand for sustainable modes of transport</a:t>
            </a:r>
            <a:endParaRPr lang="de-DE" b="1" spc="60" dirty="0">
              <a:solidFill>
                <a:schemeClr val="tx1">
                  <a:lumMod val="75000"/>
                  <a:lumOff val="25000"/>
                </a:schemeClr>
              </a:solidFill>
              <a:latin typeface="Corbel" panose="020B0503020204020204" pitchFamily="34" charset="0"/>
            </a:endParaRPr>
          </a:p>
        </p:txBody>
      </p:sp>
      <p:sp>
        <p:nvSpPr>
          <p:cNvPr id="9" name="Content Placeholder 2"/>
          <p:cNvSpPr txBox="1">
            <a:spLocks/>
          </p:cNvSpPr>
          <p:nvPr/>
        </p:nvSpPr>
        <p:spPr>
          <a:xfrm>
            <a:off x="5480992" y="4589512"/>
            <a:ext cx="3635896" cy="711696"/>
          </a:xfrm>
          <a:prstGeom prst="rect">
            <a:avLst/>
          </a:prstGeom>
          <a:ln w="9525">
            <a:no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de-DE" sz="1200" spc="60" dirty="0">
                <a:solidFill>
                  <a:schemeClr val="tx1">
                    <a:lumMod val="75000"/>
                    <a:lumOff val="25000"/>
                  </a:schemeClr>
                </a:solidFill>
                <a:latin typeface="Corbel" panose="020B0503020204020204" pitchFamily="34" charset="0"/>
              </a:rPr>
              <a:t>* </a:t>
            </a:r>
            <a:r>
              <a:rPr lang="en-US" sz="1200" spc="60" dirty="0">
                <a:solidFill>
                  <a:schemeClr val="tx1">
                    <a:lumMod val="75000"/>
                    <a:lumOff val="25000"/>
                  </a:schemeClr>
                </a:solidFill>
                <a:latin typeface="Corbel" panose="020B0503020204020204" pitchFamily="34" charset="0"/>
              </a:rPr>
              <a:t>Transport of goods using two or more modes of transport</a:t>
            </a:r>
          </a:p>
        </p:txBody>
      </p:sp>
      <p:sp>
        <p:nvSpPr>
          <p:cNvPr id="2" name="Date Placeholder 1"/>
          <p:cNvSpPr>
            <a:spLocks noGrp="1"/>
          </p:cNvSpPr>
          <p:nvPr>
            <p:ph type="dt" sz="half" idx="10"/>
          </p:nvPr>
        </p:nvSpPr>
        <p:spPr/>
        <p:txBody>
          <a:bodyPr/>
          <a:lstStyle/>
          <a:p>
            <a:fld id="{1EEC8D8F-A5A3-480D-8C43-666F79C6712A}"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11" name="Content Placeholder 2"/>
          <p:cNvSpPr txBox="1">
            <a:spLocks/>
          </p:cNvSpPr>
          <p:nvPr/>
        </p:nvSpPr>
        <p:spPr>
          <a:xfrm>
            <a:off x="323528" y="5233392"/>
            <a:ext cx="8712968" cy="1435968"/>
          </a:xfrm>
          <a:prstGeom prst="rect">
            <a:avLst/>
          </a:prstGeom>
          <a:ln w="19050">
            <a:solidFill>
              <a:srgbClr val="3C628F"/>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8640" lvl="2" indent="0">
              <a:buNone/>
            </a:pPr>
            <a:r>
              <a:rPr lang="en-US" spc="60" dirty="0">
                <a:solidFill>
                  <a:schemeClr val="tx1">
                    <a:lumMod val="75000"/>
                    <a:lumOff val="25000"/>
                  </a:schemeClr>
                </a:solidFill>
                <a:latin typeface="Corbel" panose="020B0503020204020204" pitchFamily="34" charset="0"/>
              </a:rPr>
              <a:t>Modal shift targets</a:t>
            </a:r>
          </a:p>
          <a:p>
            <a:pPr marL="548640" lvl="2" indent="0">
              <a:buNone/>
            </a:pPr>
            <a:r>
              <a:rPr lang="en-US" b="1" spc="60" dirty="0">
                <a:solidFill>
                  <a:schemeClr val="tx1">
                    <a:lumMod val="75000"/>
                    <a:lumOff val="25000"/>
                  </a:schemeClr>
                </a:solidFill>
                <a:latin typeface="Corbel" panose="020B0503020204020204" pitchFamily="34" charset="0"/>
              </a:rPr>
              <a:t>2030</a:t>
            </a:r>
            <a:r>
              <a:rPr lang="en-US" spc="60" dirty="0">
                <a:solidFill>
                  <a:schemeClr val="tx1">
                    <a:lumMod val="75000"/>
                    <a:lumOff val="25000"/>
                  </a:schemeClr>
                </a:solidFill>
                <a:latin typeface="Corbel" panose="020B0503020204020204" pitchFamily="34" charset="0"/>
              </a:rPr>
              <a:t>: 30 % of road traffic &gt; 300 km on rail/ inland waterways</a:t>
            </a:r>
          </a:p>
          <a:p>
            <a:pPr marL="548640" lvl="2" indent="0">
              <a:buNone/>
            </a:pPr>
            <a:r>
              <a:rPr lang="en-US" b="1" spc="60" dirty="0">
                <a:solidFill>
                  <a:schemeClr val="tx1">
                    <a:lumMod val="75000"/>
                    <a:lumOff val="25000"/>
                  </a:schemeClr>
                </a:solidFill>
                <a:latin typeface="Corbel" panose="020B0503020204020204" pitchFamily="34" charset="0"/>
              </a:rPr>
              <a:t>2050</a:t>
            </a:r>
            <a:r>
              <a:rPr lang="en-US" spc="60" dirty="0">
                <a:solidFill>
                  <a:schemeClr val="tx1">
                    <a:lumMod val="75000"/>
                    <a:lumOff val="25000"/>
                  </a:schemeClr>
                </a:solidFill>
                <a:latin typeface="Corbel" panose="020B0503020204020204" pitchFamily="34" charset="0"/>
              </a:rPr>
              <a:t>: 50 % of road traffic &gt;300 km on rail/ inland waterways</a:t>
            </a:r>
          </a:p>
          <a:p>
            <a:pPr marL="548640" lvl="2" indent="0">
              <a:buNone/>
            </a:pPr>
            <a:r>
              <a:rPr lang="en-US" spc="60" dirty="0">
                <a:solidFill>
                  <a:schemeClr val="tx1">
                    <a:lumMod val="75000"/>
                    <a:lumOff val="25000"/>
                  </a:schemeClr>
                </a:solidFill>
                <a:latin typeface="Corbel" panose="020B0503020204020204" pitchFamily="34" charset="0"/>
                <a:sym typeface="Wingdings" panose="05000000000000000000" pitchFamily="2" charset="2"/>
              </a:rPr>
              <a:t> </a:t>
            </a:r>
            <a:r>
              <a:rPr lang="en-US" spc="60" dirty="0">
                <a:solidFill>
                  <a:schemeClr val="tx1">
                    <a:lumMod val="75000"/>
                    <a:lumOff val="25000"/>
                  </a:schemeClr>
                </a:solidFill>
                <a:latin typeface="Corbel" panose="020B0503020204020204" pitchFamily="34" charset="0"/>
              </a:rPr>
              <a:t>Rail &amp; inland waterways are </a:t>
            </a:r>
            <a:r>
              <a:rPr lang="en-US" spc="60" dirty="0" err="1">
                <a:solidFill>
                  <a:schemeClr val="tx1">
                    <a:lumMod val="75000"/>
                    <a:lumOff val="25000"/>
                  </a:schemeClr>
                </a:solidFill>
                <a:latin typeface="Corbel" panose="020B0503020204020204" pitchFamily="34" charset="0"/>
              </a:rPr>
              <a:t>recognised</a:t>
            </a:r>
            <a:r>
              <a:rPr lang="en-US" spc="60" dirty="0">
                <a:solidFill>
                  <a:schemeClr val="tx1">
                    <a:lumMod val="75000"/>
                    <a:lumOff val="25000"/>
                  </a:schemeClr>
                </a:solidFill>
                <a:latin typeface="Corbel" panose="020B0503020204020204" pitchFamily="34" charset="0"/>
              </a:rPr>
              <a:t> as sustainable transport modes!</a:t>
            </a:r>
            <a:endParaRPr lang="de-DE" spc="60" dirty="0">
              <a:solidFill>
                <a:schemeClr val="tx1">
                  <a:lumMod val="75000"/>
                  <a:lumOff val="25000"/>
                </a:schemeClr>
              </a:solidFill>
              <a:latin typeface="Corbel" panose="020B0503020204020204" pitchFamily="34" charset="0"/>
            </a:endParaRPr>
          </a:p>
        </p:txBody>
      </p:sp>
    </p:spTree>
    <p:extLst>
      <p:ext uri="{BB962C8B-B14F-4D97-AF65-F5344CB8AC3E}">
        <p14:creationId xmlns:p14="http://schemas.microsoft.com/office/powerpoint/2010/main" val="2051571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orbel" panose="020B0503020204020204" pitchFamily="34" charset="0"/>
              </a:rPr>
              <a:t>Excursus: Alternative fuel LNG</a:t>
            </a:r>
            <a:br>
              <a:rPr lang="en-US" dirty="0">
                <a:latin typeface="Corbel" panose="020B0503020204020204" pitchFamily="34" charset="0"/>
              </a:rPr>
            </a:br>
            <a:r>
              <a:rPr lang="en-US" b="0" dirty="0">
                <a:latin typeface="Corbel" panose="020B0503020204020204" pitchFamily="34" charset="0"/>
              </a:rPr>
              <a:t>Sustainability in freight transport</a:t>
            </a:r>
          </a:p>
        </p:txBody>
      </p:sp>
      <p:sp>
        <p:nvSpPr>
          <p:cNvPr id="3" name="Content Placeholder 2"/>
          <p:cNvSpPr>
            <a:spLocks noGrp="1"/>
          </p:cNvSpPr>
          <p:nvPr>
            <p:ph idx="1"/>
          </p:nvPr>
        </p:nvSpPr>
        <p:spPr>
          <a:xfrm>
            <a:off x="393704" y="2276872"/>
            <a:ext cx="7139136" cy="4752528"/>
          </a:xfrm>
        </p:spPr>
        <p:txBody>
          <a:bodyPr>
            <a:noAutofit/>
          </a:bodyPr>
          <a:lstStyle/>
          <a:p>
            <a:r>
              <a:rPr lang="de-DE" sz="2000" dirty="0">
                <a:latin typeface="Corbel" panose="020B0503020204020204" pitchFamily="34" charset="0"/>
              </a:rPr>
              <a:t>LNG = </a:t>
            </a:r>
            <a:r>
              <a:rPr lang="de-DE" sz="2000" dirty="0" err="1">
                <a:latin typeface="Corbel" panose="020B0503020204020204" pitchFamily="34" charset="0"/>
              </a:rPr>
              <a:t>Liquefied</a:t>
            </a:r>
            <a:r>
              <a:rPr lang="de-DE" sz="2000" dirty="0">
                <a:latin typeface="Corbel" panose="020B0503020204020204" pitchFamily="34" charset="0"/>
              </a:rPr>
              <a:t> Natural Gas</a:t>
            </a:r>
          </a:p>
          <a:p>
            <a:r>
              <a:rPr lang="de-DE" sz="2000" dirty="0">
                <a:latin typeface="Corbel" panose="020B0503020204020204" pitchFamily="34" charset="0"/>
              </a:rPr>
              <a:t>Volume </a:t>
            </a:r>
            <a:r>
              <a:rPr lang="de-DE" sz="2000" dirty="0" err="1">
                <a:latin typeface="Corbel" panose="020B0503020204020204" pitchFamily="34" charset="0"/>
              </a:rPr>
              <a:t>is</a:t>
            </a:r>
            <a:r>
              <a:rPr lang="de-DE" sz="2000" dirty="0">
                <a:latin typeface="Corbel" panose="020B0503020204020204" pitchFamily="34" charset="0"/>
              </a:rPr>
              <a:t> </a:t>
            </a:r>
            <a:r>
              <a:rPr lang="de-DE" sz="2000" dirty="0" err="1">
                <a:latin typeface="Corbel" panose="020B0503020204020204" pitchFamily="34" charset="0"/>
              </a:rPr>
              <a:t>reduced</a:t>
            </a:r>
            <a:r>
              <a:rPr lang="de-DE" sz="2000" dirty="0">
                <a:latin typeface="Corbel" panose="020B0503020204020204" pitchFamily="34" charset="0"/>
              </a:rPr>
              <a:t> </a:t>
            </a:r>
            <a:r>
              <a:rPr lang="de-DE" sz="2000" dirty="0" err="1">
                <a:latin typeface="Corbel" panose="020B0503020204020204" pitchFamily="34" charset="0"/>
              </a:rPr>
              <a:t>to</a:t>
            </a:r>
            <a:r>
              <a:rPr lang="de-DE" sz="2000" dirty="0">
                <a:latin typeface="Corbel" panose="020B0503020204020204" pitchFamily="34" charset="0"/>
              </a:rPr>
              <a:t> -162° </a:t>
            </a:r>
            <a:r>
              <a:rPr lang="de-DE" sz="2000" dirty="0" err="1">
                <a:latin typeface="Corbel" panose="020B0503020204020204" pitchFamily="34" charset="0"/>
              </a:rPr>
              <a:t>by</a:t>
            </a:r>
            <a:r>
              <a:rPr lang="de-DE" sz="2000" dirty="0">
                <a:latin typeface="Corbel" panose="020B0503020204020204" pitchFamily="34" charset="0"/>
              </a:rPr>
              <a:t> </a:t>
            </a:r>
            <a:r>
              <a:rPr lang="de-DE" sz="2000" dirty="0" err="1">
                <a:latin typeface="Corbel" panose="020B0503020204020204" pitchFamily="34" charset="0"/>
              </a:rPr>
              <a:t>cooling</a:t>
            </a:r>
            <a:r>
              <a:rPr lang="de-DE" sz="2000" dirty="0">
                <a:latin typeface="Corbel" panose="020B0503020204020204" pitchFamily="34" charset="0"/>
              </a:rPr>
              <a:t> LNG </a:t>
            </a:r>
            <a:r>
              <a:rPr lang="de-DE" sz="2000" dirty="0" err="1">
                <a:latin typeface="Corbel" panose="020B0503020204020204" pitchFamily="34" charset="0"/>
              </a:rPr>
              <a:t>requires</a:t>
            </a:r>
            <a:r>
              <a:rPr lang="de-DE" sz="2000" dirty="0">
                <a:latin typeface="Corbel" panose="020B0503020204020204" pitchFamily="34" charset="0"/>
              </a:rPr>
              <a:t> 600 </a:t>
            </a:r>
            <a:r>
              <a:rPr lang="de-DE" sz="2000" dirty="0" err="1">
                <a:latin typeface="Corbel" panose="020B0503020204020204" pitchFamily="34" charset="0"/>
              </a:rPr>
              <a:t>times</a:t>
            </a:r>
            <a:r>
              <a:rPr lang="de-DE" sz="2000" dirty="0">
                <a:latin typeface="Corbel" panose="020B0503020204020204" pitchFamily="34" charset="0"/>
              </a:rPr>
              <a:t> </a:t>
            </a:r>
            <a:r>
              <a:rPr lang="de-DE" sz="2000" dirty="0" err="1">
                <a:latin typeface="Corbel" panose="020B0503020204020204" pitchFamily="34" charset="0"/>
              </a:rPr>
              <a:t>less</a:t>
            </a:r>
            <a:r>
              <a:rPr lang="de-DE" sz="2000" dirty="0">
                <a:latin typeface="Corbel" panose="020B0503020204020204" pitchFamily="34" charset="0"/>
              </a:rPr>
              <a:t> </a:t>
            </a:r>
            <a:r>
              <a:rPr lang="de-DE" sz="2000" dirty="0" err="1">
                <a:latin typeface="Corbel" panose="020B0503020204020204" pitchFamily="34" charset="0"/>
              </a:rPr>
              <a:t>space</a:t>
            </a:r>
            <a:r>
              <a:rPr lang="de-DE" sz="2000" dirty="0">
                <a:latin typeface="Corbel" panose="020B0503020204020204" pitchFamily="34" charset="0"/>
              </a:rPr>
              <a:t> </a:t>
            </a:r>
            <a:r>
              <a:rPr lang="de-DE" sz="2000" dirty="0" err="1">
                <a:latin typeface="Corbel" panose="020B0503020204020204" pitchFamily="34" charset="0"/>
              </a:rPr>
              <a:t>than</a:t>
            </a:r>
            <a:r>
              <a:rPr lang="de-DE" sz="2000" dirty="0">
                <a:latin typeface="Corbel" panose="020B0503020204020204" pitchFamily="34" charset="0"/>
              </a:rPr>
              <a:t> </a:t>
            </a:r>
            <a:r>
              <a:rPr lang="de-DE" sz="2000" dirty="0" err="1">
                <a:latin typeface="Corbel" panose="020B0503020204020204" pitchFamily="34" charset="0"/>
              </a:rPr>
              <a:t>natural</a:t>
            </a:r>
            <a:r>
              <a:rPr lang="de-DE" sz="2000" dirty="0">
                <a:latin typeface="Corbel" panose="020B0503020204020204" pitchFamily="34" charset="0"/>
              </a:rPr>
              <a:t> gas</a:t>
            </a:r>
          </a:p>
          <a:p>
            <a:r>
              <a:rPr lang="de-DE" sz="2000" dirty="0">
                <a:latin typeface="Corbel" panose="020B0503020204020204" pitchFamily="34" charset="0"/>
              </a:rPr>
              <a:t>Fields </a:t>
            </a:r>
            <a:r>
              <a:rPr lang="de-DE" sz="2000" dirty="0" err="1">
                <a:latin typeface="Corbel" panose="020B0503020204020204" pitchFamily="34" charset="0"/>
              </a:rPr>
              <a:t>of</a:t>
            </a:r>
            <a:r>
              <a:rPr lang="de-DE" sz="2000" dirty="0">
                <a:latin typeface="Corbel" panose="020B0503020204020204" pitchFamily="34" charset="0"/>
              </a:rPr>
              <a:t> </a:t>
            </a:r>
            <a:r>
              <a:rPr lang="de-DE" sz="2000" dirty="0" err="1">
                <a:latin typeface="Corbel" panose="020B0503020204020204" pitchFamily="34" charset="0"/>
              </a:rPr>
              <a:t>application</a:t>
            </a:r>
            <a:r>
              <a:rPr lang="de-DE" sz="2000" dirty="0">
                <a:latin typeface="Corbel" panose="020B0503020204020204" pitchFamily="34" charset="0"/>
              </a:rPr>
              <a:t>:</a:t>
            </a:r>
          </a:p>
          <a:p>
            <a:pPr lvl="1"/>
            <a:r>
              <a:rPr lang="de-DE" sz="1600" dirty="0">
                <a:latin typeface="Corbel" panose="020B0503020204020204" pitchFamily="34" charset="0"/>
              </a:rPr>
              <a:t>Inland </a:t>
            </a:r>
            <a:r>
              <a:rPr lang="de-DE" sz="1600" dirty="0" err="1">
                <a:latin typeface="Corbel" panose="020B0503020204020204" pitchFamily="34" charset="0"/>
              </a:rPr>
              <a:t>navigation</a:t>
            </a:r>
            <a:r>
              <a:rPr lang="de-DE" sz="1600" dirty="0">
                <a:latin typeface="Corbel" panose="020B0503020204020204" pitchFamily="34" charset="0"/>
              </a:rPr>
              <a:t> (liquid)</a:t>
            </a:r>
          </a:p>
          <a:p>
            <a:pPr lvl="1"/>
            <a:r>
              <a:rPr lang="de-DE" sz="1600" dirty="0">
                <a:latin typeface="Corbel" panose="020B0503020204020204" pitchFamily="34" charset="0"/>
              </a:rPr>
              <a:t>Truck (liquid)</a:t>
            </a:r>
          </a:p>
          <a:p>
            <a:pPr lvl="1"/>
            <a:r>
              <a:rPr lang="de-DE" sz="1600" dirty="0">
                <a:latin typeface="Corbel" panose="020B0503020204020204" pitchFamily="34" charset="0"/>
              </a:rPr>
              <a:t>Industrial </a:t>
            </a:r>
            <a:r>
              <a:rPr lang="de-DE" sz="1600" dirty="0" err="1">
                <a:latin typeface="Corbel" panose="020B0503020204020204" pitchFamily="34" charset="0"/>
              </a:rPr>
              <a:t>processes</a:t>
            </a:r>
            <a:r>
              <a:rPr lang="de-DE" sz="1600" dirty="0">
                <a:latin typeface="Corbel" panose="020B0503020204020204" pitchFamily="34" charset="0"/>
              </a:rPr>
              <a:t> (</a:t>
            </a:r>
            <a:r>
              <a:rPr lang="de-DE" sz="1600" dirty="0" err="1">
                <a:latin typeface="Corbel" panose="020B0503020204020204" pitchFamily="34" charset="0"/>
              </a:rPr>
              <a:t>gaseous</a:t>
            </a:r>
            <a:r>
              <a:rPr lang="de-DE" sz="1600" dirty="0">
                <a:latin typeface="Corbel" panose="020B0503020204020204" pitchFamily="34" charset="0"/>
              </a:rPr>
              <a:t>)</a:t>
            </a:r>
          </a:p>
          <a:p>
            <a:r>
              <a:rPr lang="de-DE" sz="2000" dirty="0">
                <a:latin typeface="Corbel" panose="020B0503020204020204" pitchFamily="34" charset="0"/>
              </a:rPr>
              <a:t>First LNG </a:t>
            </a:r>
            <a:r>
              <a:rPr lang="de-DE" sz="2000" dirty="0" err="1">
                <a:latin typeface="Corbel" panose="020B0503020204020204" pitchFamily="34" charset="0"/>
              </a:rPr>
              <a:t>filling</a:t>
            </a:r>
            <a:r>
              <a:rPr lang="de-DE" sz="2000" dirty="0">
                <a:latin typeface="Corbel" panose="020B0503020204020204" pitchFamily="34" charset="0"/>
              </a:rPr>
              <a:t> </a:t>
            </a:r>
            <a:r>
              <a:rPr lang="de-DE" sz="2000" dirty="0" err="1">
                <a:latin typeface="Corbel" panose="020B0503020204020204" pitchFamily="34" charset="0"/>
              </a:rPr>
              <a:t>station</a:t>
            </a:r>
            <a:r>
              <a:rPr lang="de-DE" sz="2000" dirty="0">
                <a:latin typeface="Corbel" panose="020B0503020204020204" pitchFamily="34" charset="0"/>
              </a:rPr>
              <a:t> in Austria - </a:t>
            </a:r>
            <a:r>
              <a:rPr lang="de-DE" sz="2000" dirty="0" err="1">
                <a:latin typeface="Corbel" panose="020B0503020204020204" pitchFamily="34" charset="0"/>
              </a:rPr>
              <a:t>Ennshafen</a:t>
            </a:r>
            <a:endParaRPr lang="de-DE" sz="2000" dirty="0">
              <a:latin typeface="Corbel" panose="020B0503020204020204" pitchFamily="34" charset="0"/>
            </a:endParaRPr>
          </a:p>
          <a:p>
            <a:r>
              <a:rPr lang="de-DE" sz="2000" dirty="0">
                <a:latin typeface="Corbel" panose="020B0503020204020204" pitchFamily="34" charset="0"/>
              </a:rPr>
              <a:t>2 </a:t>
            </a:r>
            <a:r>
              <a:rPr lang="de-DE" sz="2000" dirty="0" err="1">
                <a:latin typeface="Corbel" panose="020B0503020204020204" pitchFamily="34" charset="0"/>
              </a:rPr>
              <a:t>bunker</a:t>
            </a:r>
            <a:r>
              <a:rPr lang="de-DE" sz="2000" dirty="0">
                <a:latin typeface="Corbel" panose="020B0503020204020204" pitchFamily="34" charset="0"/>
              </a:rPr>
              <a:t> </a:t>
            </a:r>
            <a:r>
              <a:rPr lang="de-DE" sz="2000" dirty="0" err="1">
                <a:latin typeface="Corbel" panose="020B0503020204020204" pitchFamily="34" charset="0"/>
              </a:rPr>
              <a:t>stations</a:t>
            </a:r>
            <a:r>
              <a:rPr lang="de-DE" sz="2000" dirty="0">
                <a:latin typeface="Corbel" panose="020B0503020204020204" pitchFamily="34" charset="0"/>
              </a:rPr>
              <a:t> on </a:t>
            </a:r>
            <a:r>
              <a:rPr lang="de-DE" sz="2000" dirty="0" err="1">
                <a:latin typeface="Corbel" panose="020B0503020204020204" pitchFamily="34" charset="0"/>
              </a:rPr>
              <a:t>the</a:t>
            </a:r>
            <a:r>
              <a:rPr lang="de-DE" sz="2000" dirty="0">
                <a:latin typeface="Corbel" panose="020B0503020204020204" pitchFamily="34" charset="0"/>
              </a:rPr>
              <a:t> Rhine (Rotterdam, Amsterdam)</a:t>
            </a:r>
          </a:p>
          <a:p>
            <a:r>
              <a:rPr lang="de-DE" sz="2000" dirty="0" err="1">
                <a:latin typeface="Corbel" panose="020B0503020204020204" pitchFamily="34" charset="0"/>
              </a:rPr>
              <a:t>Pioneers</a:t>
            </a:r>
            <a:r>
              <a:rPr lang="de-DE" sz="2000" dirty="0">
                <a:latin typeface="Corbel" panose="020B0503020204020204" pitchFamily="34" charset="0"/>
              </a:rPr>
              <a:t> in </a:t>
            </a:r>
            <a:r>
              <a:rPr lang="de-DE" sz="2000" dirty="0" err="1">
                <a:latin typeface="Corbel" panose="020B0503020204020204" pitchFamily="34" charset="0"/>
              </a:rPr>
              <a:t>liquefied</a:t>
            </a:r>
            <a:r>
              <a:rPr lang="de-DE" sz="2000" dirty="0">
                <a:latin typeface="Corbel" panose="020B0503020204020204" pitchFamily="34" charset="0"/>
              </a:rPr>
              <a:t> </a:t>
            </a:r>
            <a:r>
              <a:rPr lang="de-DE" sz="2000" dirty="0" err="1">
                <a:latin typeface="Corbel" panose="020B0503020204020204" pitchFamily="34" charset="0"/>
              </a:rPr>
              <a:t>petroleum</a:t>
            </a:r>
            <a:r>
              <a:rPr lang="de-DE" sz="2000" dirty="0">
                <a:latin typeface="Corbel" panose="020B0503020204020204" pitchFamily="34" charset="0"/>
              </a:rPr>
              <a:t> gas </a:t>
            </a:r>
            <a:r>
              <a:rPr lang="de-DE" sz="2000" dirty="0" err="1">
                <a:latin typeface="Corbel" panose="020B0503020204020204" pitchFamily="34" charset="0"/>
              </a:rPr>
              <a:t>as</a:t>
            </a:r>
            <a:r>
              <a:rPr lang="de-DE" sz="2000" dirty="0">
                <a:latin typeface="Corbel" panose="020B0503020204020204" pitchFamily="34" charset="0"/>
              </a:rPr>
              <a:t> </a:t>
            </a:r>
            <a:r>
              <a:rPr lang="de-DE" sz="2000" dirty="0" err="1">
                <a:latin typeface="Corbel" panose="020B0503020204020204" pitchFamily="34" charset="0"/>
              </a:rPr>
              <a:t>fuel</a:t>
            </a:r>
            <a:r>
              <a:rPr lang="de-DE" sz="2000" dirty="0">
                <a:latin typeface="Corbel" panose="020B0503020204020204" pitchFamily="34" charset="0"/>
              </a:rPr>
              <a:t> </a:t>
            </a:r>
            <a:r>
              <a:rPr lang="de-DE" sz="2000" dirty="0" err="1">
                <a:latin typeface="Corbel" panose="020B0503020204020204" pitchFamily="34" charset="0"/>
              </a:rPr>
              <a:t>for</a:t>
            </a:r>
            <a:r>
              <a:rPr lang="de-DE" sz="2000" dirty="0">
                <a:latin typeface="Corbel" panose="020B0503020204020204" pitchFamily="34" charset="0"/>
              </a:rPr>
              <a:t> </a:t>
            </a:r>
            <a:r>
              <a:rPr lang="de-DE" sz="2000" dirty="0" err="1">
                <a:latin typeface="Corbel" panose="020B0503020204020204" pitchFamily="34" charset="0"/>
              </a:rPr>
              <a:t>ships</a:t>
            </a:r>
            <a:r>
              <a:rPr lang="de-DE" sz="2000" dirty="0">
                <a:latin typeface="Corbel" panose="020B0503020204020204" pitchFamily="34" charset="0"/>
              </a:rPr>
              <a:t> </a:t>
            </a:r>
            <a:r>
              <a:rPr lang="de-DE" sz="2000" dirty="0" err="1">
                <a:latin typeface="Corbel" panose="020B0503020204020204" pitchFamily="34" charset="0"/>
              </a:rPr>
              <a:t>Norway</a:t>
            </a:r>
            <a:r>
              <a:rPr lang="de-DE" sz="2000" dirty="0">
                <a:latin typeface="Corbel" panose="020B0503020204020204" pitchFamily="34" charset="0"/>
              </a:rPr>
              <a:t> </a:t>
            </a:r>
            <a:r>
              <a:rPr lang="de-DE" sz="2000" dirty="0" err="1">
                <a:latin typeface="Corbel" panose="020B0503020204020204" pitchFamily="34" charset="0"/>
              </a:rPr>
              <a:t>and</a:t>
            </a:r>
            <a:r>
              <a:rPr lang="de-DE" sz="2000" dirty="0">
                <a:latin typeface="Corbel" panose="020B0503020204020204" pitchFamily="34" charset="0"/>
              </a:rPr>
              <a:t> </a:t>
            </a:r>
            <a:r>
              <a:rPr lang="de-DE" sz="2000" dirty="0" err="1">
                <a:latin typeface="Corbel" panose="020B0503020204020204" pitchFamily="34" charset="0"/>
              </a:rPr>
              <a:t>Scandinavian</a:t>
            </a:r>
            <a:r>
              <a:rPr lang="de-DE" sz="2000" dirty="0">
                <a:latin typeface="Corbel" panose="020B0503020204020204" pitchFamily="34" charset="0"/>
              </a:rPr>
              <a:t> countries (</a:t>
            </a:r>
            <a:r>
              <a:rPr lang="de-DE" sz="2000" dirty="0" err="1">
                <a:latin typeface="Corbel" panose="020B0503020204020204" pitchFamily="34" charset="0"/>
              </a:rPr>
              <a:t>deep-sea</a:t>
            </a:r>
            <a:r>
              <a:rPr lang="de-DE" sz="2000" dirty="0">
                <a:latin typeface="Corbel" panose="020B0503020204020204" pitchFamily="34" charset="0"/>
              </a:rPr>
              <a:t> </a:t>
            </a:r>
            <a:r>
              <a:rPr lang="de-DE" sz="2000" dirty="0" err="1">
                <a:latin typeface="Corbel" panose="020B0503020204020204" pitchFamily="34" charset="0"/>
              </a:rPr>
              <a:t>shipping</a:t>
            </a:r>
            <a:r>
              <a:rPr lang="de-DE" sz="2000" dirty="0">
                <a:latin typeface="Corbel" panose="020B0503020204020204" pitchFamily="34" charset="0"/>
              </a:rPr>
              <a:t>)</a:t>
            </a:r>
          </a:p>
        </p:txBody>
      </p:sp>
      <p:sp>
        <p:nvSpPr>
          <p:cNvPr id="4" name="Date Placeholder 3"/>
          <p:cNvSpPr>
            <a:spLocks noGrp="1"/>
          </p:cNvSpPr>
          <p:nvPr>
            <p:ph type="dt" sz="half" idx="10"/>
          </p:nvPr>
        </p:nvSpPr>
        <p:spPr/>
        <p:txBody>
          <a:bodyPr/>
          <a:lstStyle/>
          <a:p>
            <a:fld id="{56FA99E6-F0E4-43F3-B244-88C3929C8655}"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Tree>
    <p:extLst>
      <p:ext uri="{BB962C8B-B14F-4D97-AF65-F5344CB8AC3E}">
        <p14:creationId xmlns:p14="http://schemas.microsoft.com/office/powerpoint/2010/main" val="1692536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1928" y="2780928"/>
            <a:ext cx="2171540" cy="1589878"/>
          </a:xfrm>
          <a:prstGeom prst="rect">
            <a:avLst/>
          </a:prstGeom>
        </p:spPr>
      </p:pic>
      <p:sp>
        <p:nvSpPr>
          <p:cNvPr id="2" name="Titel 1"/>
          <p:cNvSpPr>
            <a:spLocks noGrp="1"/>
          </p:cNvSpPr>
          <p:nvPr>
            <p:ph type="title"/>
          </p:nvPr>
        </p:nvSpPr>
        <p:spPr>
          <a:xfrm>
            <a:off x="457200" y="404664"/>
            <a:ext cx="6491064" cy="990600"/>
          </a:xfrm>
        </p:spPr>
        <p:txBody>
          <a:bodyPr/>
          <a:lstStyle/>
          <a:p>
            <a:r>
              <a:rPr lang="en-US" dirty="0">
                <a:latin typeface="Corbel" panose="020B0503020204020204" pitchFamily="34" charset="0"/>
              </a:rPr>
              <a:t>Driver 2: </a:t>
            </a:r>
            <a:br>
              <a:rPr lang="en-US" dirty="0">
                <a:latin typeface="Corbel" panose="020B0503020204020204" pitchFamily="34" charset="0"/>
              </a:rPr>
            </a:br>
            <a:r>
              <a:rPr lang="en-US" dirty="0" err="1">
                <a:latin typeface="Corbel" panose="020B0503020204020204" pitchFamily="34" charset="0"/>
              </a:rPr>
              <a:t>Digitalisation</a:t>
            </a:r>
            <a:r>
              <a:rPr lang="en-US" dirty="0">
                <a:latin typeface="Corbel" panose="020B0503020204020204" pitchFamily="34" charset="0"/>
              </a:rPr>
              <a:t>/networking of logistics</a:t>
            </a:r>
            <a:endParaRPr lang="de-AT" sz="2400" b="0" dirty="0">
              <a:latin typeface="Corbel" panose="020B0503020204020204" pitchFamily="34" charset="0"/>
            </a:endParaRPr>
          </a:p>
        </p:txBody>
      </p:sp>
      <p:sp>
        <p:nvSpPr>
          <p:cNvPr id="3" name="Inhaltsplatzhalter 2"/>
          <p:cNvSpPr>
            <a:spLocks noGrp="1"/>
          </p:cNvSpPr>
          <p:nvPr>
            <p:ph idx="1"/>
          </p:nvPr>
        </p:nvSpPr>
        <p:spPr>
          <a:xfrm>
            <a:off x="179512" y="1821160"/>
            <a:ext cx="8229600" cy="4776192"/>
          </a:xfrm>
        </p:spPr>
        <p:txBody>
          <a:bodyPr>
            <a:normAutofit fontScale="92500" lnSpcReduction="10000"/>
          </a:bodyPr>
          <a:lstStyle/>
          <a:p>
            <a:pPr lvl="1"/>
            <a:r>
              <a:rPr lang="en-US" sz="2200" dirty="0">
                <a:latin typeface="Corbel" panose="020B0503020204020204" pitchFamily="34" charset="0"/>
              </a:rPr>
              <a:t>Industry 4.0 as an extension of the Internet of Things</a:t>
            </a:r>
          </a:p>
          <a:p>
            <a:pPr lvl="2"/>
            <a:r>
              <a:rPr lang="en-US" sz="2000" dirty="0">
                <a:latin typeface="Corbel" panose="020B0503020204020204" pitchFamily="34" charset="0"/>
              </a:rPr>
              <a:t>social developments such as online trade are leading to a growing need for transport</a:t>
            </a:r>
          </a:p>
          <a:p>
            <a:pPr lvl="2"/>
            <a:r>
              <a:rPr lang="en-US" sz="2000" dirty="0">
                <a:latin typeface="Corbel" panose="020B0503020204020204" pitchFamily="34" charset="0"/>
              </a:rPr>
              <a:t>increasing automation of logistics processes</a:t>
            </a:r>
          </a:p>
          <a:p>
            <a:pPr lvl="2"/>
            <a:r>
              <a:rPr lang="en-US" sz="2000" dirty="0">
                <a:latin typeface="Corbel" panose="020B0503020204020204" pitchFamily="34" charset="0"/>
              </a:rPr>
              <a:t>autonomous, self-</a:t>
            </a:r>
            <a:r>
              <a:rPr lang="en-US" sz="2000" dirty="0" err="1">
                <a:latin typeface="Corbel" panose="020B0503020204020204" pitchFamily="34" charset="0"/>
              </a:rPr>
              <a:t>organising</a:t>
            </a:r>
            <a:r>
              <a:rPr lang="en-US" sz="2000" dirty="0">
                <a:latin typeface="Corbel" panose="020B0503020204020204" pitchFamily="34" charset="0"/>
              </a:rPr>
              <a:t> logistics</a:t>
            </a:r>
          </a:p>
          <a:p>
            <a:pPr marL="274320" lvl="1" indent="0">
              <a:buNone/>
            </a:pPr>
            <a:r>
              <a:rPr lang="en-US" sz="2200" dirty="0">
                <a:latin typeface="Corbel" panose="020B0503020204020204" pitchFamily="34" charset="0"/>
                <a:sym typeface="Wingdings" panose="05000000000000000000" pitchFamily="2" charset="2"/>
              </a:rPr>
              <a:t>	 </a:t>
            </a:r>
            <a:r>
              <a:rPr lang="en-US" sz="2200" dirty="0">
                <a:latin typeface="Corbel" panose="020B0503020204020204" pitchFamily="34" charset="0"/>
              </a:rPr>
              <a:t>significantly influence the transport volume</a:t>
            </a:r>
          </a:p>
          <a:p>
            <a:pPr lvl="1"/>
            <a:endParaRPr lang="en-US" sz="2200" dirty="0">
              <a:latin typeface="Corbel" panose="020B0503020204020204" pitchFamily="34" charset="0"/>
            </a:endParaRPr>
          </a:p>
          <a:p>
            <a:pPr lvl="1"/>
            <a:r>
              <a:rPr lang="en-US" sz="2200" dirty="0">
                <a:latin typeface="Corbel" panose="020B0503020204020204" pitchFamily="34" charset="0"/>
              </a:rPr>
              <a:t>Networking with customers and other key players</a:t>
            </a:r>
          </a:p>
          <a:p>
            <a:pPr lvl="2"/>
            <a:r>
              <a:rPr lang="en-US" sz="2000" dirty="0">
                <a:latin typeface="Corbel" panose="020B0503020204020204" pitchFamily="34" charset="0"/>
              </a:rPr>
              <a:t>to cope with the increasing volume of transport</a:t>
            </a:r>
          </a:p>
          <a:p>
            <a:pPr lvl="2"/>
            <a:r>
              <a:rPr lang="en-US" sz="2000" dirty="0">
                <a:latin typeface="Corbel" panose="020B0503020204020204" pitchFamily="34" charset="0"/>
              </a:rPr>
              <a:t>Creation of a basis of trust</a:t>
            </a:r>
          </a:p>
          <a:p>
            <a:pPr lvl="2"/>
            <a:r>
              <a:rPr lang="en-US" sz="2000" dirty="0">
                <a:latin typeface="Corbel" panose="020B0503020204020204" pitchFamily="34" charset="0"/>
              </a:rPr>
              <a:t>Readiness for data exchange </a:t>
            </a:r>
          </a:p>
          <a:p>
            <a:pPr lvl="1"/>
            <a:endParaRPr lang="en-US" sz="2200" dirty="0">
              <a:latin typeface="Corbel" panose="020B0503020204020204" pitchFamily="34" charset="0"/>
            </a:endParaRPr>
          </a:p>
          <a:p>
            <a:pPr lvl="1"/>
            <a:r>
              <a:rPr lang="en-US" sz="2200" dirty="0">
                <a:latin typeface="Corbel" panose="020B0503020204020204" pitchFamily="34" charset="0"/>
              </a:rPr>
              <a:t>Use of (partly) autonomous vehicles (e.g. platooning) </a:t>
            </a:r>
            <a:r>
              <a:rPr lang="en-US" sz="2200" dirty="0">
                <a:latin typeface="Corbel" panose="020B0503020204020204" pitchFamily="34" charset="0"/>
                <a:sym typeface="Wingdings" panose="05000000000000000000" pitchFamily="2" charset="2"/>
              </a:rPr>
              <a:t> </a:t>
            </a:r>
            <a:r>
              <a:rPr lang="en-US" sz="2200" dirty="0">
                <a:latin typeface="Corbel" panose="020B0503020204020204" pitchFamily="34" charset="0"/>
              </a:rPr>
              <a:t>more efficient use of transport infrastructure</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7" name="Rechteck 6"/>
          <p:cNvSpPr/>
          <p:nvPr/>
        </p:nvSpPr>
        <p:spPr>
          <a:xfrm>
            <a:off x="6788932" y="4101534"/>
            <a:ext cx="3240360" cy="215444"/>
          </a:xfrm>
          <a:prstGeom prst="rect">
            <a:avLst/>
          </a:prstGeom>
        </p:spPr>
        <p:txBody>
          <a:bodyPr wrap="square">
            <a:spAutoFit/>
          </a:bodyPr>
          <a:lstStyle/>
          <a:p>
            <a:r>
              <a:rPr lang="de-AT" sz="800" dirty="0">
                <a:latin typeface="Corbel" panose="020B0503020204020204" pitchFamily="34" charset="0"/>
              </a:rPr>
              <a:t>Source: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2629731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11560" y="1484784"/>
            <a:ext cx="8064896" cy="1470025"/>
          </a:xfrm>
        </p:spPr>
        <p:txBody>
          <a:bodyPr>
            <a:normAutofit fontScale="90000"/>
          </a:bodyPr>
          <a:lstStyle/>
          <a:p>
            <a:r>
              <a:rPr lang="en-US" sz="3200" b="1" dirty="0">
                <a:solidFill>
                  <a:srgbClr val="3C628F"/>
                </a:solidFill>
                <a:latin typeface="Corbel" panose="020B0503020204020204" pitchFamily="34" charset="0"/>
              </a:rPr>
              <a:t>Development trends and innovations in logistics - focus on inland navigation </a:t>
            </a:r>
          </a:p>
        </p:txBody>
      </p:sp>
      <p:pic>
        <p:nvPicPr>
          <p:cNvPr id="1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ia-donau.org/typo3temp/pics/4d8a5a418a.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4226" y="3517918"/>
            <a:ext cx="2257189" cy="1563104"/>
          </a:xfrm>
          <a:prstGeom prst="rect">
            <a:avLst/>
          </a:prstGeom>
          <a:noFill/>
          <a:effectLst>
            <a:glow rad="2667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91920" y="5270411"/>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C:\Users\p41662\AppData\Local\Microsoft\Windows\Temporary Internet Files\Content.Outlook\VDWGJMU4\RZ-Logo-Logistikum-hoch-cmyk-2000x2000px.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00257" y="5285100"/>
            <a:ext cx="705563" cy="664179"/>
          </a:xfrm>
          <a:prstGeom prst="rect">
            <a:avLst/>
          </a:prstGeom>
          <a:noFill/>
        </p:spPr>
      </p:pic>
      <p:pic>
        <p:nvPicPr>
          <p:cNvPr id="11" name="Picture 2" descr="C:\Users\p41662\AppData\Local\Microsoft\Windows\Temporary Internet Files\Content.Outlook\VDWGJMU4\REWWay (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11278" y="5414426"/>
            <a:ext cx="2102879" cy="5348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4226" y="3529677"/>
            <a:ext cx="2257189" cy="1497364"/>
          </a:xfrm>
          <a:prstGeom prst="rect">
            <a:avLst/>
          </a:prstGeom>
        </p:spPr>
      </p:pic>
    </p:spTree>
    <p:extLst>
      <p:ext uri="{BB962C8B-B14F-4D97-AF65-F5344CB8AC3E}">
        <p14:creationId xmlns:p14="http://schemas.microsoft.com/office/powerpoint/2010/main" val="2554269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3536" y="332656"/>
            <a:ext cx="8363272" cy="990600"/>
          </a:xfrm>
        </p:spPr>
        <p:txBody>
          <a:bodyPr>
            <a:normAutofit/>
          </a:bodyPr>
          <a:lstStyle/>
          <a:p>
            <a:r>
              <a:rPr lang="en-US" dirty="0">
                <a:latin typeface="Corbel" panose="020B0503020204020204" pitchFamily="34" charset="0"/>
              </a:rPr>
              <a:t>Autonomous driving</a:t>
            </a:r>
            <a:br>
              <a:rPr lang="en-US" dirty="0">
                <a:latin typeface="Corbel" panose="020B0503020204020204" pitchFamily="34" charset="0"/>
              </a:rPr>
            </a:br>
            <a:r>
              <a:rPr lang="en-US" b="0" dirty="0" err="1">
                <a:latin typeface="Corbel" panose="020B0503020204020204" pitchFamily="34" charset="0"/>
              </a:rPr>
              <a:t>Digitalisation</a:t>
            </a:r>
            <a:r>
              <a:rPr lang="en-US" b="0" dirty="0">
                <a:latin typeface="Corbel" panose="020B0503020204020204" pitchFamily="34" charset="0"/>
              </a:rPr>
              <a:t>/networking of logistics</a:t>
            </a:r>
            <a:endParaRPr lang="de-AT" sz="2400" b="0" dirty="0">
              <a:latin typeface="Corbel" panose="020B0503020204020204" pitchFamily="34" charset="0"/>
            </a:endParaRPr>
          </a:p>
        </p:txBody>
      </p:sp>
      <p:sp>
        <p:nvSpPr>
          <p:cNvPr id="3" name="Inhaltsplatzhalter 2"/>
          <p:cNvSpPr>
            <a:spLocks noGrp="1"/>
          </p:cNvSpPr>
          <p:nvPr>
            <p:ph idx="1"/>
          </p:nvPr>
        </p:nvSpPr>
        <p:spPr>
          <a:xfrm>
            <a:off x="251520" y="1724657"/>
            <a:ext cx="6804248" cy="4907570"/>
          </a:xfrm>
        </p:spPr>
        <p:txBody>
          <a:bodyPr>
            <a:normAutofit fontScale="92500" lnSpcReduction="20000"/>
          </a:bodyPr>
          <a:lstStyle/>
          <a:p>
            <a:pPr marL="0" indent="0">
              <a:buNone/>
            </a:pPr>
            <a:r>
              <a:rPr lang="en-US" b="1" dirty="0">
                <a:latin typeface="Corbel" panose="020B0503020204020204" pitchFamily="34" charset="0"/>
              </a:rPr>
              <a:t>Platooning</a:t>
            </a:r>
            <a:r>
              <a:rPr lang="en-US" dirty="0">
                <a:latin typeface="Corbel" panose="020B0503020204020204" pitchFamily="34" charset="0"/>
              </a:rPr>
              <a:t>:</a:t>
            </a:r>
          </a:p>
          <a:p>
            <a:r>
              <a:rPr lang="en-US" dirty="0">
                <a:latin typeface="Corbel" panose="020B0503020204020204" pitchFamily="34" charset="0"/>
              </a:rPr>
              <a:t>Several trucks are electronically connected to each other to communicate in real time</a:t>
            </a:r>
          </a:p>
          <a:p>
            <a:r>
              <a:rPr lang="en-US" dirty="0">
                <a:latin typeface="Corbel" panose="020B0503020204020204" pitchFamily="34" charset="0"/>
              </a:rPr>
              <a:t>convoy formation </a:t>
            </a:r>
          </a:p>
          <a:p>
            <a:pPr lvl="1"/>
            <a:r>
              <a:rPr lang="en-US" dirty="0">
                <a:latin typeface="Corbel" panose="020B0503020204020204" pitchFamily="34" charset="0"/>
              </a:rPr>
              <a:t>Transmission of the driving </a:t>
            </a:r>
            <a:r>
              <a:rPr lang="en-US" dirty="0" err="1">
                <a:latin typeface="Corbel" panose="020B0503020204020204" pitchFamily="34" charset="0"/>
              </a:rPr>
              <a:t>behaviour</a:t>
            </a:r>
            <a:r>
              <a:rPr lang="en-US" dirty="0">
                <a:latin typeface="Corbel" panose="020B0503020204020204" pitchFamily="34" charset="0"/>
              </a:rPr>
              <a:t> </a:t>
            </a:r>
          </a:p>
          <a:p>
            <a:pPr lvl="1"/>
            <a:r>
              <a:rPr lang="en-US" dirty="0">
                <a:latin typeface="Corbel" panose="020B0503020204020204" pitchFamily="34" charset="0"/>
              </a:rPr>
              <a:t>synchronous acceleration and braking</a:t>
            </a:r>
          </a:p>
          <a:p>
            <a:r>
              <a:rPr lang="en-US" dirty="0">
                <a:latin typeface="Corbel" panose="020B0503020204020204" pitchFamily="34" charset="0"/>
              </a:rPr>
              <a:t>Technologies allow a distance of a few meters</a:t>
            </a:r>
          </a:p>
          <a:p>
            <a:pPr lvl="1"/>
            <a:r>
              <a:rPr lang="en-US" dirty="0">
                <a:latin typeface="Corbel" panose="020B0503020204020204" pitchFamily="34" charset="0"/>
              </a:rPr>
              <a:t>Reduction of air resistance</a:t>
            </a:r>
          </a:p>
          <a:p>
            <a:r>
              <a:rPr lang="en-US" dirty="0">
                <a:latin typeface="Corbel" panose="020B0503020204020204" pitchFamily="34" charset="0"/>
              </a:rPr>
              <a:t>enable automated systems:</a:t>
            </a:r>
          </a:p>
          <a:p>
            <a:pPr lvl="1"/>
            <a:r>
              <a:rPr lang="en-US" dirty="0">
                <a:latin typeface="Corbel" panose="020B0503020204020204" pitchFamily="34" charset="0"/>
              </a:rPr>
              <a:t>anticipatory driving</a:t>
            </a:r>
          </a:p>
          <a:p>
            <a:pPr lvl="1"/>
            <a:r>
              <a:rPr lang="en-US" dirty="0">
                <a:latin typeface="Corbel" panose="020B0503020204020204" pitchFamily="34" charset="0"/>
              </a:rPr>
              <a:t>to react to topographical conditions and</a:t>
            </a:r>
          </a:p>
          <a:p>
            <a:pPr lvl="1"/>
            <a:r>
              <a:rPr lang="en-US" dirty="0">
                <a:latin typeface="Corbel" panose="020B0503020204020204" pitchFamily="34" charset="0"/>
              </a:rPr>
              <a:t>Saving fuel</a:t>
            </a:r>
          </a:p>
          <a:p>
            <a:r>
              <a:rPr lang="en-US" dirty="0">
                <a:latin typeface="Corbel" panose="020B0503020204020204" pitchFamily="34" charset="0"/>
              </a:rPr>
              <a:t>significant efficiency increase </a:t>
            </a:r>
          </a:p>
          <a:p>
            <a:pPr lvl="1"/>
            <a:r>
              <a:rPr lang="en-US" dirty="0">
                <a:latin typeface="Corbel" panose="020B0503020204020204" pitchFamily="34" charset="0"/>
              </a:rPr>
              <a:t>significant reduction of CO2 emissions </a:t>
            </a:r>
          </a:p>
          <a:p>
            <a:pPr lvl="1"/>
            <a:r>
              <a:rPr lang="en-US" dirty="0">
                <a:latin typeface="Corbel" panose="020B0503020204020204" pitchFamily="34" charset="0"/>
              </a:rPr>
              <a:t>better use of transport space</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Tree>
    <p:extLst>
      <p:ext uri="{BB962C8B-B14F-4D97-AF65-F5344CB8AC3E}">
        <p14:creationId xmlns:p14="http://schemas.microsoft.com/office/powerpoint/2010/main" val="2963204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916832"/>
            <a:ext cx="8579296" cy="4464496"/>
          </a:xfrm>
        </p:spPr>
        <p:txBody>
          <a:bodyPr>
            <a:normAutofit/>
          </a:bodyPr>
          <a:lstStyle/>
          <a:p>
            <a:pPr marL="0" indent="0">
              <a:buNone/>
            </a:pPr>
            <a:r>
              <a:rPr lang="de-DE" b="1" u="sng" dirty="0" err="1">
                <a:solidFill>
                  <a:schemeClr val="accent1"/>
                </a:solidFill>
                <a:latin typeface="Corbel" panose="020B0503020204020204" pitchFamily="34" charset="0"/>
              </a:rPr>
              <a:t>Ship</a:t>
            </a:r>
            <a:r>
              <a:rPr lang="de-DE" b="1" u="sng" dirty="0">
                <a:solidFill>
                  <a:schemeClr val="accent1"/>
                </a:solidFill>
                <a:latin typeface="Corbel" panose="020B0503020204020204" pitchFamily="34" charset="0"/>
              </a:rPr>
              <a:t> </a:t>
            </a:r>
            <a:r>
              <a:rPr lang="de-DE" b="1" u="sng" dirty="0" err="1">
                <a:solidFill>
                  <a:schemeClr val="accent1"/>
                </a:solidFill>
                <a:latin typeface="Corbel" panose="020B0503020204020204" pitchFamily="34" charset="0"/>
              </a:rPr>
              <a:t>Platooning</a:t>
            </a:r>
            <a:r>
              <a:rPr lang="de-DE" b="1" u="sng" dirty="0">
                <a:solidFill>
                  <a:schemeClr val="accent1"/>
                </a:solidFill>
                <a:latin typeface="Corbel" panose="020B0503020204020204" pitchFamily="34" charset="0"/>
              </a:rPr>
              <a:t>:</a:t>
            </a:r>
          </a:p>
          <a:p>
            <a:pPr marL="0" indent="0">
              <a:buNone/>
            </a:pPr>
            <a:endParaRPr lang="de-DE" sz="900" b="1" u="sng"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Not only trucks are being researched for autonomous control options, but driverless boats are also becoming increasingly likely in shipping</a:t>
            </a:r>
          </a:p>
          <a:p>
            <a:pPr marL="0" indent="0">
              <a:buNone/>
            </a:pPr>
            <a:endParaRPr lang="en-US" sz="22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Challenges like:</a:t>
            </a:r>
          </a:p>
          <a:p>
            <a:pPr lvl="1"/>
            <a:r>
              <a:rPr lang="en-US" sz="1800" dirty="0">
                <a:solidFill>
                  <a:schemeClr val="accent1"/>
                </a:solidFill>
                <a:latin typeface="Corbel" panose="020B0503020204020204" pitchFamily="34" charset="0"/>
              </a:rPr>
              <a:t>competitiveness,</a:t>
            </a:r>
          </a:p>
          <a:p>
            <a:pPr lvl="1"/>
            <a:r>
              <a:rPr lang="en-US" sz="1800" dirty="0">
                <a:solidFill>
                  <a:schemeClr val="accent1"/>
                </a:solidFill>
                <a:latin typeface="Corbel" panose="020B0503020204020204" pitchFamily="34" charset="0"/>
              </a:rPr>
              <a:t>Safety and </a:t>
            </a:r>
          </a:p>
          <a:p>
            <a:pPr lvl="1"/>
            <a:r>
              <a:rPr lang="en-US" sz="1800" dirty="0">
                <a:solidFill>
                  <a:schemeClr val="accent1"/>
                </a:solidFill>
                <a:latin typeface="Corbel" panose="020B0503020204020204" pitchFamily="34" charset="0"/>
              </a:rPr>
              <a:t>Managing sustainability</a:t>
            </a:r>
          </a:p>
          <a:p>
            <a:pPr marL="274320" lvl="1" indent="0">
              <a:buNone/>
            </a:pPr>
            <a:endParaRPr lang="en-US" sz="1800" dirty="0">
              <a:solidFill>
                <a:schemeClr val="accent1"/>
              </a:solidFill>
              <a:latin typeface="Corbel" panose="020B0503020204020204" pitchFamily="34" charset="0"/>
            </a:endParaRPr>
          </a:p>
          <a:p>
            <a:r>
              <a:rPr lang="en-US" sz="2200" dirty="0">
                <a:solidFill>
                  <a:schemeClr val="accent1"/>
                </a:solidFill>
                <a:latin typeface="Corbel" panose="020B0503020204020204" pitchFamily="34" charset="0"/>
              </a:rPr>
              <a:t>Advanced decision support systems</a:t>
            </a:r>
          </a:p>
          <a:p>
            <a:pPr lvl="1"/>
            <a:r>
              <a:rPr lang="en-US" sz="1800" dirty="0">
                <a:solidFill>
                  <a:schemeClr val="accent1"/>
                </a:solidFill>
                <a:latin typeface="Corbel" panose="020B0503020204020204" pitchFamily="34" charset="0"/>
              </a:rPr>
              <a:t>Remote-controlled </a:t>
            </a:r>
            <a:r>
              <a:rPr lang="en-US" sz="1800" dirty="0" err="1">
                <a:solidFill>
                  <a:schemeClr val="accent1"/>
                </a:solidFill>
                <a:latin typeface="Corbel" panose="020B0503020204020204" pitchFamily="34" charset="0"/>
              </a:rPr>
              <a:t>manoeuvring</a:t>
            </a:r>
            <a:endParaRPr lang="de-AT" dirty="0">
              <a:solidFill>
                <a:schemeClr val="accent1"/>
              </a:solidFill>
              <a:latin typeface="Corbel" panose="020B0503020204020204" pitchFamily="34" charset="0"/>
            </a:endParaRPr>
          </a:p>
          <a:p>
            <a:pPr marL="0" indent="0">
              <a:buNone/>
            </a:pPr>
            <a:endParaRPr lang="de-AT" dirty="0">
              <a:solidFill>
                <a:schemeClr val="accent1"/>
              </a:solidFill>
              <a:latin typeface="Corbel" panose="020B0503020204020204" pitchFamily="34" charset="0"/>
            </a:endParaRPr>
          </a:p>
          <a:p>
            <a:pPr marL="0" indent="0">
              <a:buNone/>
            </a:pPr>
            <a:endParaRPr lang="de-AT" dirty="0">
              <a:solidFill>
                <a:schemeClr val="accent1"/>
              </a:solidFill>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9" name="Titel 1"/>
          <p:cNvSpPr>
            <a:spLocks noGrp="1"/>
          </p:cNvSpPr>
          <p:nvPr>
            <p:ph type="title"/>
          </p:nvPr>
        </p:nvSpPr>
        <p:spPr>
          <a:xfrm>
            <a:off x="457200" y="404664"/>
            <a:ext cx="8363272" cy="990600"/>
          </a:xfrm>
        </p:spPr>
        <p:txBody>
          <a:bodyPr>
            <a:normAutofit/>
          </a:bodyPr>
          <a:lstStyle/>
          <a:p>
            <a:r>
              <a:rPr lang="en-US" dirty="0">
                <a:latin typeface="Corbel" panose="020B0503020204020204" pitchFamily="34" charset="0"/>
              </a:rPr>
              <a:t>Autonomous driving</a:t>
            </a:r>
            <a:br>
              <a:rPr lang="en-US" dirty="0">
                <a:latin typeface="Corbel" panose="020B0503020204020204" pitchFamily="34" charset="0"/>
              </a:rPr>
            </a:br>
            <a:r>
              <a:rPr lang="en-US" b="0" dirty="0" err="1">
                <a:latin typeface="Corbel" panose="020B0503020204020204" pitchFamily="34" charset="0"/>
              </a:rPr>
              <a:t>Digitalisation</a:t>
            </a:r>
            <a:r>
              <a:rPr lang="en-US" b="0" dirty="0">
                <a:latin typeface="Corbel" panose="020B0503020204020204" pitchFamily="34" charset="0"/>
              </a:rPr>
              <a:t>/connectivity of logistics</a:t>
            </a:r>
            <a:endParaRPr lang="de-AT" sz="2400" b="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595972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779096" cy="990600"/>
          </a:xfrm>
        </p:spPr>
        <p:txBody>
          <a:bodyPr>
            <a:noAutofit/>
          </a:bodyPr>
          <a:lstStyle/>
          <a:p>
            <a:r>
              <a:rPr lang="en-US" dirty="0">
                <a:solidFill>
                  <a:schemeClr val="accent1"/>
                </a:solidFill>
                <a:latin typeface="Corbel" panose="020B0503020204020204" pitchFamily="34" charset="0"/>
              </a:rPr>
              <a:t>Excursus: Pioneer: "</a:t>
            </a:r>
            <a:r>
              <a:rPr lang="en-US" dirty="0" err="1">
                <a:solidFill>
                  <a:schemeClr val="accent1"/>
                </a:solidFill>
                <a:latin typeface="Corbel" panose="020B0503020204020204" pitchFamily="34" charset="0"/>
              </a:rPr>
              <a:t>smartPORT</a:t>
            </a:r>
            <a:r>
              <a:rPr lang="en-US" dirty="0">
                <a:solidFill>
                  <a:schemeClr val="accent1"/>
                </a:solidFill>
                <a:latin typeface="Corbel" panose="020B0503020204020204" pitchFamily="34" charset="0"/>
              </a:rPr>
              <a:t> " - Hamburg </a:t>
            </a:r>
          </a:p>
        </p:txBody>
      </p:sp>
      <p:sp>
        <p:nvSpPr>
          <p:cNvPr id="3" name="Content Placeholder 2"/>
          <p:cNvSpPr>
            <a:spLocks noGrp="1"/>
          </p:cNvSpPr>
          <p:nvPr>
            <p:ph idx="1"/>
          </p:nvPr>
        </p:nvSpPr>
        <p:spPr>
          <a:xfrm>
            <a:off x="457200" y="1916832"/>
            <a:ext cx="8229600" cy="4680520"/>
          </a:xfrm>
        </p:spPr>
        <p:txBody>
          <a:bodyPr>
            <a:noAutofit/>
          </a:bodyPr>
          <a:lstStyle/>
          <a:p>
            <a:pPr lvl="0"/>
            <a:r>
              <a:rPr lang="en-US" sz="1800" b="1" dirty="0">
                <a:latin typeface="Corbel" panose="020B0503020204020204" pitchFamily="34" charset="0"/>
              </a:rPr>
              <a:t>Objective</a:t>
            </a:r>
            <a:r>
              <a:rPr lang="en-US" sz="1800" dirty="0">
                <a:latin typeface="Corbel" panose="020B0503020204020204" pitchFamily="34" charset="0"/>
              </a:rPr>
              <a:t>: </a:t>
            </a:r>
            <a:r>
              <a:rPr lang="en-US" sz="1800" dirty="0" err="1">
                <a:latin typeface="Corbel" panose="020B0503020204020204" pitchFamily="34" charset="0"/>
              </a:rPr>
              <a:t>Optimisation</a:t>
            </a:r>
            <a:r>
              <a:rPr lang="en-US" sz="1800" dirty="0">
                <a:latin typeface="Corbel" panose="020B0503020204020204" pitchFamily="34" charset="0"/>
              </a:rPr>
              <a:t> of land transport due to limited capacities on roads (avoidance of congestion and waiting times), connecting of traffic flows knowing when a container has to be moved</a:t>
            </a:r>
          </a:p>
          <a:p>
            <a:pPr lvl="0"/>
            <a:endParaRPr lang="en-US" sz="1800" dirty="0">
              <a:latin typeface="Corbel" panose="020B0503020204020204" pitchFamily="34" charset="0"/>
            </a:endParaRPr>
          </a:p>
          <a:p>
            <a:pPr lvl="0"/>
            <a:r>
              <a:rPr lang="en-US" sz="1800" dirty="0">
                <a:latin typeface="Corbel" panose="020B0503020204020204" pitchFamily="34" charset="0"/>
              </a:rPr>
              <a:t>Cloud-based IT platform (SAP) used by transport and logistics partners</a:t>
            </a:r>
          </a:p>
          <a:p>
            <a:pPr lvl="0"/>
            <a:endParaRPr lang="en-US" sz="1800" dirty="0">
              <a:latin typeface="Corbel" panose="020B0503020204020204" pitchFamily="34" charset="0"/>
            </a:endParaRPr>
          </a:p>
          <a:p>
            <a:pPr lvl="0"/>
            <a:r>
              <a:rPr lang="en-US" sz="1800" dirty="0">
                <a:latin typeface="Corbel" panose="020B0503020204020204" pitchFamily="34" charset="0"/>
              </a:rPr>
              <a:t>Control instrument - navigation inside and outside the port area taking into account all current traffic movements</a:t>
            </a:r>
          </a:p>
          <a:p>
            <a:pPr lvl="0"/>
            <a:endParaRPr lang="en-US" sz="1800" dirty="0">
              <a:latin typeface="Corbel" panose="020B0503020204020204" pitchFamily="34" charset="0"/>
            </a:endParaRPr>
          </a:p>
          <a:p>
            <a:pPr lvl="0"/>
            <a:r>
              <a:rPr lang="en-US" sz="1800" dirty="0">
                <a:latin typeface="Corbel" panose="020B0503020204020204" pitchFamily="34" charset="0"/>
              </a:rPr>
              <a:t>Apps for truck drivers* - help to avoid traffic jams, stress and waiting times, even freight documents can be transferred via the app</a:t>
            </a:r>
          </a:p>
          <a:p>
            <a:pPr lvl="0"/>
            <a:r>
              <a:rPr lang="en-US" sz="1800" dirty="0">
                <a:latin typeface="Corbel" panose="020B0503020204020204" pitchFamily="34" charset="0"/>
              </a:rPr>
              <a:t>Monitoring of the trucks by means of GPS</a:t>
            </a:r>
          </a:p>
          <a:p>
            <a:pPr lvl="0"/>
            <a:r>
              <a:rPr lang="en-US" sz="1800" dirty="0">
                <a:latin typeface="Corbel" panose="020B0503020204020204" pitchFamily="34" charset="0"/>
              </a:rPr>
              <a:t>Intelligent turnouts provide information about their status in real time</a:t>
            </a:r>
          </a:p>
          <a:p>
            <a:endParaRPr lang="de-DE" sz="1800" dirty="0">
              <a:latin typeface="Corbel" panose="020B0503020204020204" pitchFamily="34" charset="0"/>
            </a:endParaRPr>
          </a:p>
          <a:p>
            <a:pPr marL="0" indent="0">
              <a:buFont typeface="Arial" pitchFamily="34" charset="0"/>
              <a:buNone/>
            </a:pPr>
            <a:endParaRPr lang="de-AT" sz="1800" dirty="0">
              <a:latin typeface="Corbel" panose="020B0503020204020204" pitchFamily="34" charset="0"/>
            </a:endParaRPr>
          </a:p>
          <a:p>
            <a:pPr marL="0" lvl="0" indent="0">
              <a:buNone/>
            </a:pPr>
            <a:endParaRPr lang="de-AT" sz="500" dirty="0">
              <a:solidFill>
                <a:srgbClr val="3C628F"/>
              </a:solidFill>
              <a:latin typeface="Corbel" panose="020B0503020204020204" pitchFamily="34" charset="0"/>
            </a:endParaRPr>
          </a:p>
        </p:txBody>
      </p:sp>
      <p:sp>
        <p:nvSpPr>
          <p:cNvPr id="4" name="Date Placeholder 3"/>
          <p:cNvSpPr>
            <a:spLocks noGrp="1"/>
          </p:cNvSpPr>
          <p:nvPr>
            <p:ph type="dt" sz="half" idx="10"/>
          </p:nvPr>
        </p:nvSpPr>
        <p:spPr/>
        <p:txBody>
          <a:bodyPr/>
          <a:lstStyle/>
          <a:p>
            <a:fld id="{F549B26E-5783-4087-B144-42A4337656A2}"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Tree>
    <p:extLst>
      <p:ext uri="{BB962C8B-B14F-4D97-AF65-F5344CB8AC3E}">
        <p14:creationId xmlns:p14="http://schemas.microsoft.com/office/powerpoint/2010/main" val="1633365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idx="4294967295"/>
          </p:nvPr>
        </p:nvSpPr>
        <p:spPr>
          <a:xfrm>
            <a:off x="452650" y="693068"/>
            <a:ext cx="7916008" cy="647700"/>
          </a:xfrm>
          <a:prstGeom prst="rect">
            <a:avLst/>
          </a:prstGeom>
        </p:spPr>
        <p:txBody>
          <a:bodyPr>
            <a:normAutofit/>
          </a:bodyPr>
          <a:lstStyle/>
          <a:p>
            <a:r>
              <a:rPr lang="en-US" dirty="0">
                <a:solidFill>
                  <a:schemeClr val="accent1"/>
                </a:solidFill>
                <a:latin typeface="Corbel" panose="020B0503020204020204" pitchFamily="34" charset="0"/>
              </a:rPr>
              <a:t>Excursus: </a:t>
            </a:r>
            <a:r>
              <a:rPr lang="de-AT" dirty="0">
                <a:solidFill>
                  <a:schemeClr val="accent1"/>
                </a:solidFill>
                <a:latin typeface="Corbel" panose="020B0503020204020204" pitchFamily="34" charset="0"/>
              </a:rPr>
              <a:t>River Information Services (RIS) </a:t>
            </a:r>
            <a:endParaRPr lang="de-DE" dirty="0">
              <a:latin typeface="Corbel" panose="020B0503020204020204" pitchFamily="34" charset="0"/>
            </a:endParaRPr>
          </a:p>
        </p:txBody>
      </p:sp>
      <p:sp>
        <p:nvSpPr>
          <p:cNvPr id="19461" name="Rectangle 3"/>
          <p:cNvSpPr>
            <a:spLocks noGrp="1" noChangeArrowheads="1"/>
          </p:cNvSpPr>
          <p:nvPr>
            <p:ph type="body" idx="4294967295"/>
          </p:nvPr>
        </p:nvSpPr>
        <p:spPr>
          <a:xfrm>
            <a:off x="600808" y="1846337"/>
            <a:ext cx="7916008" cy="5399087"/>
          </a:xfrm>
        </p:spPr>
        <p:txBody>
          <a:bodyPr>
            <a:normAutofit/>
          </a:bodyPr>
          <a:lstStyle/>
          <a:p>
            <a:r>
              <a:rPr lang="en-US" sz="2200" spc="60" dirty="0">
                <a:solidFill>
                  <a:schemeClr val="accent1"/>
                </a:solidFill>
                <a:latin typeface="Corbel" panose="020B0503020204020204" pitchFamily="34" charset="0"/>
              </a:rPr>
              <a:t>Support for freight transport, passenger shipping and traffic and transport-related tasks</a:t>
            </a:r>
          </a:p>
          <a:p>
            <a:endParaRPr lang="en-US" sz="2200" spc="60" dirty="0">
              <a:solidFill>
                <a:schemeClr val="accent1"/>
              </a:solidFill>
              <a:latin typeface="Corbel" panose="020B0503020204020204" pitchFamily="34" charset="0"/>
            </a:endParaRPr>
          </a:p>
          <a:p>
            <a:r>
              <a:rPr lang="en-US" sz="2200" spc="60" dirty="0">
                <a:solidFill>
                  <a:schemeClr val="accent1"/>
                </a:solidFill>
                <a:latin typeface="Corbel" panose="020B0503020204020204" pitchFamily="34" charset="0"/>
              </a:rPr>
              <a:t>Improving the:</a:t>
            </a:r>
          </a:p>
          <a:p>
            <a:pPr lvl="1"/>
            <a:r>
              <a:rPr lang="en-US" sz="1800" spc="60" dirty="0">
                <a:solidFill>
                  <a:schemeClr val="accent1"/>
                </a:solidFill>
                <a:latin typeface="Corbel" panose="020B0503020204020204" pitchFamily="34" charset="0"/>
              </a:rPr>
              <a:t>security,</a:t>
            </a:r>
          </a:p>
          <a:p>
            <a:pPr lvl="1"/>
            <a:r>
              <a:rPr lang="en-US" sz="1800" spc="60" dirty="0">
                <a:solidFill>
                  <a:schemeClr val="accent1"/>
                </a:solidFill>
                <a:latin typeface="Corbel" panose="020B0503020204020204" pitchFamily="34" charset="0"/>
              </a:rPr>
              <a:t>profitability,</a:t>
            </a:r>
          </a:p>
          <a:p>
            <a:pPr lvl="1"/>
            <a:r>
              <a:rPr lang="en-US" sz="1800" spc="60" dirty="0">
                <a:solidFill>
                  <a:schemeClr val="accent1"/>
                </a:solidFill>
                <a:latin typeface="Corbel" panose="020B0503020204020204" pitchFamily="34" charset="0"/>
              </a:rPr>
              <a:t>reliability and</a:t>
            </a:r>
          </a:p>
          <a:p>
            <a:pPr lvl="1"/>
            <a:r>
              <a:rPr lang="en-US" sz="1800" spc="60" dirty="0" err="1">
                <a:solidFill>
                  <a:schemeClr val="accent1"/>
                </a:solidFill>
                <a:latin typeface="Corbel" panose="020B0503020204020204" pitchFamily="34" charset="0"/>
              </a:rPr>
              <a:t>planability</a:t>
            </a:r>
            <a:r>
              <a:rPr lang="en-US" sz="1800" spc="60" dirty="0">
                <a:solidFill>
                  <a:schemeClr val="accent1"/>
                </a:solidFill>
                <a:latin typeface="Corbel" panose="020B0503020204020204" pitchFamily="34" charset="0"/>
              </a:rPr>
              <a:t> of the transports</a:t>
            </a:r>
          </a:p>
          <a:p>
            <a:endParaRPr lang="en-US" sz="2200" spc="60" dirty="0">
              <a:solidFill>
                <a:schemeClr val="accent1"/>
              </a:solidFill>
              <a:latin typeface="Corbel" panose="020B0503020204020204" pitchFamily="34" charset="0"/>
            </a:endParaRPr>
          </a:p>
          <a:p>
            <a:r>
              <a:rPr lang="en-US" sz="2200" spc="60" dirty="0">
                <a:solidFill>
                  <a:schemeClr val="accent1"/>
                </a:solidFill>
                <a:latin typeface="Corbel" panose="020B0503020204020204" pitchFamily="34" charset="0"/>
              </a:rPr>
              <a:t>Use of advances in logistics on waterways</a:t>
            </a:r>
          </a:p>
          <a:p>
            <a:endParaRPr lang="en-US" sz="2200" spc="60" dirty="0">
              <a:solidFill>
                <a:schemeClr val="accent1"/>
              </a:solidFill>
              <a:latin typeface="Corbel" panose="020B0503020204020204" pitchFamily="34" charset="0"/>
            </a:endParaRPr>
          </a:p>
          <a:p>
            <a:r>
              <a:rPr lang="en-US" sz="2200" spc="60" dirty="0">
                <a:solidFill>
                  <a:schemeClr val="accent1"/>
                </a:solidFill>
                <a:latin typeface="Corbel" panose="020B0503020204020204" pitchFamily="34" charset="0"/>
              </a:rPr>
              <a:t>in Austria </a:t>
            </a:r>
            <a:r>
              <a:rPr lang="en-US" sz="2200" spc="60" dirty="0" err="1">
                <a:solidFill>
                  <a:schemeClr val="accent1"/>
                </a:solidFill>
                <a:latin typeface="Corbel" panose="020B0503020204020204" pitchFamily="34" charset="0"/>
              </a:rPr>
              <a:t>DoRIS</a:t>
            </a:r>
            <a:r>
              <a:rPr lang="en-US" sz="2200" spc="60" dirty="0">
                <a:solidFill>
                  <a:schemeClr val="accent1"/>
                </a:solidFill>
                <a:latin typeface="Corbel" panose="020B0503020204020204" pitchFamily="34" charset="0"/>
              </a:rPr>
              <a:t>: www.doris.bmvit.gv.at</a:t>
            </a:r>
          </a:p>
          <a:p>
            <a:endParaRPr lang="en-US" sz="2200" spc="60" dirty="0">
              <a:solidFill>
                <a:schemeClr val="accent1"/>
              </a:solidFill>
              <a:latin typeface="Corbel" panose="020B0503020204020204" pitchFamily="34" charset="0"/>
            </a:endParaRPr>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13" name="Picture 8" descr="T:\03-Projekte\Handbücher\G_HB_Donauschifffahrt_3\3_Grafik_Layout\06_River Information Services\02_Bearbeitete Bilder\4-Binnenschiffe-Navigationsunterstuetzun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0563" y="2705012"/>
            <a:ext cx="3582536" cy="243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
          <p:cNvSpPr txBox="1"/>
          <p:nvPr/>
        </p:nvSpPr>
        <p:spPr>
          <a:xfrm>
            <a:off x="5513104" y="2705012"/>
            <a:ext cx="1548448" cy="215444"/>
          </a:xfrm>
          <a:prstGeom prst="rect">
            <a:avLst/>
          </a:prstGeom>
          <a:noFill/>
        </p:spPr>
        <p:txBody>
          <a:bodyPr wrap="square" rtlCol="0">
            <a:spAutoFit/>
          </a:bodyPr>
          <a:lstStyle/>
          <a:p>
            <a:r>
              <a:rPr lang="de-AT" sz="800" dirty="0">
                <a:solidFill>
                  <a:schemeClr val="bg1"/>
                </a:solidFill>
                <a:latin typeface="Corbel" panose="020B0503020204020204" pitchFamily="34" charset="0"/>
              </a:rPr>
              <a:t>Quelle: viadonau</a:t>
            </a:r>
            <a:endParaRPr lang="de-DE" sz="800" dirty="0">
              <a:solidFill>
                <a:schemeClr val="bg1"/>
              </a:solidFill>
              <a:latin typeface="Corbel" panose="020B0503020204020204" pitchFamily="34" charset="0"/>
            </a:endParaRPr>
          </a:p>
        </p:txBody>
      </p:sp>
      <p:sp>
        <p:nvSpPr>
          <p:cNvPr id="2" name="Date Placeholder 1"/>
          <p:cNvSpPr>
            <a:spLocks noGrp="1"/>
          </p:cNvSpPr>
          <p:nvPr>
            <p:ph type="dt" sz="half" idx="10"/>
          </p:nvPr>
        </p:nvSpPr>
        <p:spPr/>
        <p:txBody>
          <a:bodyPr/>
          <a:lstStyle/>
          <a:p>
            <a:r>
              <a:rPr lang="de-AT" dirty="0">
                <a:solidFill>
                  <a:prstClr val="white"/>
                </a:solidFill>
              </a:rPr>
              <a:t>12.08.2014</a:t>
            </a:r>
          </a:p>
        </p:txBody>
      </p:sp>
    </p:spTree>
    <p:extLst>
      <p:ext uri="{BB962C8B-B14F-4D97-AF65-F5344CB8AC3E}">
        <p14:creationId xmlns:p14="http://schemas.microsoft.com/office/powerpoint/2010/main" val="2190771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363272" cy="990600"/>
          </a:xfrm>
        </p:spPr>
        <p:txBody>
          <a:bodyPr>
            <a:normAutofit/>
          </a:bodyPr>
          <a:lstStyle/>
          <a:p>
            <a:r>
              <a:rPr lang="en-US" dirty="0">
                <a:latin typeface="Corbel" panose="020B0503020204020204" pitchFamily="34" charset="0"/>
              </a:rPr>
              <a:t>Driver 3: </a:t>
            </a:r>
            <a:br>
              <a:rPr lang="en-US" dirty="0">
                <a:latin typeface="Corbel" panose="020B0503020204020204" pitchFamily="34" charset="0"/>
              </a:rPr>
            </a:br>
            <a:r>
              <a:rPr lang="en-US" dirty="0" err="1">
                <a:latin typeface="Corbel" panose="020B0503020204020204" pitchFamily="34" charset="0"/>
              </a:rPr>
              <a:t>Individualisation</a:t>
            </a:r>
            <a:r>
              <a:rPr lang="en-US" dirty="0">
                <a:latin typeface="Corbel" panose="020B0503020204020204" pitchFamily="34" charset="0"/>
              </a:rPr>
              <a:t> and increasing complexity of logistics</a:t>
            </a:r>
            <a:endParaRPr lang="de-AT" sz="2400" dirty="0">
              <a:latin typeface="Corbel" panose="020B0503020204020204" pitchFamily="34" charset="0"/>
            </a:endParaRPr>
          </a:p>
        </p:txBody>
      </p:sp>
      <p:sp>
        <p:nvSpPr>
          <p:cNvPr id="3" name="Inhaltsplatzhalter 2"/>
          <p:cNvSpPr>
            <a:spLocks noGrp="1"/>
          </p:cNvSpPr>
          <p:nvPr>
            <p:ph idx="1"/>
          </p:nvPr>
        </p:nvSpPr>
        <p:spPr>
          <a:xfrm>
            <a:off x="457200" y="1821160"/>
            <a:ext cx="8229600" cy="4776192"/>
          </a:xfrm>
        </p:spPr>
        <p:txBody>
          <a:bodyPr>
            <a:normAutofit fontScale="92500" lnSpcReduction="10000"/>
          </a:bodyPr>
          <a:lstStyle/>
          <a:p>
            <a:r>
              <a:rPr lang="en-US" dirty="0">
                <a:latin typeface="Corbel" panose="020B0503020204020204" pitchFamily="34" charset="0"/>
              </a:rPr>
              <a:t>Customer demand for shorter delivery times ultimately leads to an increasing complexity of logistics chains</a:t>
            </a:r>
          </a:p>
          <a:p>
            <a:endParaRPr lang="en-US" dirty="0">
              <a:latin typeface="Corbel" panose="020B0503020204020204" pitchFamily="34" charset="0"/>
            </a:endParaRPr>
          </a:p>
          <a:p>
            <a:r>
              <a:rPr lang="en-US" dirty="0">
                <a:latin typeface="Corbel" panose="020B0503020204020204" pitchFamily="34" charset="0"/>
              </a:rPr>
              <a:t>Caused by the increasing importance of online trade, especially in the B2C sector</a:t>
            </a:r>
          </a:p>
          <a:p>
            <a:endParaRPr lang="en-US" dirty="0">
              <a:latin typeface="Corbel" panose="020B0503020204020204" pitchFamily="34" charset="0"/>
            </a:endParaRPr>
          </a:p>
          <a:p>
            <a:r>
              <a:rPr lang="en-US" dirty="0">
                <a:latin typeface="Corbel" panose="020B0503020204020204" pitchFamily="34" charset="0"/>
              </a:rPr>
              <a:t>Increasing number of online shops</a:t>
            </a:r>
          </a:p>
          <a:p>
            <a:endParaRPr lang="en-US" dirty="0">
              <a:latin typeface="Corbel" panose="020B0503020204020204" pitchFamily="34" charset="0"/>
            </a:endParaRPr>
          </a:p>
          <a:p>
            <a:r>
              <a:rPr lang="en-US" dirty="0">
                <a:latin typeface="Corbel" panose="020B0503020204020204" pitchFamily="34" charset="0"/>
              </a:rPr>
              <a:t>Increasing demand for </a:t>
            </a:r>
            <a:r>
              <a:rPr lang="en-US" dirty="0" err="1">
                <a:latin typeface="Corbel" panose="020B0503020204020204" pitchFamily="34" charset="0"/>
              </a:rPr>
              <a:t>individualised</a:t>
            </a:r>
            <a:r>
              <a:rPr lang="en-US" dirty="0">
                <a:latin typeface="Corbel" panose="020B0503020204020204" pitchFamily="34" charset="0"/>
              </a:rPr>
              <a:t> goods new requirements for speed, adherence to delivery dates, flexibility and quality</a:t>
            </a:r>
          </a:p>
          <a:p>
            <a:r>
              <a:rPr lang="en-US" dirty="0">
                <a:latin typeface="Corbel" panose="020B0503020204020204" pitchFamily="34" charset="0"/>
              </a:rPr>
              <a:t> </a:t>
            </a:r>
          </a:p>
          <a:p>
            <a:r>
              <a:rPr lang="en-US" dirty="0">
                <a:latin typeface="Corbel" panose="020B0503020204020204" pitchFamily="34" charset="0"/>
              </a:rPr>
              <a:t>Increasing complexity of transport processes Increasingly individual transport services reduce the possibilities of transport bundling</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Tree>
    <p:extLst>
      <p:ext uri="{BB962C8B-B14F-4D97-AF65-F5344CB8AC3E}">
        <p14:creationId xmlns:p14="http://schemas.microsoft.com/office/powerpoint/2010/main" val="338560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363272" cy="990600"/>
          </a:xfrm>
        </p:spPr>
        <p:txBody>
          <a:bodyPr>
            <a:normAutofit/>
          </a:bodyPr>
          <a:lstStyle/>
          <a:p>
            <a:r>
              <a:rPr lang="en-US" dirty="0">
                <a:latin typeface="Corbel" panose="020B0503020204020204" pitchFamily="34" charset="0"/>
              </a:rPr>
              <a:t>Driver 4:</a:t>
            </a:r>
            <a:br>
              <a:rPr lang="en-US" dirty="0">
                <a:latin typeface="Corbel" panose="020B0503020204020204" pitchFamily="34" charset="0"/>
              </a:rPr>
            </a:br>
            <a:r>
              <a:rPr lang="en-US" dirty="0">
                <a:latin typeface="Corbel" panose="020B0503020204020204" pitchFamily="34" charset="0"/>
              </a:rPr>
              <a:t>Cooperation in the logistics sector</a:t>
            </a:r>
            <a:endParaRPr lang="de-AT" sz="2400" dirty="0">
              <a:latin typeface="Corbel" panose="020B0503020204020204" pitchFamily="34" charset="0"/>
            </a:endParaRPr>
          </a:p>
        </p:txBody>
      </p:sp>
      <p:sp>
        <p:nvSpPr>
          <p:cNvPr id="3" name="Inhaltsplatzhalter 2"/>
          <p:cNvSpPr>
            <a:spLocks noGrp="1"/>
          </p:cNvSpPr>
          <p:nvPr>
            <p:ph idx="1"/>
          </p:nvPr>
        </p:nvSpPr>
        <p:spPr/>
        <p:txBody>
          <a:bodyPr>
            <a:normAutofit fontScale="92500" lnSpcReduction="10000"/>
          </a:bodyPr>
          <a:lstStyle/>
          <a:p>
            <a:pPr marL="0" indent="0">
              <a:buNone/>
            </a:pPr>
            <a:r>
              <a:rPr lang="en-US" b="1" dirty="0">
                <a:latin typeface="Corbel" panose="020B0503020204020204" pitchFamily="34" charset="0"/>
              </a:rPr>
              <a:t>The increasing </a:t>
            </a:r>
            <a:r>
              <a:rPr lang="en-US" b="1" dirty="0" err="1">
                <a:latin typeface="Corbel" panose="020B0503020204020204" pitchFamily="34" charset="0"/>
              </a:rPr>
              <a:t>globalisation</a:t>
            </a:r>
            <a:r>
              <a:rPr lang="en-US" b="1" dirty="0">
                <a:latin typeface="Corbel" panose="020B0503020204020204" pitchFamily="34" charset="0"/>
              </a:rPr>
              <a:t> and thus the increasing division of </a:t>
            </a:r>
            <a:r>
              <a:rPr lang="en-US" b="1" dirty="0" err="1">
                <a:latin typeface="Corbel" panose="020B0503020204020204" pitchFamily="34" charset="0"/>
              </a:rPr>
              <a:t>labour</a:t>
            </a:r>
            <a:r>
              <a:rPr lang="en-US" b="1" dirty="0">
                <a:latin typeface="Corbel" panose="020B0503020204020204" pitchFamily="34" charset="0"/>
              </a:rPr>
              <a:t> in the economy is providing for:</a:t>
            </a:r>
          </a:p>
          <a:p>
            <a:r>
              <a:rPr lang="en-US" dirty="0">
                <a:latin typeface="Corbel" panose="020B0503020204020204" pitchFamily="34" charset="0"/>
              </a:rPr>
              <a:t>focus on core competencies increased make-or-buy decisions, global cooperation</a:t>
            </a:r>
          </a:p>
          <a:p>
            <a:r>
              <a:rPr lang="en-US" dirty="0">
                <a:latin typeface="Corbel" panose="020B0503020204020204" pitchFamily="34" charset="0"/>
              </a:rPr>
              <a:t>Increase in complex company and supplier networks </a:t>
            </a:r>
          </a:p>
          <a:p>
            <a:r>
              <a:rPr lang="en-US" dirty="0">
                <a:latin typeface="Corbel" panose="020B0503020204020204" pitchFamily="34" charset="0"/>
              </a:rPr>
              <a:t>Increased international flows of goods and commodities </a:t>
            </a:r>
          </a:p>
          <a:p>
            <a:r>
              <a:rPr lang="en-US" dirty="0">
                <a:latin typeface="Corbel" panose="020B0503020204020204" pitchFamily="34" charset="0"/>
              </a:rPr>
              <a:t>Increased freight traffic</a:t>
            </a:r>
          </a:p>
          <a:p>
            <a:pPr marL="0" indent="0">
              <a:buNone/>
            </a:pPr>
            <a:endParaRPr lang="en-US" b="1" dirty="0">
              <a:latin typeface="Corbel" panose="020B0503020204020204" pitchFamily="34" charset="0"/>
            </a:endParaRPr>
          </a:p>
          <a:p>
            <a:pPr marL="0" indent="0">
              <a:buNone/>
            </a:pPr>
            <a:r>
              <a:rPr lang="en-US" b="1" dirty="0">
                <a:latin typeface="Corbel" panose="020B0503020204020204" pitchFamily="34" charset="0"/>
              </a:rPr>
              <a:t>Distinction between horizontal and vertical cooperation</a:t>
            </a:r>
          </a:p>
          <a:p>
            <a:pPr marL="0" indent="0">
              <a:buNone/>
            </a:pPr>
            <a:r>
              <a:rPr lang="en-US" b="1" dirty="0">
                <a:latin typeface="Corbel" panose="020B0503020204020204" pitchFamily="34" charset="0"/>
              </a:rPr>
              <a:t>Horizontal cooperation: </a:t>
            </a:r>
          </a:p>
          <a:p>
            <a:r>
              <a:rPr lang="en-US" dirty="0">
                <a:latin typeface="Corbel" panose="020B0503020204020204" pitchFamily="34" charset="0"/>
              </a:rPr>
              <a:t>Identical industry and same value-added level</a:t>
            </a:r>
          </a:p>
          <a:p>
            <a:pPr marL="0" indent="0">
              <a:buNone/>
            </a:pPr>
            <a:r>
              <a:rPr lang="en-US" b="1" dirty="0">
                <a:latin typeface="Corbel" panose="020B0503020204020204" pitchFamily="34" charset="0"/>
              </a:rPr>
              <a:t>Vertical cooperation</a:t>
            </a:r>
            <a:r>
              <a:rPr lang="en-US" dirty="0">
                <a:latin typeface="Corbel" panose="020B0503020204020204" pitchFamily="34" charset="0"/>
              </a:rPr>
              <a:t>: </a:t>
            </a:r>
          </a:p>
          <a:p>
            <a:r>
              <a:rPr lang="en-US" dirty="0">
                <a:latin typeface="Corbel" panose="020B0503020204020204" pitchFamily="34" charset="0"/>
              </a:rPr>
              <a:t>Identical industry, at different value added levels</a:t>
            </a:r>
            <a:endParaRPr lang="de-AT" sz="18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Tree>
    <p:extLst>
      <p:ext uri="{BB962C8B-B14F-4D97-AF65-F5344CB8AC3E}">
        <p14:creationId xmlns:p14="http://schemas.microsoft.com/office/powerpoint/2010/main" val="2848850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363272" cy="990600"/>
          </a:xfrm>
        </p:spPr>
        <p:txBody>
          <a:bodyPr>
            <a:normAutofit/>
          </a:bodyPr>
          <a:lstStyle/>
          <a:p>
            <a:r>
              <a:rPr lang="en-US" dirty="0">
                <a:latin typeface="Corbel" panose="020B0503020204020204" pitchFamily="34" charset="0"/>
              </a:rPr>
              <a:t>Horizontal vs. vertical </a:t>
            </a:r>
            <a:br>
              <a:rPr lang="en-US" dirty="0">
                <a:latin typeface="Corbel" panose="020B0503020204020204" pitchFamily="34" charset="0"/>
              </a:rPr>
            </a:br>
            <a:r>
              <a:rPr lang="en-US" b="0" dirty="0">
                <a:latin typeface="Corbel" panose="020B0503020204020204" pitchFamily="34" charset="0"/>
              </a:rPr>
              <a:t>cooperation in logistics</a:t>
            </a:r>
            <a:endParaRPr lang="de-AT" b="0" dirty="0">
              <a:latin typeface="Corbel" panose="020B0503020204020204" pitchFamily="34" charset="0"/>
            </a:endParaRPr>
          </a:p>
        </p:txBody>
      </p:sp>
      <p:sp>
        <p:nvSpPr>
          <p:cNvPr id="3" name="Inhaltsplatzhalter 2"/>
          <p:cNvSpPr>
            <a:spLocks noGrp="1"/>
          </p:cNvSpPr>
          <p:nvPr>
            <p:ph idx="1"/>
          </p:nvPr>
        </p:nvSpPr>
        <p:spPr>
          <a:xfrm>
            <a:off x="457200" y="1821160"/>
            <a:ext cx="8229600" cy="4776192"/>
          </a:xfrm>
        </p:spPr>
        <p:txBody>
          <a:bodyPr>
            <a:normAutofit fontScale="92500" lnSpcReduction="10000"/>
          </a:bodyPr>
          <a:lstStyle/>
          <a:p>
            <a:pPr marL="0" indent="0">
              <a:buNone/>
            </a:pPr>
            <a:r>
              <a:rPr lang="en-US" sz="2600" b="1" dirty="0">
                <a:latin typeface="Corbel" panose="020B0503020204020204" pitchFamily="34" charset="0"/>
              </a:rPr>
              <a:t>Horizontal:</a:t>
            </a:r>
          </a:p>
          <a:p>
            <a:r>
              <a:rPr lang="en-US" sz="2600" dirty="0">
                <a:latin typeface="Corbel" panose="020B0503020204020204" pitchFamily="34" charset="0"/>
              </a:rPr>
              <a:t>Development of new geographical markets Offer of international transport services </a:t>
            </a:r>
          </a:p>
          <a:p>
            <a:r>
              <a:rPr lang="en-US" sz="2600" dirty="0">
                <a:latin typeface="Corbel" panose="020B0503020204020204" pitchFamily="34" charset="0"/>
              </a:rPr>
              <a:t>Use of economies of scale; efficient </a:t>
            </a:r>
            <a:r>
              <a:rPr lang="en-US" sz="2600" dirty="0" err="1">
                <a:latin typeface="Corbel" panose="020B0503020204020204" pitchFamily="34" charset="0"/>
              </a:rPr>
              <a:t>utilisation</a:t>
            </a:r>
            <a:r>
              <a:rPr lang="en-US" sz="2600" dirty="0">
                <a:latin typeface="Corbel" panose="020B0503020204020204" pitchFamily="34" charset="0"/>
              </a:rPr>
              <a:t> of means of transport; </a:t>
            </a:r>
            <a:r>
              <a:rPr lang="en-US" sz="2600" dirty="0" err="1">
                <a:latin typeface="Corbel" panose="020B0503020204020204" pitchFamily="34" charset="0"/>
              </a:rPr>
              <a:t>realisation</a:t>
            </a:r>
            <a:r>
              <a:rPr lang="en-US" sz="2600" dirty="0">
                <a:latin typeface="Corbel" panose="020B0503020204020204" pitchFamily="34" charset="0"/>
              </a:rPr>
              <a:t> of cost savings</a:t>
            </a:r>
          </a:p>
          <a:p>
            <a:r>
              <a:rPr lang="en-US" sz="2600" dirty="0">
                <a:latin typeface="Corbel" panose="020B0503020204020204" pitchFamily="34" charset="0"/>
              </a:rPr>
              <a:t>Offer of various logistics services</a:t>
            </a:r>
          </a:p>
          <a:p>
            <a:endParaRPr lang="en-US" sz="2600" dirty="0">
              <a:latin typeface="Corbel" panose="020B0503020204020204" pitchFamily="34" charset="0"/>
            </a:endParaRPr>
          </a:p>
          <a:p>
            <a:pPr marL="0" indent="0">
              <a:buNone/>
            </a:pPr>
            <a:r>
              <a:rPr lang="en-US" sz="2600" b="1" dirty="0">
                <a:latin typeface="Corbel" panose="020B0503020204020204" pitchFamily="34" charset="0"/>
              </a:rPr>
              <a:t>Vertical:</a:t>
            </a:r>
          </a:p>
          <a:p>
            <a:r>
              <a:rPr lang="en-US" sz="2600" dirty="0">
                <a:latin typeface="Corbel" panose="020B0503020204020204" pitchFamily="34" charset="0"/>
              </a:rPr>
              <a:t>Offering specific services Competitive advantages</a:t>
            </a:r>
          </a:p>
          <a:p>
            <a:r>
              <a:rPr lang="en-US" sz="2600" dirty="0">
                <a:latin typeface="Corbel" panose="020B0503020204020204" pitchFamily="34" charset="0"/>
              </a:rPr>
              <a:t>Enabling </a:t>
            </a:r>
            <a:r>
              <a:rPr lang="en-US" sz="2600" dirty="0" err="1">
                <a:latin typeface="Corbel" panose="020B0503020204020204" pitchFamily="34" charset="0"/>
              </a:rPr>
              <a:t>rationalisation</a:t>
            </a:r>
            <a:r>
              <a:rPr lang="en-US" sz="2600" dirty="0">
                <a:latin typeface="Corbel" panose="020B0503020204020204" pitchFamily="34" charset="0"/>
              </a:rPr>
              <a:t> gains </a:t>
            </a:r>
          </a:p>
          <a:p>
            <a:r>
              <a:rPr lang="en-US" sz="2600" dirty="0" err="1">
                <a:latin typeface="Corbel" panose="020B0503020204020204" pitchFamily="34" charset="0"/>
              </a:rPr>
              <a:t>Realisation</a:t>
            </a:r>
            <a:r>
              <a:rPr lang="en-US" sz="2600" dirty="0">
                <a:latin typeface="Corbel" panose="020B0503020204020204" pitchFamily="34" charset="0"/>
              </a:rPr>
              <a:t> through increased settlement of companies near the port</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Tree>
    <p:extLst>
      <p:ext uri="{BB962C8B-B14F-4D97-AF65-F5344CB8AC3E}">
        <p14:creationId xmlns:p14="http://schemas.microsoft.com/office/powerpoint/2010/main" val="122109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4762872" cy="990600"/>
          </a:xfrm>
        </p:spPr>
        <p:txBody>
          <a:bodyPr>
            <a:normAutofit/>
          </a:bodyPr>
          <a:lstStyle/>
          <a:p>
            <a:r>
              <a:rPr lang="en-US" dirty="0">
                <a:latin typeface="Corbel" panose="020B0503020204020204" pitchFamily="34" charset="0"/>
              </a:rPr>
              <a:t>Potentials for inland navigation </a:t>
            </a:r>
            <a:r>
              <a:rPr lang="en-US" b="0" dirty="0">
                <a:latin typeface="Corbel" panose="020B0503020204020204" pitchFamily="34" charset="0"/>
              </a:rPr>
              <a:t>cooperation in the logistics sector</a:t>
            </a:r>
            <a:endParaRPr lang="de-AT" b="0" dirty="0">
              <a:latin typeface="Corbel" panose="020B0503020204020204" pitchFamily="34" charset="0"/>
            </a:endParaRPr>
          </a:p>
        </p:txBody>
      </p:sp>
      <p:sp>
        <p:nvSpPr>
          <p:cNvPr id="3" name="Inhaltsplatzhalter 2"/>
          <p:cNvSpPr>
            <a:spLocks noGrp="1"/>
          </p:cNvSpPr>
          <p:nvPr>
            <p:ph idx="1"/>
          </p:nvPr>
        </p:nvSpPr>
        <p:spPr>
          <a:xfrm>
            <a:off x="457200" y="1700808"/>
            <a:ext cx="8147248" cy="2160240"/>
          </a:xfrm>
        </p:spPr>
        <p:txBody>
          <a:bodyPr>
            <a:normAutofit/>
          </a:bodyPr>
          <a:lstStyle/>
          <a:p>
            <a:r>
              <a:rPr lang="en-US" sz="2200" dirty="0">
                <a:latin typeface="Corbel" panose="020B0503020204020204" pitchFamily="34" charset="0"/>
              </a:rPr>
              <a:t>Horizontal or vertical cooperation (also in an international context) can be</a:t>
            </a:r>
          </a:p>
          <a:p>
            <a:pPr lvl="1"/>
            <a:r>
              <a:rPr lang="en-US" sz="1800" dirty="0">
                <a:latin typeface="Corbel" panose="020B0503020204020204" pitchFamily="34" charset="0"/>
              </a:rPr>
              <a:t>increase the competitiveness of inland navigation, </a:t>
            </a:r>
          </a:p>
          <a:p>
            <a:pPr lvl="1"/>
            <a:r>
              <a:rPr lang="en-US" sz="1800" dirty="0">
                <a:latin typeface="Corbel" panose="020B0503020204020204" pitchFamily="34" charset="0"/>
              </a:rPr>
              <a:t>Enable economies of scale and thus generate an efficient </a:t>
            </a:r>
            <a:r>
              <a:rPr lang="en-US" sz="1800" dirty="0" err="1">
                <a:latin typeface="Corbel" panose="020B0503020204020204" pitchFamily="34" charset="0"/>
              </a:rPr>
              <a:t>utilisation</a:t>
            </a:r>
            <a:r>
              <a:rPr lang="en-US" sz="1800" dirty="0">
                <a:latin typeface="Corbel" panose="020B0503020204020204" pitchFamily="34" charset="0"/>
              </a:rPr>
              <a:t> of the inland waterway vessel,</a:t>
            </a:r>
          </a:p>
          <a:p>
            <a:pPr lvl="1"/>
            <a:r>
              <a:rPr lang="en-US" sz="1800" dirty="0">
                <a:latin typeface="Corbel" panose="020B0503020204020204" pitchFamily="34" charset="0"/>
              </a:rPr>
              <a:t>and to facilitate the development of new markets.</a:t>
            </a:r>
          </a:p>
          <a:p>
            <a:endParaRPr lang="en-US" sz="22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5116" y="4365104"/>
            <a:ext cx="3347864" cy="2155187"/>
          </a:xfrm>
          <a:prstGeom prst="rect">
            <a:avLst/>
          </a:prstGeom>
        </p:spPr>
      </p:pic>
      <p:sp>
        <p:nvSpPr>
          <p:cNvPr id="8" name="Rechteck 7"/>
          <p:cNvSpPr/>
          <p:nvPr/>
        </p:nvSpPr>
        <p:spPr>
          <a:xfrm>
            <a:off x="5843736" y="4398441"/>
            <a:ext cx="4572000" cy="215444"/>
          </a:xfrm>
          <a:prstGeom prst="rect">
            <a:avLst/>
          </a:prstGeom>
        </p:spPr>
        <p:txBody>
          <a:bodyPr>
            <a:spAutoFit/>
          </a:bodyPr>
          <a:lstStyle/>
          <a:p>
            <a:r>
              <a:rPr lang="de-AT" sz="800" dirty="0">
                <a:solidFill>
                  <a:schemeClr val="bg1"/>
                </a:solidFill>
                <a:latin typeface="Corbel" panose="020B0503020204020204" pitchFamily="34" charset="0"/>
              </a:rPr>
              <a:t>Source: </a:t>
            </a:r>
            <a:r>
              <a:rPr lang="de-AT" sz="800" dirty="0" err="1">
                <a:solidFill>
                  <a:schemeClr val="bg1"/>
                </a:solidFill>
                <a:latin typeface="Corbel" panose="020B0503020204020204" pitchFamily="34" charset="0"/>
              </a:rPr>
              <a:t>pixabay</a:t>
            </a:r>
            <a:endParaRPr lang="de-AT" sz="800" dirty="0">
              <a:solidFill>
                <a:schemeClr val="bg1"/>
              </a:solidFill>
              <a:latin typeface="Corbel" panose="020B0503020204020204" pitchFamily="34" charset="0"/>
            </a:endParaRPr>
          </a:p>
        </p:txBody>
      </p:sp>
      <p:sp>
        <p:nvSpPr>
          <p:cNvPr id="6" name="Textfeld 5"/>
          <p:cNvSpPr txBox="1"/>
          <p:nvPr/>
        </p:nvSpPr>
        <p:spPr>
          <a:xfrm>
            <a:off x="539552" y="4149080"/>
            <a:ext cx="4680520" cy="2400657"/>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rgbClr val="3C628F"/>
                </a:solidFill>
                <a:latin typeface="Corbel" panose="020B0503020204020204" pitchFamily="34" charset="0"/>
              </a:rPr>
              <a:t>Cooperation on a vertical level can be simplified by increasing the number of companies settling near the port. This could promote greater integration of inland navigation into the transport chain. </a:t>
            </a:r>
            <a:endParaRPr lang="de-AT" sz="2200" dirty="0">
              <a:solidFill>
                <a:srgbClr val="3C628F"/>
              </a:solidFill>
              <a:latin typeface="Corbel" panose="020B0503020204020204" pitchFamily="34" charset="0"/>
            </a:endParaRPr>
          </a:p>
          <a:p>
            <a:endParaRPr lang="en-US" dirty="0"/>
          </a:p>
        </p:txBody>
      </p:sp>
    </p:spTree>
    <p:extLst>
      <p:ext uri="{BB962C8B-B14F-4D97-AF65-F5344CB8AC3E}">
        <p14:creationId xmlns:p14="http://schemas.microsoft.com/office/powerpoint/2010/main" val="691342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8224" y="2708920"/>
            <a:ext cx="2016224" cy="2016224"/>
          </a:xfrm>
          <a:prstGeom prst="rect">
            <a:avLst/>
          </a:prstGeom>
        </p:spPr>
      </p:pic>
      <p:sp>
        <p:nvSpPr>
          <p:cNvPr id="2" name="Title 1"/>
          <p:cNvSpPr>
            <a:spLocks noGrp="1"/>
          </p:cNvSpPr>
          <p:nvPr>
            <p:ph type="title"/>
          </p:nvPr>
        </p:nvSpPr>
        <p:spPr/>
        <p:txBody>
          <a:bodyPr/>
          <a:lstStyle/>
          <a:p>
            <a:r>
              <a:rPr lang="de-DE" dirty="0">
                <a:latin typeface="Corbel" panose="020B0503020204020204" pitchFamily="34" charset="0"/>
              </a:rPr>
              <a:t>Summary</a:t>
            </a:r>
            <a:endParaRPr lang="de-AT" dirty="0">
              <a:latin typeface="Corbel" panose="020B0503020204020204" pitchFamily="34" charset="0"/>
            </a:endParaRPr>
          </a:p>
        </p:txBody>
      </p:sp>
      <p:sp>
        <p:nvSpPr>
          <p:cNvPr id="3" name="Content Placeholder 2"/>
          <p:cNvSpPr>
            <a:spLocks noGrp="1"/>
          </p:cNvSpPr>
          <p:nvPr>
            <p:ph idx="1"/>
          </p:nvPr>
        </p:nvSpPr>
        <p:spPr>
          <a:xfrm>
            <a:off x="441517" y="2348879"/>
            <a:ext cx="8594979" cy="4241187"/>
          </a:xfrm>
        </p:spPr>
        <p:txBody>
          <a:bodyPr>
            <a:normAutofit/>
          </a:bodyPr>
          <a:lstStyle/>
          <a:p>
            <a:r>
              <a:rPr lang="en-US" sz="2200" dirty="0">
                <a:latin typeface="Corbel" panose="020B0503020204020204" pitchFamily="34" charset="0"/>
              </a:rPr>
              <a:t>The current development trends have arisen in the following areas:</a:t>
            </a:r>
          </a:p>
          <a:p>
            <a:pPr lvl="1"/>
            <a:r>
              <a:rPr lang="en-US" sz="1800" dirty="0">
                <a:latin typeface="Corbel" panose="020B0503020204020204" pitchFamily="34" charset="0"/>
              </a:rPr>
              <a:t>Sustainability</a:t>
            </a:r>
          </a:p>
          <a:p>
            <a:pPr lvl="1"/>
            <a:r>
              <a:rPr lang="en-US" sz="1800" dirty="0" err="1">
                <a:latin typeface="Corbel" panose="020B0503020204020204" pitchFamily="34" charset="0"/>
              </a:rPr>
              <a:t>Digitalisation</a:t>
            </a:r>
            <a:r>
              <a:rPr lang="en-US" sz="1800" dirty="0">
                <a:latin typeface="Corbel" panose="020B0503020204020204" pitchFamily="34" charset="0"/>
              </a:rPr>
              <a:t>/Networking</a:t>
            </a:r>
          </a:p>
          <a:p>
            <a:pPr lvl="1"/>
            <a:r>
              <a:rPr lang="en-US" sz="1800" dirty="0" err="1">
                <a:latin typeface="Corbel" panose="020B0503020204020204" pitchFamily="34" charset="0"/>
              </a:rPr>
              <a:t>Individualisation</a:t>
            </a:r>
            <a:r>
              <a:rPr lang="en-US" sz="1800" dirty="0">
                <a:latin typeface="Corbel" panose="020B0503020204020204" pitchFamily="34" charset="0"/>
              </a:rPr>
              <a:t> and increasing complexity </a:t>
            </a:r>
          </a:p>
          <a:p>
            <a:pPr lvl="1"/>
            <a:r>
              <a:rPr lang="en-US" sz="1800" dirty="0">
                <a:latin typeface="Corbel" panose="020B0503020204020204" pitchFamily="34" charset="0"/>
              </a:rPr>
              <a:t>Cooperation</a:t>
            </a:r>
          </a:p>
          <a:p>
            <a:endParaRPr lang="en-US" sz="2200" dirty="0">
              <a:latin typeface="Corbel" panose="020B0503020204020204" pitchFamily="34" charset="0"/>
            </a:endParaRPr>
          </a:p>
          <a:p>
            <a:r>
              <a:rPr lang="en-US" sz="2200" dirty="0">
                <a:latin typeface="Corbel" panose="020B0503020204020204" pitchFamily="34" charset="0"/>
              </a:rPr>
              <a:t>New development trends may </a:t>
            </a:r>
            <a:r>
              <a:rPr lang="en-US" sz="2200" dirty="0" err="1">
                <a:latin typeface="Corbel" panose="020B0503020204020204" pitchFamily="34" charset="0"/>
              </a:rPr>
              <a:t>favour</a:t>
            </a:r>
            <a:r>
              <a:rPr lang="en-US" sz="2200" dirty="0">
                <a:latin typeface="Corbel" panose="020B0503020204020204" pitchFamily="34" charset="0"/>
              </a:rPr>
              <a:t> an increased integration of inland navigation in multimodal transport systems.</a:t>
            </a:r>
            <a:endParaRPr lang="de-DE" dirty="0">
              <a:latin typeface="Corbel" panose="020B0503020204020204" pitchFamily="34" charset="0"/>
            </a:endParaRPr>
          </a:p>
          <a:p>
            <a:pPr marL="0" indent="0">
              <a:buNone/>
            </a:pPr>
            <a:endParaRPr lang="de-DE" dirty="0">
              <a:latin typeface="Corbel" panose="020B0503020204020204" pitchFamily="34" charset="0"/>
            </a:endParaRPr>
          </a:p>
        </p:txBody>
      </p:sp>
      <p:sp>
        <p:nvSpPr>
          <p:cNvPr id="4" name="Date Placehold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sp>
        <p:nvSpPr>
          <p:cNvPr id="7" name="Rechteck 6"/>
          <p:cNvSpPr/>
          <p:nvPr/>
        </p:nvSpPr>
        <p:spPr>
          <a:xfrm>
            <a:off x="6516216" y="4350022"/>
            <a:ext cx="4572000" cy="215444"/>
          </a:xfrm>
          <a:prstGeom prst="rect">
            <a:avLst/>
          </a:prstGeom>
        </p:spPr>
        <p:txBody>
          <a:bodyPr>
            <a:spAutoFit/>
          </a:bodyPr>
          <a:lstStyle/>
          <a:p>
            <a:r>
              <a:rPr lang="de-AT" sz="800" dirty="0">
                <a:latin typeface="Corbel" panose="020B0503020204020204" pitchFamily="34" charset="0"/>
              </a:rPr>
              <a:t>Source: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1346047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2432" y="260648"/>
            <a:ext cx="7139136" cy="990600"/>
          </a:xfrm>
        </p:spPr>
        <p:txBody>
          <a:bodyPr>
            <a:normAutofit fontScale="90000"/>
          </a:bodyPr>
          <a:lstStyle/>
          <a:p>
            <a:r>
              <a:rPr lang="de-AT" dirty="0"/>
              <a:t>Quiz</a:t>
            </a:r>
            <a:br>
              <a:rPr lang="de-AT" dirty="0"/>
            </a:br>
            <a:r>
              <a:rPr lang="en-US" b="0" dirty="0"/>
              <a:t>4 Drivers for the development of innovative business ideas </a:t>
            </a:r>
          </a:p>
        </p:txBody>
      </p:sp>
      <p:sp>
        <p:nvSpPr>
          <p:cNvPr id="3" name="Inhaltsplatzhalter 2"/>
          <p:cNvSpPr>
            <a:spLocks noGrp="1"/>
          </p:cNvSpPr>
          <p:nvPr>
            <p:ph idx="1"/>
          </p:nvPr>
        </p:nvSpPr>
        <p:spPr/>
        <p:txBody>
          <a:bodyPr/>
          <a:lstStyle/>
          <a:p>
            <a:pPr marL="0" indent="0" algn="ctr">
              <a:buNone/>
            </a:pPr>
            <a:r>
              <a:rPr lang="en-US" dirty="0"/>
              <a:t>What is NOT a limiting factor for a modal shift in </a:t>
            </a:r>
            <a:r>
              <a:rPr lang="en-US" dirty="0" err="1"/>
              <a:t>favour</a:t>
            </a:r>
            <a:r>
              <a:rPr lang="en-US" dirty="0"/>
              <a:t> of inland navigation?</a:t>
            </a:r>
          </a:p>
          <a:p>
            <a:pPr marL="0" indent="0" algn="ctr">
              <a:buNone/>
            </a:pPr>
            <a:endParaRPr lang="en-US" dirty="0"/>
          </a:p>
          <a:p>
            <a:pPr marL="0" indent="0">
              <a:buNone/>
            </a:pPr>
            <a:r>
              <a:rPr lang="de-AT" dirty="0">
                <a:latin typeface="Corbel" panose="020B0503020204020204" pitchFamily="34" charset="0"/>
              </a:rPr>
              <a:t> a) Transportation </a:t>
            </a:r>
            <a:r>
              <a:rPr lang="de-AT" dirty="0" err="1">
                <a:latin typeface="Corbel" panose="020B0503020204020204" pitchFamily="34" charset="0"/>
              </a:rPr>
              <a:t>speed</a:t>
            </a:r>
            <a:r>
              <a:rPr lang="de-AT" dirty="0">
                <a:latin typeface="Corbel" panose="020B0503020204020204" pitchFamily="34" charset="0"/>
              </a:rPr>
              <a:t>		b) </a:t>
            </a:r>
            <a:r>
              <a:rPr lang="de-AT" dirty="0" err="1">
                <a:latin typeface="Corbel" panose="020B0503020204020204" pitchFamily="34" charset="0"/>
              </a:rPr>
              <a:t>Distance</a:t>
            </a:r>
            <a:endParaRPr lang="de-AT" dirty="0">
              <a:latin typeface="Corbel" panose="020B0503020204020204" pitchFamily="34" charset="0"/>
            </a:endParaRPr>
          </a:p>
          <a:p>
            <a:pPr marL="0" indent="0">
              <a:buNone/>
            </a:pPr>
            <a:r>
              <a:rPr lang="de-AT" dirty="0">
                <a:latin typeface="Corbel" panose="020B0503020204020204" pitchFamily="34" charset="0"/>
              </a:rPr>
              <a:t>c) </a:t>
            </a:r>
            <a:r>
              <a:rPr lang="de-AT" dirty="0" err="1">
                <a:latin typeface="Corbel" panose="020B0503020204020204" pitchFamily="34" charset="0"/>
              </a:rPr>
              <a:t>Accessibility</a:t>
            </a:r>
            <a:r>
              <a:rPr lang="de-AT" dirty="0">
                <a:latin typeface="Corbel" panose="020B0503020204020204" pitchFamily="34" charset="0"/>
              </a:rPr>
              <a:t> 			d) Administration </a:t>
            </a:r>
            <a:r>
              <a:rPr lang="de-AT" dirty="0" err="1">
                <a:latin typeface="Corbel" panose="020B0503020204020204" pitchFamily="34" charset="0"/>
              </a:rPr>
              <a:t>expenses</a:t>
            </a:r>
            <a:br>
              <a:rPr lang="de-AT" dirty="0">
                <a:latin typeface="Corbel" panose="020B0503020204020204" pitchFamily="34" charset="0"/>
              </a:rPr>
            </a:b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6" name="Ellipse 5"/>
          <p:cNvSpPr/>
          <p:nvPr/>
        </p:nvSpPr>
        <p:spPr>
          <a:xfrm>
            <a:off x="4950468" y="3284984"/>
            <a:ext cx="3870003"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32285"/>
            <a:ext cx="9144000" cy="2494212"/>
          </a:xfrm>
          <a:prstGeom prst="rect">
            <a:avLst/>
          </a:prstGeom>
        </p:spPr>
      </p:pic>
    </p:spTree>
    <p:extLst>
      <p:ext uri="{BB962C8B-B14F-4D97-AF65-F5344CB8AC3E}">
        <p14:creationId xmlns:p14="http://schemas.microsoft.com/office/powerpoint/2010/main" val="206845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ightbulb, Bulb, Light, Idea, Energy, Power, Innova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7625" y="3679776"/>
            <a:ext cx="1503974" cy="2639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04664"/>
            <a:ext cx="6394524" cy="990600"/>
          </a:xfrm>
        </p:spPr>
        <p:txBody>
          <a:bodyPr>
            <a:normAutofit fontScale="90000"/>
          </a:bodyPr>
          <a:lstStyle/>
          <a:p>
            <a:r>
              <a:rPr lang="en-GB" dirty="0">
                <a:solidFill>
                  <a:srgbClr val="3C628F"/>
                </a:solidFill>
              </a:rPr>
              <a:t>Warm-Up-</a:t>
            </a:r>
            <a:r>
              <a:rPr lang="en-GB" dirty="0" err="1">
                <a:solidFill>
                  <a:srgbClr val="3C628F"/>
                </a:solidFill>
              </a:rPr>
              <a:t>Diskussion</a:t>
            </a:r>
            <a:br>
              <a:rPr lang="en-GB" dirty="0">
                <a:solidFill>
                  <a:srgbClr val="3C628F"/>
                </a:solidFill>
              </a:rPr>
            </a:br>
            <a:r>
              <a:rPr lang="de-AT" sz="2400" b="0" dirty="0">
                <a:latin typeface="Corbel" panose="020B0503020204020204" pitchFamily="34" charset="0"/>
              </a:rPr>
              <a:t>Development </a:t>
            </a:r>
            <a:r>
              <a:rPr lang="de-AT" sz="2400" b="0" dirty="0" err="1">
                <a:latin typeface="Corbel" panose="020B0503020204020204" pitchFamily="34" charset="0"/>
              </a:rPr>
              <a:t>trends</a:t>
            </a:r>
            <a:r>
              <a:rPr lang="de-AT" sz="2400" b="0" dirty="0">
                <a:latin typeface="Corbel" panose="020B0503020204020204" pitchFamily="34" charset="0"/>
              </a:rPr>
              <a:t> </a:t>
            </a:r>
            <a:r>
              <a:rPr lang="de-AT" sz="2400" b="0" dirty="0" err="1">
                <a:latin typeface="Corbel" panose="020B0503020204020204" pitchFamily="34" charset="0"/>
              </a:rPr>
              <a:t>and</a:t>
            </a:r>
            <a:r>
              <a:rPr lang="de-AT" sz="2400" b="0" dirty="0">
                <a:latin typeface="Corbel" panose="020B0503020204020204" pitchFamily="34" charset="0"/>
              </a:rPr>
              <a:t> </a:t>
            </a:r>
            <a:r>
              <a:rPr lang="de-AT" sz="2400" b="0" dirty="0" err="1">
                <a:latin typeface="Corbel" panose="020B0503020204020204" pitchFamily="34" charset="0"/>
              </a:rPr>
              <a:t>innovations</a:t>
            </a:r>
            <a:r>
              <a:rPr lang="de-AT" sz="2400" b="0" dirty="0">
                <a:latin typeface="Corbel" panose="020B0503020204020204" pitchFamily="34" charset="0"/>
              </a:rPr>
              <a:t> in </a:t>
            </a:r>
            <a:r>
              <a:rPr lang="de-AT" sz="2400" b="0" dirty="0" err="1">
                <a:latin typeface="Corbel" panose="020B0503020204020204" pitchFamily="34" charset="0"/>
              </a:rPr>
              <a:t>logistics</a:t>
            </a:r>
            <a:r>
              <a:rPr lang="de-AT" sz="2400" b="0" dirty="0">
                <a:latin typeface="Corbel" panose="020B0503020204020204" pitchFamily="34" charset="0"/>
              </a:rPr>
              <a:t> – </a:t>
            </a:r>
            <a:br>
              <a:rPr lang="de-AT" sz="2400" b="0" dirty="0">
                <a:latin typeface="Corbel" panose="020B0503020204020204" pitchFamily="34" charset="0"/>
              </a:rPr>
            </a:br>
            <a:r>
              <a:rPr lang="de-AT" sz="2400" b="0" dirty="0" err="1">
                <a:latin typeface="Corbel" panose="020B0503020204020204" pitchFamily="34" charset="0"/>
              </a:rPr>
              <a:t>focus</a:t>
            </a:r>
            <a:r>
              <a:rPr lang="de-AT" sz="2400" b="0" dirty="0">
                <a:latin typeface="Corbel" panose="020B0503020204020204" pitchFamily="34" charset="0"/>
              </a:rPr>
              <a:t> on </a:t>
            </a:r>
            <a:r>
              <a:rPr lang="de-AT" sz="2400" b="0" dirty="0" err="1">
                <a:latin typeface="Corbel" panose="020B0503020204020204" pitchFamily="34" charset="0"/>
              </a:rPr>
              <a:t>inland</a:t>
            </a:r>
            <a:r>
              <a:rPr lang="de-AT" sz="2400" b="0" dirty="0">
                <a:latin typeface="Corbel" panose="020B0503020204020204" pitchFamily="34" charset="0"/>
              </a:rPr>
              <a:t> </a:t>
            </a:r>
            <a:r>
              <a:rPr lang="de-AT" sz="2400" b="0" dirty="0" err="1">
                <a:latin typeface="Corbel" panose="020B0503020204020204" pitchFamily="34" charset="0"/>
              </a:rPr>
              <a:t>navigation</a:t>
            </a:r>
            <a:r>
              <a:rPr lang="de-AT" sz="2400" b="0" dirty="0">
                <a:latin typeface="Corbel" panose="020B0503020204020204" pitchFamily="34" charset="0"/>
              </a:rPr>
              <a:t> </a:t>
            </a:r>
            <a:endParaRPr lang="en-GB" sz="2000" b="0" dirty="0">
              <a:solidFill>
                <a:srgbClr val="3C628F"/>
              </a:solidFill>
            </a:endParaRPr>
          </a:p>
        </p:txBody>
      </p:sp>
      <p:sp>
        <p:nvSpPr>
          <p:cNvPr id="4" name="Date Placeholder 3"/>
          <p:cNvSpPr>
            <a:spLocks noGrp="1"/>
          </p:cNvSpPr>
          <p:nvPr>
            <p:ph type="dt" sz="half" idx="10"/>
          </p:nvPr>
        </p:nvSpPr>
        <p:spPr/>
        <p:txBody>
          <a:bodyPr/>
          <a:lstStyle/>
          <a:p>
            <a:fld id="{1C2B4779-7827-46FD-AAA8-3A0E828B30B9}"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3851920" y="4566912"/>
            <a:ext cx="3312368" cy="1200329"/>
          </a:xfrm>
          <a:prstGeom prst="rect">
            <a:avLst/>
          </a:prstGeom>
          <a:noFill/>
        </p:spPr>
        <p:txBody>
          <a:bodyPr wrap="square" rtlCol="0">
            <a:spAutoFit/>
          </a:bodyPr>
          <a:lstStyle/>
          <a:p>
            <a:r>
              <a:rPr lang="en-US" sz="2400" b="1" spc="-100" dirty="0">
                <a:solidFill>
                  <a:srgbClr val="3C628F"/>
                </a:solidFill>
                <a:latin typeface="Corbel" panose="020B0503020204020204" pitchFamily="34" charset="0"/>
                <a:ea typeface="+mj-ea"/>
                <a:cs typeface="+mj-cs"/>
              </a:rPr>
              <a:t>Which current trends are relevant for you in the logistics sector?</a:t>
            </a:r>
            <a:endParaRPr lang="de-AT" sz="2400" b="1" spc="-100" dirty="0">
              <a:solidFill>
                <a:srgbClr val="3C628F"/>
              </a:solidFill>
              <a:latin typeface="Corbel" panose="020B0503020204020204" pitchFamily="34" charset="0"/>
              <a:ea typeface="+mj-ea"/>
              <a:cs typeface="+mj-cs"/>
            </a:endParaRPr>
          </a:p>
        </p:txBody>
      </p:sp>
      <p:sp>
        <p:nvSpPr>
          <p:cNvPr id="8" name="Textfeld 7"/>
          <p:cNvSpPr txBox="1"/>
          <p:nvPr/>
        </p:nvSpPr>
        <p:spPr>
          <a:xfrm>
            <a:off x="323528" y="1840205"/>
            <a:ext cx="4320480" cy="1200329"/>
          </a:xfrm>
          <a:prstGeom prst="rect">
            <a:avLst/>
          </a:prstGeom>
          <a:noFill/>
        </p:spPr>
        <p:txBody>
          <a:bodyPr wrap="square" rtlCol="0">
            <a:spAutoFit/>
          </a:bodyPr>
          <a:lstStyle/>
          <a:p>
            <a:r>
              <a:rPr lang="en-US" sz="2400" b="1" spc="-100" dirty="0">
                <a:solidFill>
                  <a:srgbClr val="3C628F"/>
                </a:solidFill>
                <a:latin typeface="Corbel" panose="020B0503020204020204" pitchFamily="34" charset="0"/>
                <a:ea typeface="+mj-ea"/>
                <a:cs typeface="+mj-cs"/>
              </a:rPr>
              <a:t>Why do you think innovation is of great importance in the inland navigation and logistics sector? </a:t>
            </a:r>
            <a:endParaRPr lang="de-AT" sz="2400" b="1" spc="-100" dirty="0">
              <a:solidFill>
                <a:srgbClr val="3C628F"/>
              </a:solidFill>
              <a:latin typeface="Corbel" panose="020B0503020204020204" pitchFamily="34" charset="0"/>
              <a:ea typeface="+mj-ea"/>
              <a:cs typeface="+mj-cs"/>
            </a:endParaRPr>
          </a:p>
        </p:txBody>
      </p:sp>
      <p:sp>
        <p:nvSpPr>
          <p:cNvPr id="11" name="TextBox 10"/>
          <p:cNvSpPr txBox="1"/>
          <p:nvPr/>
        </p:nvSpPr>
        <p:spPr>
          <a:xfrm>
            <a:off x="755576" y="5885821"/>
            <a:ext cx="3324150" cy="215444"/>
          </a:xfrm>
          <a:prstGeom prst="rect">
            <a:avLst/>
          </a:prstGeom>
          <a:noFill/>
        </p:spPr>
        <p:txBody>
          <a:bodyPr wrap="square" rtlCol="0">
            <a:spAutoFit/>
          </a:bodyPr>
          <a:lstStyle/>
          <a:p>
            <a:r>
              <a:rPr lang="de-DE" sz="800" dirty="0">
                <a:latin typeface="Corbel" panose="020B0503020204020204" pitchFamily="34" charset="0"/>
              </a:rPr>
              <a:t>Source: </a:t>
            </a:r>
            <a:r>
              <a:rPr lang="de-DE" sz="800" dirty="0" err="1">
                <a:latin typeface="Corbel" panose="020B0503020204020204" pitchFamily="34" charset="0"/>
              </a:rPr>
              <a:t>pixabay</a:t>
            </a:r>
            <a:endParaRPr lang="de-DE" sz="800" dirty="0">
              <a:latin typeface="Corbel" panose="020B0503020204020204" pitchFamily="34" charset="0"/>
            </a:endParaRPr>
          </a:p>
        </p:txBody>
      </p:sp>
      <p:sp>
        <p:nvSpPr>
          <p:cNvPr id="9" name="Textfeld 8"/>
          <p:cNvSpPr txBox="1"/>
          <p:nvPr/>
        </p:nvSpPr>
        <p:spPr>
          <a:xfrm>
            <a:off x="5350768" y="2634246"/>
            <a:ext cx="3312368" cy="1569660"/>
          </a:xfrm>
          <a:prstGeom prst="rect">
            <a:avLst/>
          </a:prstGeom>
          <a:noFill/>
        </p:spPr>
        <p:txBody>
          <a:bodyPr wrap="square" rtlCol="0">
            <a:spAutoFit/>
          </a:bodyPr>
          <a:lstStyle/>
          <a:p>
            <a:r>
              <a:rPr lang="en-US" sz="2400" b="1" spc="-100" dirty="0">
                <a:solidFill>
                  <a:srgbClr val="3C628F"/>
                </a:solidFill>
                <a:latin typeface="Corbel" panose="020B0503020204020204" pitchFamily="34" charset="0"/>
                <a:ea typeface="+mj-ea"/>
                <a:cs typeface="+mj-cs"/>
              </a:rPr>
              <a:t>What are the drivers for the development of innovative business models?</a:t>
            </a:r>
            <a:endParaRPr lang="de-AT" sz="2400" b="1" spc="-100" dirty="0">
              <a:solidFill>
                <a:srgbClr val="3C628F"/>
              </a:solidFill>
              <a:latin typeface="+mj-lt"/>
              <a:ea typeface="+mj-ea"/>
              <a:cs typeface="+mj-cs"/>
            </a:endParaRPr>
          </a:p>
        </p:txBody>
      </p:sp>
    </p:spTree>
    <p:extLst>
      <p:ext uri="{BB962C8B-B14F-4D97-AF65-F5344CB8AC3E}">
        <p14:creationId xmlns:p14="http://schemas.microsoft.com/office/powerpoint/2010/main" val="196332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Development </a:t>
            </a:r>
            <a:r>
              <a:rPr lang="de-AT" sz="2400" b="0" dirty="0" err="1">
                <a:solidFill>
                  <a:schemeClr val="accent1"/>
                </a:solidFill>
                <a:latin typeface="Corbel" panose="020B0503020204020204" pitchFamily="34" charset="0"/>
              </a:rPr>
              <a:t>trends</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innovation</a:t>
            </a:r>
            <a:r>
              <a:rPr lang="de-AT" sz="2400" b="0" dirty="0">
                <a:solidFill>
                  <a:schemeClr val="accent1"/>
                </a:solidFill>
                <a:latin typeface="Corbel" panose="020B0503020204020204" pitchFamily="34" charset="0"/>
              </a:rPr>
              <a:t> in </a:t>
            </a:r>
            <a:r>
              <a:rPr lang="de-AT" sz="2400" b="0" dirty="0" err="1">
                <a:solidFill>
                  <a:schemeClr val="accent1"/>
                </a:solidFill>
                <a:latin typeface="Corbel" panose="020B0503020204020204" pitchFamily="34" charset="0"/>
              </a:rPr>
              <a:t>logistics</a:t>
            </a:r>
            <a:r>
              <a:rPr lang="de-AT" sz="2400" b="0" dirty="0">
                <a:solidFill>
                  <a:schemeClr val="accent1"/>
                </a:solidFill>
                <a:latin typeface="Corbel" panose="020B0503020204020204" pitchFamily="34" charset="0"/>
              </a:rPr>
              <a:t> – </a:t>
            </a:r>
            <a:r>
              <a:rPr lang="de-AT" sz="2400" b="0" dirty="0" err="1">
                <a:solidFill>
                  <a:schemeClr val="accent1"/>
                </a:solidFill>
                <a:latin typeface="Corbel" panose="020B0503020204020204" pitchFamily="34" charset="0"/>
              </a:rPr>
              <a:t>focus</a:t>
            </a:r>
            <a:r>
              <a:rPr lang="de-AT" sz="2400" b="0" dirty="0">
                <a:solidFill>
                  <a:schemeClr val="accent1"/>
                </a:solidFill>
                <a:latin typeface="Corbel" panose="020B0503020204020204" pitchFamily="34" charset="0"/>
              </a:rPr>
              <a:t> on </a:t>
            </a:r>
            <a:r>
              <a:rPr lang="de-AT" sz="2400" b="0" dirty="0" err="1">
                <a:solidFill>
                  <a:schemeClr val="accent1"/>
                </a:solidFill>
                <a:latin typeface="Corbel" panose="020B0503020204020204" pitchFamily="34" charset="0"/>
              </a:rPr>
              <a:t>inland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navigation</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3276077762"/>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4691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859216" cy="990600"/>
          </a:xfrm>
        </p:spPr>
        <p:txBody>
          <a:bodyPr>
            <a:normAutofit fontScale="90000"/>
          </a:bodyPr>
          <a:lstStyle/>
          <a:p>
            <a:r>
              <a:rPr lang="en-US" dirty="0">
                <a:latin typeface="Corbel" panose="020B0503020204020204" pitchFamily="34" charset="0"/>
              </a:rPr>
              <a:t>From Multimodality to </a:t>
            </a:r>
            <a:r>
              <a:rPr lang="en-US" dirty="0" err="1">
                <a:latin typeface="Corbel" panose="020B0503020204020204" pitchFamily="34" charset="0"/>
              </a:rPr>
              <a:t>Syncromodality</a:t>
            </a:r>
            <a:r>
              <a:rPr lang="en-US" dirty="0">
                <a:latin typeface="Corbel" panose="020B0503020204020204" pitchFamily="34" charset="0"/>
              </a:rPr>
              <a:t> and Physical Internet</a:t>
            </a:r>
            <a:br>
              <a:rPr lang="en-US" dirty="0">
                <a:latin typeface="Corbel" panose="020B0503020204020204" pitchFamily="34" charset="0"/>
              </a:rPr>
            </a:br>
            <a:r>
              <a:rPr lang="en-US" b="0" dirty="0">
                <a:latin typeface="Corbel" panose="020B0503020204020204" pitchFamily="34" charset="0"/>
              </a:rPr>
              <a:t>Innovative transport concepts</a:t>
            </a:r>
          </a:p>
        </p:txBody>
      </p:sp>
      <p:sp>
        <p:nvSpPr>
          <p:cNvPr id="4" name="Date Placeholder 3"/>
          <p:cNvSpPr>
            <a:spLocks noGrp="1"/>
          </p:cNvSpPr>
          <p:nvPr>
            <p:ph type="dt" sz="half" idx="10"/>
          </p:nvPr>
        </p:nvSpPr>
        <p:spPr/>
        <p:txBody>
          <a:bodyPr/>
          <a:lstStyle/>
          <a:p>
            <a:fld id="{40842F99-3927-4D4D-B5BD-08A05AB6810C}"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cxnSp>
        <p:nvCxnSpPr>
          <p:cNvPr id="10" name="Straight Arrow Connector 9"/>
          <p:cNvCxnSpPr/>
          <p:nvPr/>
        </p:nvCxnSpPr>
        <p:spPr>
          <a:xfrm>
            <a:off x="4860032" y="4018361"/>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738489" y="4725144"/>
            <a:ext cx="337567"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572000" y="3140968"/>
            <a:ext cx="432048"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5085687" y="2894744"/>
            <a:ext cx="744262" cy="492447"/>
            <a:chOff x="5236413" y="3645024"/>
            <a:chExt cx="744262" cy="49244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a:off x="4536505" y="2235802"/>
            <a:ext cx="37076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057902" y="1953538"/>
            <a:ext cx="3085411" cy="379457"/>
            <a:chOff x="5057902" y="1953538"/>
            <a:chExt cx="3085411" cy="379457"/>
          </a:xfrm>
        </p:grpSpPr>
        <p:pic>
          <p:nvPicPr>
            <p:cNvPr id="3" name="Picture 2"/>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feld 19"/>
            <p:cNvSpPr txBox="1"/>
            <p:nvPr/>
          </p:nvSpPr>
          <p:spPr>
            <a:xfrm>
              <a:off x="5752511" y="2044686"/>
              <a:ext cx="350373" cy="276999"/>
            </a:xfrm>
            <a:prstGeom prst="rect">
              <a:avLst/>
            </a:prstGeom>
            <a:noFill/>
          </p:spPr>
          <p:txBody>
            <a:bodyPr wrap="square" rtlCol="0">
              <a:spAutoFit/>
            </a:bodyPr>
            <a:lstStyle/>
            <a:p>
              <a:pPr algn="l"/>
              <a:r>
                <a:rPr lang="de-AT" sz="1200" b="1" dirty="0"/>
                <a:t>+</a:t>
              </a:r>
            </a:p>
          </p:txBody>
        </p:sp>
        <p:sp>
          <p:nvSpPr>
            <p:cNvPr id="44" name="Textfeld 19"/>
            <p:cNvSpPr txBox="1"/>
            <p:nvPr/>
          </p:nvSpPr>
          <p:spPr>
            <a:xfrm>
              <a:off x="6906931" y="2055996"/>
              <a:ext cx="350373" cy="276999"/>
            </a:xfrm>
            <a:prstGeom prst="rect">
              <a:avLst/>
            </a:prstGeom>
            <a:noFill/>
          </p:spPr>
          <p:txBody>
            <a:bodyPr wrap="square" rtlCol="0">
              <a:spAutoFit/>
            </a:bodyPr>
            <a:lstStyle/>
            <a:p>
              <a:pPr algn="l"/>
              <a:r>
                <a:rPr lang="de-AT" sz="1200" b="1" dirty="0"/>
                <a:t>+</a:t>
              </a:r>
            </a:p>
          </p:txBody>
        </p:sp>
      </p:grpSp>
      <p:grpSp>
        <p:nvGrpSpPr>
          <p:cNvPr id="33" name="Group 32"/>
          <p:cNvGrpSpPr/>
          <p:nvPr/>
        </p:nvGrpSpPr>
        <p:grpSpPr>
          <a:xfrm>
            <a:off x="5213362" y="3812067"/>
            <a:ext cx="3441052" cy="368844"/>
            <a:chOff x="5213362" y="3812067"/>
            <a:chExt cx="3441052" cy="368844"/>
          </a:xfrm>
        </p:grpSpPr>
        <p:pic>
          <p:nvPicPr>
            <p:cNvPr id="39" name="Picture 38"/>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13362" y="3896023"/>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feld 19"/>
            <p:cNvSpPr txBox="1"/>
            <p:nvPr/>
          </p:nvSpPr>
          <p:spPr>
            <a:xfrm>
              <a:off x="5950931" y="3899246"/>
              <a:ext cx="514734" cy="276999"/>
            </a:xfrm>
            <a:prstGeom prst="rect">
              <a:avLst/>
            </a:prstGeom>
            <a:noFill/>
          </p:spPr>
          <p:txBody>
            <a:bodyPr wrap="square" rtlCol="0">
              <a:spAutoFit/>
            </a:bodyPr>
            <a:lstStyle/>
            <a:p>
              <a:pPr algn="l"/>
              <a:r>
                <a:rPr lang="de-AT" sz="1200" b="1" dirty="0"/>
                <a:t>+/-</a:t>
              </a:r>
            </a:p>
          </p:txBody>
        </p:sp>
        <p:sp>
          <p:nvSpPr>
            <p:cNvPr id="41" name="Textfeld 19"/>
            <p:cNvSpPr txBox="1"/>
            <p:nvPr/>
          </p:nvSpPr>
          <p:spPr>
            <a:xfrm>
              <a:off x="7306643" y="3899246"/>
              <a:ext cx="514734" cy="276999"/>
            </a:xfrm>
            <a:prstGeom prst="rect">
              <a:avLst/>
            </a:prstGeom>
            <a:noFill/>
          </p:spPr>
          <p:txBody>
            <a:bodyPr wrap="square" rtlCol="0">
              <a:spAutoFit/>
            </a:bodyPr>
            <a:lstStyle/>
            <a:p>
              <a:pPr algn="l"/>
              <a:r>
                <a:rPr lang="de-AT" sz="1200" b="1" dirty="0"/>
                <a:t>+/-</a:t>
              </a:r>
            </a:p>
          </p:txBody>
        </p:sp>
        <p:pic>
          <p:nvPicPr>
            <p:cNvPr id="45"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269493" y="3896023"/>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32213" y="3812067"/>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a:off x="5569003" y="4725144"/>
            <a:ext cx="3085411" cy="379457"/>
            <a:chOff x="5057902" y="1953538"/>
            <a:chExt cx="3085411" cy="379457"/>
          </a:xfrm>
        </p:grpSpPr>
        <p:pic>
          <p:nvPicPr>
            <p:cNvPr id="50" name="Picture 49"/>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feld 19"/>
            <p:cNvSpPr txBox="1"/>
            <p:nvPr/>
          </p:nvSpPr>
          <p:spPr>
            <a:xfrm>
              <a:off x="5752511" y="2044686"/>
              <a:ext cx="350373" cy="276999"/>
            </a:xfrm>
            <a:prstGeom prst="rect">
              <a:avLst/>
            </a:prstGeom>
            <a:noFill/>
          </p:spPr>
          <p:txBody>
            <a:bodyPr wrap="square" rtlCol="0">
              <a:spAutoFit/>
            </a:bodyPr>
            <a:lstStyle/>
            <a:p>
              <a:pPr algn="l"/>
              <a:r>
                <a:rPr lang="de-AT" sz="1200" b="1" dirty="0"/>
                <a:t>+</a:t>
              </a:r>
            </a:p>
          </p:txBody>
        </p:sp>
        <p:sp>
          <p:nvSpPr>
            <p:cNvPr id="54" name="Textfeld 19"/>
            <p:cNvSpPr txBox="1"/>
            <p:nvPr/>
          </p:nvSpPr>
          <p:spPr>
            <a:xfrm>
              <a:off x="6906931" y="2055996"/>
              <a:ext cx="350373" cy="276999"/>
            </a:xfrm>
            <a:prstGeom prst="rect">
              <a:avLst/>
            </a:prstGeom>
            <a:noFill/>
          </p:spPr>
          <p:txBody>
            <a:bodyPr wrap="square" rtlCol="0">
              <a:spAutoFit/>
            </a:bodyPr>
            <a:lstStyle/>
            <a:p>
              <a:pPr algn="l"/>
              <a:r>
                <a:rPr lang="de-AT" sz="1200" b="1" dirty="0"/>
                <a:t>+</a:t>
              </a:r>
            </a:p>
          </p:txBody>
        </p:sp>
      </p:grpSp>
      <p:grpSp>
        <p:nvGrpSpPr>
          <p:cNvPr id="55" name="Group 54"/>
          <p:cNvGrpSpPr/>
          <p:nvPr/>
        </p:nvGrpSpPr>
        <p:grpSpPr>
          <a:xfrm>
            <a:off x="5918511" y="3114673"/>
            <a:ext cx="3085411" cy="379457"/>
            <a:chOff x="5057902" y="1953538"/>
            <a:chExt cx="3085411" cy="379457"/>
          </a:xfrm>
        </p:grpSpPr>
        <p:pic>
          <p:nvPicPr>
            <p:cNvPr id="56" name="Picture 55"/>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feld 19"/>
            <p:cNvSpPr txBox="1"/>
            <p:nvPr/>
          </p:nvSpPr>
          <p:spPr>
            <a:xfrm>
              <a:off x="5752511" y="2044686"/>
              <a:ext cx="350373" cy="276999"/>
            </a:xfrm>
            <a:prstGeom prst="rect">
              <a:avLst/>
            </a:prstGeom>
            <a:noFill/>
          </p:spPr>
          <p:txBody>
            <a:bodyPr wrap="square" rtlCol="0">
              <a:spAutoFit/>
            </a:bodyPr>
            <a:lstStyle/>
            <a:p>
              <a:pPr algn="l"/>
              <a:r>
                <a:rPr lang="de-AT" sz="1200" b="1" dirty="0"/>
                <a:t>+</a:t>
              </a:r>
            </a:p>
          </p:txBody>
        </p:sp>
        <p:sp>
          <p:nvSpPr>
            <p:cNvPr id="60" name="Textfeld 19"/>
            <p:cNvSpPr txBox="1"/>
            <p:nvPr/>
          </p:nvSpPr>
          <p:spPr>
            <a:xfrm>
              <a:off x="6906931" y="2055996"/>
              <a:ext cx="350373" cy="276999"/>
            </a:xfrm>
            <a:prstGeom prst="rect">
              <a:avLst/>
            </a:prstGeom>
            <a:noFill/>
          </p:spPr>
          <p:txBody>
            <a:bodyPr wrap="square" rtlCol="0">
              <a:spAutoFit/>
            </a:bodyPr>
            <a:lstStyle/>
            <a:p>
              <a:pPr algn="l"/>
              <a:r>
                <a:rPr lang="de-AT" sz="1200" b="1" dirty="0"/>
                <a:t>+</a:t>
              </a:r>
            </a:p>
          </p:txBody>
        </p:sp>
      </p:grpSp>
      <p:pic>
        <p:nvPicPr>
          <p:cNvPr id="1030" name="Picture 6" descr="C:\Program Files (x86)\Microsoft Office\MEDIA\CAGCAT10\j0234131.wmf"/>
          <p:cNvPicPr>
            <a:picLocks noChangeAspect="1" noChangeArrowheads="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4990670" y="4909566"/>
            <a:ext cx="668252" cy="710598"/>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7"/>
          <p:cNvGrpSpPr>
            <a:grpSpLocks/>
          </p:cNvGrpSpPr>
          <p:nvPr/>
        </p:nvGrpSpPr>
        <p:grpSpPr bwMode="auto">
          <a:xfrm>
            <a:off x="5665897" y="5158887"/>
            <a:ext cx="886553" cy="645538"/>
            <a:chOff x="1824" y="633"/>
            <a:chExt cx="2834" cy="2849"/>
          </a:xfrm>
          <a:solidFill>
            <a:schemeClr val="accent1"/>
          </a:solidFill>
        </p:grpSpPr>
        <p:sp>
          <p:nvSpPr>
            <p:cNvPr id="38" name="Puzzle3"/>
            <p:cNvSpPr>
              <a:spLocks noEditPoints="1" noChangeArrowheads="1"/>
            </p:cNvSpPr>
            <p:nvPr/>
          </p:nvSpPr>
          <p:spPr bwMode="auto">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grp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Puzzle2"/>
            <p:cNvSpPr>
              <a:spLocks noEditPoints="1" noChangeArrowheads="1"/>
            </p:cNvSpPr>
            <p:nvPr/>
          </p:nvSpPr>
          <p:spPr bwMode="auto">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grp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grp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Puzzle1"/>
            <p:cNvSpPr>
              <a:spLocks noEditPoints="1" noChangeArrowheads="1"/>
            </p:cNvSpPr>
            <p:nvPr/>
          </p:nvSpPr>
          <p:spPr bwMode="auto">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grp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62" name="Picture 15"/>
          <p:cNvPicPr>
            <a:picLocks noChangeAspect="1" noChangeArrowheads="1"/>
          </p:cNvPicPr>
          <p:nvPr/>
        </p:nvPicPr>
        <p:blipFill rotWithShape="1">
          <a:blip r:embed="rId8" cstate="screen">
            <a:duotone>
              <a:schemeClr val="accent5">
                <a:shade val="45000"/>
                <a:satMod val="135000"/>
              </a:schemeClr>
              <a:prstClr val="white"/>
            </a:duotone>
            <a:extLst>
              <a:ext uri="{28A0092B-C50C-407E-A947-70E740481C1C}">
                <a14:useLocalDpi xmlns:a14="http://schemas.microsoft.com/office/drawing/2010/main"/>
              </a:ext>
            </a:extLst>
          </a:blip>
          <a:srcRect l="7868"/>
          <a:stretch/>
        </p:blipFill>
        <p:spPr bwMode="auto">
          <a:xfrm>
            <a:off x="223870" y="1772816"/>
            <a:ext cx="4101498" cy="48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308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Synchromodality</a:t>
            </a: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
        <p:nvSpPr>
          <p:cNvPr id="6" name="Inhaltsplatzhalter 4"/>
          <p:cNvSpPr>
            <a:spLocks noGrp="1"/>
          </p:cNvSpPr>
          <p:nvPr>
            <p:ph idx="1"/>
          </p:nvPr>
        </p:nvSpPr>
        <p:spPr>
          <a:xfrm>
            <a:off x="433536" y="1916832"/>
            <a:ext cx="8229600" cy="4680520"/>
          </a:xfrm>
        </p:spPr>
        <p:txBody>
          <a:bodyPr>
            <a:noAutofit/>
          </a:bodyPr>
          <a:lstStyle/>
          <a:p>
            <a:pPr marL="285750" indent="-285750"/>
            <a:r>
              <a:rPr lang="en-US" sz="1800" b="1" dirty="0"/>
              <a:t>Objective</a:t>
            </a:r>
            <a:r>
              <a:rPr lang="en-US" sz="1800" dirty="0"/>
              <a:t>: Flexible and cooperative transport network using the various means of transport available</a:t>
            </a:r>
          </a:p>
          <a:p>
            <a:pPr marL="285750" indent="-285750"/>
            <a:endParaRPr lang="en-US" sz="1800" dirty="0"/>
          </a:p>
          <a:p>
            <a:pPr marL="285750" indent="-285750"/>
            <a:r>
              <a:rPr lang="en-US" sz="1800" dirty="0"/>
              <a:t>The customer can specify basic requirements such as transport costs and delivery time </a:t>
            </a:r>
          </a:p>
          <a:p>
            <a:pPr marL="285750" indent="-285750"/>
            <a:endParaRPr lang="en-US" sz="1800" dirty="0"/>
          </a:p>
          <a:p>
            <a:pPr marL="285750" indent="-285750"/>
            <a:r>
              <a:rPr lang="en-US" sz="1800" dirty="0"/>
              <a:t>Means of transport are defined by the transport company Bundling effects</a:t>
            </a:r>
          </a:p>
          <a:p>
            <a:pPr marL="285750" indent="-285750"/>
            <a:endParaRPr lang="en-US" sz="1800" dirty="0"/>
          </a:p>
          <a:p>
            <a:pPr marL="285750" indent="-285750"/>
            <a:r>
              <a:rPr lang="en-US" sz="1800" dirty="0"/>
              <a:t>Bundling effects ensure more efficient use of transport capacities and increasing use of rail and inland waterway transport</a:t>
            </a:r>
          </a:p>
          <a:p>
            <a:pPr marL="285750" indent="-285750"/>
            <a:endParaRPr lang="en-US" sz="1800" dirty="0"/>
          </a:p>
          <a:p>
            <a:pPr marL="285750" indent="-285750"/>
            <a:r>
              <a:rPr lang="en-US" sz="1800" dirty="0"/>
              <a:t>Prerequisite for success: close cooperation of all players along the supply chain</a:t>
            </a:r>
          </a:p>
          <a:p>
            <a:pPr marL="285750" indent="-285750"/>
            <a:endParaRPr lang="en-US" sz="1800" dirty="0"/>
          </a:p>
          <a:p>
            <a:pPr marL="285750" indent="-285750"/>
            <a:r>
              <a:rPr lang="en-US" sz="1800" dirty="0"/>
              <a:t>Integration of visionary transport modes supports </a:t>
            </a:r>
            <a:r>
              <a:rPr lang="en-US" sz="1800" dirty="0" err="1"/>
              <a:t>synchromodal</a:t>
            </a:r>
            <a:r>
              <a:rPr lang="en-US" sz="1800" dirty="0"/>
              <a:t> systems</a:t>
            </a:r>
          </a:p>
          <a:p>
            <a:pPr marL="285750" indent="-285750"/>
            <a:endParaRPr lang="de-AT" sz="1800" b="1" dirty="0"/>
          </a:p>
        </p:txBody>
      </p:sp>
    </p:spTree>
    <p:extLst>
      <p:ext uri="{BB962C8B-B14F-4D97-AF65-F5344CB8AC3E}">
        <p14:creationId xmlns:p14="http://schemas.microsoft.com/office/powerpoint/2010/main" val="566350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427168" cy="990600"/>
          </a:xfrm>
        </p:spPr>
        <p:txBody>
          <a:bodyPr>
            <a:normAutofit/>
          </a:bodyPr>
          <a:lstStyle/>
          <a:p>
            <a:r>
              <a:rPr lang="en-US" dirty="0" err="1">
                <a:latin typeface="Corbel" panose="020B0503020204020204" pitchFamily="34" charset="0"/>
              </a:rPr>
              <a:t>Synchromodality</a:t>
            </a:r>
            <a:r>
              <a:rPr lang="en-US" dirty="0">
                <a:latin typeface="Corbel" panose="020B0503020204020204" pitchFamily="34" charset="0"/>
              </a:rPr>
              <a:t> - Potentials for inland navigation</a:t>
            </a:r>
            <a:br>
              <a:rPr lang="en-US" dirty="0">
                <a:latin typeface="Corbel" panose="020B0503020204020204" pitchFamily="34" charset="0"/>
              </a:rPr>
            </a:br>
            <a:r>
              <a:rPr lang="en-US" b="0" dirty="0">
                <a:latin typeface="Corbel" panose="020B0503020204020204" pitchFamily="34" charset="0"/>
              </a:rPr>
              <a:t>Innovative transport concepts</a:t>
            </a:r>
            <a:endParaRPr lang="en-US" sz="2400" b="0" dirty="0">
              <a:latin typeface="Corbel" panose="020B0503020204020204" pitchFamily="34" charset="0"/>
            </a:endParaRPr>
          </a:p>
        </p:txBody>
      </p:sp>
      <p:sp>
        <p:nvSpPr>
          <p:cNvPr id="8" name="Content Placeholder 7"/>
          <p:cNvSpPr>
            <a:spLocks noGrp="1"/>
          </p:cNvSpPr>
          <p:nvPr>
            <p:ph idx="1"/>
          </p:nvPr>
        </p:nvSpPr>
        <p:spPr/>
        <p:txBody>
          <a:bodyPr>
            <a:normAutofit/>
          </a:bodyPr>
          <a:lstStyle/>
          <a:p>
            <a:r>
              <a:rPr lang="en-US" sz="2200" dirty="0">
                <a:solidFill>
                  <a:schemeClr val="accent1"/>
                </a:solidFill>
                <a:latin typeface="Corbel" panose="020B0503020204020204" pitchFamily="34" charset="0"/>
              </a:rPr>
              <a:t>Enabling bundling effects inland navigation becomes more attractive </a:t>
            </a:r>
          </a:p>
          <a:p>
            <a:r>
              <a:rPr lang="en-US" sz="2200" dirty="0">
                <a:solidFill>
                  <a:schemeClr val="accent1"/>
                </a:solidFill>
                <a:latin typeface="Corbel" panose="020B0503020204020204" pitchFamily="34" charset="0"/>
              </a:rPr>
              <a:t>Prejudices can be overcome </a:t>
            </a:r>
          </a:p>
          <a:p>
            <a:r>
              <a:rPr lang="en-US" sz="2200" dirty="0">
                <a:solidFill>
                  <a:schemeClr val="accent1"/>
                </a:solidFill>
                <a:latin typeface="Corbel" panose="020B0503020204020204" pitchFamily="34" charset="0"/>
              </a:rPr>
              <a:t>in line with the policy objectives modal shift</a:t>
            </a:r>
          </a:p>
          <a:p>
            <a:r>
              <a:rPr lang="en-US" sz="2200" dirty="0" err="1">
                <a:solidFill>
                  <a:schemeClr val="accent1"/>
                </a:solidFill>
                <a:latin typeface="Corbel" panose="020B0503020204020204" pitchFamily="34" charset="0"/>
              </a:rPr>
              <a:t>centralised</a:t>
            </a:r>
            <a:r>
              <a:rPr lang="en-US" sz="2200" dirty="0">
                <a:solidFill>
                  <a:schemeClr val="accent1"/>
                </a:solidFill>
                <a:latin typeface="Corbel" panose="020B0503020204020204" pitchFamily="34" charset="0"/>
              </a:rPr>
              <a:t> selection via the means of transport neglect of personal preferences</a:t>
            </a:r>
          </a:p>
          <a:p>
            <a:r>
              <a:rPr lang="en-US" sz="2200" dirty="0">
                <a:solidFill>
                  <a:schemeClr val="accent1"/>
                </a:solidFill>
                <a:latin typeface="Corbel" panose="020B0503020204020204" pitchFamily="34" charset="0"/>
              </a:rPr>
              <a:t>free capacities of waterways</a:t>
            </a:r>
          </a:p>
          <a:p>
            <a:pPr marL="0" indent="0">
              <a:buNone/>
            </a:pPr>
            <a:endParaRPr lang="en-US" sz="2200"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1F88F86F-F35A-4E20-B20B-E79F7A0DABAB}" type="datetime6">
              <a:rPr lang="de-AT" smtClean="0">
                <a:solidFill>
                  <a:schemeClr val="accent5">
                    <a:lumMod val="50000"/>
                  </a:schemeClr>
                </a:solidFill>
              </a:rPr>
              <a:t>September 22</a:t>
            </a:fld>
            <a:endParaRPr lang="de-AT" dirty="0">
              <a:solidFill>
                <a:schemeClr val="accent5">
                  <a:lumMod val="50000"/>
                </a:schemeClr>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schemeClr val="accent5">
                    <a:lumMod val="50000"/>
                  </a:schemeClr>
                </a:solidFill>
              </a:rPr>
              <a:pPr/>
              <a:t>43</a:t>
            </a:fld>
            <a:endParaRPr lang="de-AT" dirty="0">
              <a:solidFill>
                <a:schemeClr val="accent5">
                  <a:lumMod val="50000"/>
                </a:schemeClr>
              </a:solidFill>
            </a:endParaRPr>
          </a:p>
        </p:txBody>
      </p:sp>
      <p:sp>
        <p:nvSpPr>
          <p:cNvPr id="6" name="Textfeld 14"/>
          <p:cNvSpPr txBox="1"/>
          <p:nvPr/>
        </p:nvSpPr>
        <p:spPr>
          <a:xfrm>
            <a:off x="2150049" y="5540528"/>
            <a:ext cx="4408473" cy="646331"/>
          </a:xfrm>
          <a:prstGeom prst="rect">
            <a:avLst/>
          </a:prstGeom>
          <a:noFill/>
          <a:ln>
            <a:solidFill>
              <a:schemeClr val="accent5">
                <a:lumMod val="50000"/>
              </a:schemeClr>
            </a:solidFill>
          </a:ln>
        </p:spPr>
        <p:txBody>
          <a:bodyPr wrap="square" rtlCol="0" anchor="ctr">
            <a:spAutoFit/>
          </a:bodyPr>
          <a:lstStyle/>
          <a:p>
            <a:pPr marL="546100" indent="0">
              <a:buNone/>
            </a:pPr>
            <a:r>
              <a:rPr lang="en-US" spc="60" dirty="0">
                <a:solidFill>
                  <a:schemeClr val="accent5">
                    <a:lumMod val="50000"/>
                  </a:schemeClr>
                </a:solidFill>
                <a:latin typeface="Corbel" panose="020B0503020204020204" pitchFamily="34" charset="0"/>
              </a:rPr>
              <a:t>only 15% of the capacity of the Danube is used</a:t>
            </a:r>
            <a:r>
              <a:rPr lang="de-AT" spc="60" dirty="0">
                <a:solidFill>
                  <a:schemeClr val="accent5">
                    <a:lumMod val="50000"/>
                  </a:schemeClr>
                </a:solidFill>
                <a:latin typeface="Corbel" panose="020B0503020204020204" pitchFamily="34" charset="0"/>
              </a:rPr>
              <a:t>!</a:t>
            </a:r>
            <a:endParaRPr lang="en-US" dirty="0">
              <a:solidFill>
                <a:schemeClr val="accent5">
                  <a:lumMod val="50000"/>
                </a:schemeClr>
              </a:solidFill>
              <a:latin typeface="Corbel" panose="020B0503020204020204" pitchFamily="34" charset="0"/>
            </a:endParaRPr>
          </a:p>
        </p:txBody>
      </p:sp>
      <p:pic>
        <p:nvPicPr>
          <p:cNvPr id="7" name="Picture 2"/>
          <p:cNvPicPr>
            <a:picLocks noChangeAspect="1" noChangeArrowheads="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67744" y="5625240"/>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944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de-AT" dirty="0" err="1">
                <a:latin typeface="Corbel" panose="020B0503020204020204" pitchFamily="34" charset="0"/>
              </a:rPr>
              <a:t>Syncromodality</a:t>
            </a:r>
            <a:r>
              <a:rPr lang="de-AT" dirty="0">
                <a:latin typeface="Corbel" panose="020B0503020204020204" pitchFamily="34" charset="0"/>
              </a:rPr>
              <a:t> - </a:t>
            </a:r>
            <a:r>
              <a:rPr lang="de-AT" dirty="0" err="1">
                <a:latin typeface="Corbel" panose="020B0503020204020204" pitchFamily="34" charset="0"/>
              </a:rPr>
              <a:t>practical</a:t>
            </a:r>
            <a:r>
              <a:rPr lang="de-AT" dirty="0">
                <a:latin typeface="Corbel" panose="020B0503020204020204" pitchFamily="34" charset="0"/>
              </a:rPr>
              <a:t> </a:t>
            </a:r>
            <a:r>
              <a:rPr lang="de-AT" dirty="0" err="1">
                <a:latin typeface="Corbel" panose="020B0503020204020204" pitchFamily="34" charset="0"/>
              </a:rPr>
              <a:t>example</a:t>
            </a:r>
            <a:br>
              <a:rPr lang="de-AT" dirty="0">
                <a:latin typeface="Corbel" panose="020B0503020204020204" pitchFamily="34" charset="0"/>
              </a:rPr>
            </a:br>
            <a:r>
              <a:rPr lang="de-AT" b="0" dirty="0">
                <a:latin typeface="Corbel" panose="020B0503020204020204" pitchFamily="34" charset="0"/>
              </a:rPr>
              <a:t>Innovative </a:t>
            </a:r>
            <a:r>
              <a:rPr lang="de-AT" b="0" dirty="0" err="1">
                <a:latin typeface="Corbel" panose="020B0503020204020204" pitchFamily="34" charset="0"/>
              </a:rPr>
              <a:t>transport</a:t>
            </a:r>
            <a:r>
              <a:rPr lang="de-AT" b="0" dirty="0">
                <a:latin typeface="Corbel" panose="020B0503020204020204" pitchFamily="34" charset="0"/>
              </a:rPr>
              <a:t> </a:t>
            </a:r>
            <a:r>
              <a:rPr lang="de-AT" b="0" dirty="0" err="1">
                <a:latin typeface="Corbel" panose="020B0503020204020204" pitchFamily="34" charset="0"/>
              </a:rPr>
              <a:t>concepts</a:t>
            </a:r>
            <a:endParaRPr lang="de-AT" sz="2400" b="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sp>
        <p:nvSpPr>
          <p:cNvPr id="6" name="Inhaltsplatzhalter 5"/>
          <p:cNvSpPr>
            <a:spLocks noGrp="1"/>
          </p:cNvSpPr>
          <p:nvPr>
            <p:ph idx="1"/>
          </p:nvPr>
        </p:nvSpPr>
        <p:spPr/>
        <p:txBody>
          <a:bodyPr/>
          <a:lstStyle/>
          <a:p>
            <a:r>
              <a:rPr lang="en-US" sz="2200" b="1" dirty="0">
                <a:latin typeface="Corbel" panose="020B0503020204020204" pitchFamily="34" charset="0"/>
              </a:rPr>
              <a:t>European Gateway Services </a:t>
            </a:r>
          </a:p>
          <a:p>
            <a:pPr marL="0" indent="0">
              <a:buNone/>
            </a:pPr>
            <a:r>
              <a:rPr lang="en-US" sz="2200" dirty="0">
                <a:latin typeface="Corbel" panose="020B0503020204020204" pitchFamily="34" charset="0"/>
              </a:rPr>
              <a:t>Rail and inland waterway connections</a:t>
            </a:r>
          </a:p>
          <a:p>
            <a:pPr marL="0" indent="0">
              <a:buNone/>
            </a:pPr>
            <a:r>
              <a:rPr lang="en-US" sz="2200" dirty="0">
                <a:latin typeface="Corbel" panose="020B0503020204020204" pitchFamily="34" charset="0"/>
              </a:rPr>
              <a:t>Overview of the transport network incl. travel times </a:t>
            </a:r>
          </a:p>
          <a:p>
            <a:pPr marL="0" indent="0">
              <a:buNone/>
            </a:pPr>
            <a:r>
              <a:rPr lang="en-US" sz="2200" dirty="0">
                <a:latin typeface="Corbel" panose="020B0503020204020204" pitchFamily="34" charset="0"/>
              </a:rPr>
              <a:t>Services of the terminals</a:t>
            </a:r>
          </a:p>
          <a:p>
            <a:pPr marL="0" indent="0">
              <a:buNone/>
            </a:pPr>
            <a:r>
              <a:rPr lang="en-US" sz="2200" dirty="0">
                <a:latin typeface="Corbel" panose="020B0503020204020204" pitchFamily="34" charset="0"/>
              </a:rPr>
              <a:t>Other services: transport planning</a:t>
            </a:r>
          </a:p>
          <a:p>
            <a:pPr marL="0" indent="0">
              <a:buNone/>
            </a:pPr>
            <a:endParaRPr lang="de-AT" u="sng" dirty="0">
              <a:latin typeface="Corbel" panose="020B0503020204020204" pitchFamily="34" charset="0"/>
            </a:endParaRPr>
          </a:p>
          <a:p>
            <a:pPr marL="0" indent="0">
              <a:buNone/>
            </a:pPr>
            <a:endParaRPr lang="de-AT" dirty="0">
              <a:latin typeface="Corbel" panose="020B0503020204020204" pitchFamily="34" charset="0"/>
            </a:endParaRPr>
          </a:p>
          <a:p>
            <a:pPr marL="0" indent="0">
              <a:buNone/>
            </a:pPr>
            <a:endParaRPr lang="de-AT" dirty="0">
              <a:latin typeface="Corbel" panose="020B0503020204020204" pitchFamily="34" charset="0"/>
            </a:endParaRPr>
          </a:p>
        </p:txBody>
      </p:sp>
      <p:pic>
        <p:nvPicPr>
          <p:cNvPr id="7" name="Grafik 6"/>
          <p:cNvPicPr>
            <a:picLocks noChangeAspect="1"/>
          </p:cNvPicPr>
          <p:nvPr/>
        </p:nvPicPr>
        <p:blipFill>
          <a:blip r:embed="rId3"/>
          <a:stretch>
            <a:fillRect/>
          </a:stretch>
        </p:blipFill>
        <p:spPr>
          <a:xfrm>
            <a:off x="1590328" y="3834473"/>
            <a:ext cx="6006008" cy="2702703"/>
          </a:xfrm>
          <a:prstGeom prst="rect">
            <a:avLst/>
          </a:prstGeom>
        </p:spPr>
      </p:pic>
    </p:spTree>
    <p:extLst>
      <p:ext uri="{BB962C8B-B14F-4D97-AF65-F5344CB8AC3E}">
        <p14:creationId xmlns:p14="http://schemas.microsoft.com/office/powerpoint/2010/main" val="1183067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393504" cy="990600"/>
          </a:xfrm>
        </p:spPr>
        <p:txBody>
          <a:bodyPr>
            <a:normAutofit/>
          </a:bodyPr>
          <a:lstStyle/>
          <a:p>
            <a:r>
              <a:rPr lang="en-US" dirty="0">
                <a:solidFill>
                  <a:schemeClr val="accent1"/>
                </a:solidFill>
                <a:latin typeface="Corbel" panose="020B0503020204020204" pitchFamily="34" charset="0"/>
              </a:rPr>
              <a:t>Vision to 2050: The Physical Internet</a:t>
            </a:r>
            <a:br>
              <a:rPr lang="en-US" dirty="0">
                <a:solidFill>
                  <a:schemeClr val="accent1"/>
                </a:solidFill>
                <a:latin typeface="Corbel" panose="020B0503020204020204" pitchFamily="34" charset="0"/>
              </a:rPr>
            </a:br>
            <a:r>
              <a:rPr lang="en-US" b="0" dirty="0">
                <a:solidFill>
                  <a:schemeClr val="accent1"/>
                </a:solidFill>
                <a:latin typeface="Corbel" panose="020B0503020204020204" pitchFamily="34" charset="0"/>
              </a:rPr>
              <a:t>Innovative transport concepts</a:t>
            </a:r>
            <a:endParaRPr lang="en-US" sz="2400" b="0"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AFDB1038-1BBD-4E9E-9557-868F64CE5BA6}"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45</a:t>
            </a:fld>
            <a:endParaRPr lang="de-AT" dirty="0">
              <a:solidFill>
                <a:prstClr val="white"/>
              </a:solidFill>
            </a:endParaRPr>
          </a:p>
        </p:txBody>
      </p:sp>
      <p:sp>
        <p:nvSpPr>
          <p:cNvPr id="39" name="Inhaltsplatzhalter 2"/>
          <p:cNvSpPr>
            <a:spLocks noGrp="1"/>
          </p:cNvSpPr>
          <p:nvPr>
            <p:ph idx="1"/>
          </p:nvPr>
        </p:nvSpPr>
        <p:spPr>
          <a:xfrm>
            <a:off x="410297" y="2032336"/>
            <a:ext cx="4017688" cy="4842832"/>
          </a:xfrm>
        </p:spPr>
        <p:txBody>
          <a:bodyPr>
            <a:normAutofit/>
          </a:bodyPr>
          <a:lstStyle/>
          <a:p>
            <a:pPr>
              <a:spcAft>
                <a:spcPts val="900"/>
              </a:spcAft>
            </a:pPr>
            <a:r>
              <a:rPr lang="en-US" sz="1700" dirty="0">
                <a:solidFill>
                  <a:schemeClr val="accent1"/>
                </a:solidFill>
                <a:latin typeface="Corbel" panose="020B0503020204020204" pitchFamily="34" charset="0"/>
              </a:rPr>
              <a:t>Sending products over the Internet - on the same basis as information flows</a:t>
            </a:r>
          </a:p>
          <a:p>
            <a:pPr>
              <a:spcAft>
                <a:spcPts val="900"/>
              </a:spcAft>
            </a:pPr>
            <a:r>
              <a:rPr lang="en-US" sz="1700" dirty="0">
                <a:solidFill>
                  <a:schemeClr val="accent1"/>
                </a:solidFill>
                <a:latin typeface="Corbel" panose="020B0503020204020204" pitchFamily="34" charset="0"/>
              </a:rPr>
              <a:t>open, connected network</a:t>
            </a:r>
          </a:p>
          <a:p>
            <a:pPr>
              <a:spcAft>
                <a:spcPts val="900"/>
              </a:spcAft>
            </a:pPr>
            <a:r>
              <a:rPr lang="en-US" sz="1700" dirty="0">
                <a:solidFill>
                  <a:schemeClr val="accent1"/>
                </a:solidFill>
                <a:latin typeface="Corbel" panose="020B0503020204020204" pitchFamily="34" charset="0"/>
              </a:rPr>
              <a:t>Basis: network of hubs is based on</a:t>
            </a:r>
          </a:p>
          <a:p>
            <a:pPr marL="457200" lvl="2">
              <a:spcAft>
                <a:spcPts val="900"/>
              </a:spcAft>
            </a:pPr>
            <a:r>
              <a:rPr lang="en-US" sz="1500" dirty="0">
                <a:solidFill>
                  <a:schemeClr val="accent1"/>
                </a:solidFill>
                <a:latin typeface="Corbel" panose="020B0503020204020204" pitchFamily="34" charset="0"/>
              </a:rPr>
              <a:t>physical, digital and operational interconnection</a:t>
            </a:r>
          </a:p>
          <a:p>
            <a:pPr marL="457200" lvl="2">
              <a:spcAft>
                <a:spcPts val="900"/>
              </a:spcAft>
            </a:pPr>
            <a:r>
              <a:rPr lang="en-US" sz="1500" dirty="0">
                <a:solidFill>
                  <a:schemeClr val="accent1"/>
                </a:solidFill>
                <a:latin typeface="Corbel" panose="020B0503020204020204" pitchFamily="34" charset="0"/>
              </a:rPr>
              <a:t>basics of the digital internet</a:t>
            </a:r>
          </a:p>
          <a:p>
            <a:pPr>
              <a:spcAft>
                <a:spcPts val="900"/>
              </a:spcAft>
            </a:pPr>
            <a:r>
              <a:rPr lang="en-US" sz="1700" dirty="0">
                <a:solidFill>
                  <a:schemeClr val="accent1"/>
                </a:solidFill>
                <a:latin typeface="Corbel" panose="020B0503020204020204" pitchFamily="34" charset="0"/>
              </a:rPr>
              <a:t>Example: based on data a container searches for its own way. Algorithms calculate the ideal route</a:t>
            </a:r>
          </a:p>
          <a:p>
            <a:pPr>
              <a:spcAft>
                <a:spcPts val="900"/>
              </a:spcAft>
            </a:pPr>
            <a:r>
              <a:rPr lang="en-US" sz="1700" dirty="0">
                <a:solidFill>
                  <a:schemeClr val="accent1"/>
                </a:solidFill>
                <a:latin typeface="Corbel" panose="020B0503020204020204" pitchFamily="34" charset="0"/>
              </a:rPr>
              <a:t>Inland waterway vessels and trains preferred (environmentally friendly)</a:t>
            </a:r>
          </a:p>
          <a:p>
            <a:pPr>
              <a:buClr>
                <a:srgbClr val="189BC4"/>
              </a:buClr>
            </a:pPr>
            <a:endParaRPr lang="de-AT" sz="1600" dirty="0">
              <a:solidFill>
                <a:schemeClr val="tx1"/>
              </a:solidFill>
            </a:endParaRPr>
          </a:p>
          <a:p>
            <a:pPr>
              <a:buClr>
                <a:srgbClr val="189BC4"/>
              </a:buClr>
            </a:pPr>
            <a:endParaRPr lang="de-AT" sz="1600" dirty="0">
              <a:solidFill>
                <a:schemeClr val="tx1"/>
              </a:solidFill>
            </a:endParaRPr>
          </a:p>
          <a:p>
            <a:endParaRPr lang="de-AT" sz="1600" dirty="0"/>
          </a:p>
        </p:txBody>
      </p:sp>
      <p:grpSp>
        <p:nvGrpSpPr>
          <p:cNvPr id="46" name="Group 54"/>
          <p:cNvGrpSpPr>
            <a:grpSpLocks noChangeAspect="1"/>
          </p:cNvGrpSpPr>
          <p:nvPr/>
        </p:nvGrpSpPr>
        <p:grpSpPr>
          <a:xfrm>
            <a:off x="4430312" y="3861048"/>
            <a:ext cx="4713688" cy="2596948"/>
            <a:chOff x="24448" y="1897387"/>
            <a:chExt cx="8473155" cy="4668165"/>
          </a:xfrm>
        </p:grpSpPr>
        <p:grpSp>
          <p:nvGrpSpPr>
            <p:cNvPr id="50" name="Group 51"/>
            <p:cNvGrpSpPr/>
            <p:nvPr/>
          </p:nvGrpSpPr>
          <p:grpSpPr>
            <a:xfrm>
              <a:off x="2339600" y="5551760"/>
              <a:ext cx="4329256" cy="1013792"/>
              <a:chOff x="2339600" y="5442272"/>
              <a:chExt cx="4329256" cy="1013792"/>
            </a:xfrm>
          </p:grpSpPr>
          <p:sp>
            <p:nvSpPr>
              <p:cNvPr id="75" name="Rectangle 23"/>
              <p:cNvSpPr/>
              <p:nvPr/>
            </p:nvSpPr>
            <p:spPr>
              <a:xfrm>
                <a:off x="2339600" y="5527679"/>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76" name="Rectangle 41"/>
              <p:cNvSpPr/>
              <p:nvPr/>
            </p:nvSpPr>
            <p:spPr>
              <a:xfrm>
                <a:off x="3239459" y="6024016"/>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77" name="Rectangle 42"/>
              <p:cNvSpPr/>
              <p:nvPr/>
            </p:nvSpPr>
            <p:spPr>
              <a:xfrm>
                <a:off x="3811073" y="5442272"/>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78" name="Rectangle 43"/>
              <p:cNvSpPr/>
              <p:nvPr/>
            </p:nvSpPr>
            <p:spPr>
              <a:xfrm>
                <a:off x="4644008" y="5909592"/>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cxnSp>
            <p:nvCxnSpPr>
              <p:cNvPr id="79" name="Straight Arrow Connector 39"/>
              <p:cNvCxnSpPr>
                <a:endCxn id="76" idx="1"/>
              </p:cNvCxnSpPr>
              <p:nvPr/>
            </p:nvCxnSpPr>
            <p:spPr>
              <a:xfrm>
                <a:off x="2653724" y="5954736"/>
                <a:ext cx="585735" cy="2853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44"/>
              <p:cNvCxnSpPr>
                <a:stCxn id="76" idx="0"/>
                <a:endCxn id="77" idx="1"/>
              </p:cNvCxnSpPr>
              <p:nvPr/>
            </p:nvCxnSpPr>
            <p:spPr>
              <a:xfrm flipV="1">
                <a:off x="3546485" y="5658296"/>
                <a:ext cx="264588" cy="3657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46"/>
              <p:cNvCxnSpPr>
                <a:stCxn id="77" idx="3"/>
                <a:endCxn id="78" idx="0"/>
              </p:cNvCxnSpPr>
              <p:nvPr/>
            </p:nvCxnSpPr>
            <p:spPr>
              <a:xfrm>
                <a:off x="4425125" y="5658296"/>
                <a:ext cx="525909" cy="2512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Rectangle 47"/>
              <p:cNvSpPr/>
              <p:nvPr/>
            </p:nvSpPr>
            <p:spPr>
              <a:xfrm>
                <a:off x="5796136" y="5919712"/>
                <a:ext cx="872720" cy="501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b="1" dirty="0">
                    <a:solidFill>
                      <a:schemeClr val="tx1"/>
                    </a:solidFill>
                  </a:rPr>
                  <a:t>Customer</a:t>
                </a:r>
                <a:endParaRPr lang="en-US" sz="600" b="1" dirty="0">
                  <a:solidFill>
                    <a:schemeClr val="tx1"/>
                  </a:solidFill>
                </a:endParaRPr>
              </a:p>
            </p:txBody>
          </p:sp>
          <p:sp>
            <p:nvSpPr>
              <p:cNvPr id="83" name="Isosceles Triangle 48"/>
              <p:cNvSpPr/>
              <p:nvPr/>
            </p:nvSpPr>
            <p:spPr>
              <a:xfrm>
                <a:off x="5796136" y="5591968"/>
                <a:ext cx="872720" cy="31762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Arrow Connector 50"/>
              <p:cNvCxnSpPr>
                <a:stCxn id="78" idx="3"/>
                <a:endCxn id="82" idx="1"/>
              </p:cNvCxnSpPr>
              <p:nvPr/>
            </p:nvCxnSpPr>
            <p:spPr>
              <a:xfrm>
                <a:off x="5258060" y="6125616"/>
                <a:ext cx="538076" cy="447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6" name="Group 53"/>
            <p:cNvGrpSpPr/>
            <p:nvPr/>
          </p:nvGrpSpPr>
          <p:grpSpPr>
            <a:xfrm>
              <a:off x="24448" y="1897387"/>
              <a:ext cx="8473155" cy="3340016"/>
              <a:chOff x="24448" y="1897387"/>
              <a:chExt cx="8473155" cy="3340016"/>
            </a:xfrm>
          </p:grpSpPr>
          <p:grpSp>
            <p:nvGrpSpPr>
              <p:cNvPr id="57" name="Group 22"/>
              <p:cNvGrpSpPr/>
              <p:nvPr/>
            </p:nvGrpSpPr>
            <p:grpSpPr>
              <a:xfrm>
                <a:off x="24448" y="1897387"/>
                <a:ext cx="8473155" cy="3340016"/>
                <a:chOff x="156297" y="2308167"/>
                <a:chExt cx="8473155" cy="3340016"/>
              </a:xfrm>
            </p:grpSpPr>
            <p:sp>
              <p:nvSpPr>
                <p:cNvPr id="59" name="Letter"/>
                <p:cNvSpPr>
                  <a:spLocks noEditPoints="1" noChangeArrowheads="1"/>
                </p:cNvSpPr>
                <p:nvPr/>
              </p:nvSpPr>
              <p:spPr bwMode="auto">
                <a:xfrm>
                  <a:off x="1643025" y="2674880"/>
                  <a:ext cx="833350" cy="387647"/>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5304 w 21600"/>
                    <a:gd name="T17" fmla="*/ 9216 h 21600"/>
                    <a:gd name="T18" fmla="*/ 17504 w 21600"/>
                    <a:gd name="T19" fmla="*/ 1837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pic>
              <p:nvPicPr>
                <p:cNvPr id="60" name="Picture 4" descr="C:\Program Files (x86)\Microsoft Office\MEDIA\CAGCAT10\j0292020.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361" y="3348969"/>
                  <a:ext cx="1095306" cy="103947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5" descr="C:\Program Files (x86)\Microsoft Office\MEDIA\CAGCAT10\j0195384.wm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2350" b="32712"/>
                <a:stretch/>
              </p:blipFill>
              <p:spPr bwMode="auto">
                <a:xfrm>
                  <a:off x="7255142" y="3345157"/>
                  <a:ext cx="1149965" cy="1017307"/>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7"/>
                <p:cNvSpPr/>
                <p:nvPr/>
              </p:nvSpPr>
              <p:spPr>
                <a:xfrm>
                  <a:off x="2885098" y="2308167"/>
                  <a:ext cx="3240360" cy="85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Internet</a:t>
                  </a:r>
                  <a:endParaRPr lang="en-US" b="1" dirty="0"/>
                </a:p>
              </p:txBody>
            </p:sp>
            <p:sp>
              <p:nvSpPr>
                <p:cNvPr id="63" name="Letter"/>
                <p:cNvSpPr>
                  <a:spLocks noEditPoints="1" noChangeArrowheads="1"/>
                </p:cNvSpPr>
                <p:nvPr/>
              </p:nvSpPr>
              <p:spPr bwMode="auto">
                <a:xfrm>
                  <a:off x="6315264" y="2674880"/>
                  <a:ext cx="833350" cy="30856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5304 w 21600"/>
                    <a:gd name="T17" fmla="*/ 9216 h 21600"/>
                    <a:gd name="T18" fmla="*/ 17504 w 21600"/>
                    <a:gd name="T19" fmla="*/ 1837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sp>
              <p:nvSpPr>
                <p:cNvPr id="64" name="TextBox 10"/>
                <p:cNvSpPr txBox="1"/>
                <p:nvPr/>
              </p:nvSpPr>
              <p:spPr>
                <a:xfrm>
                  <a:off x="156297" y="4318756"/>
                  <a:ext cx="1471730" cy="497922"/>
                </a:xfrm>
                <a:prstGeom prst="rect">
                  <a:avLst/>
                </a:prstGeom>
                <a:noFill/>
              </p:spPr>
              <p:txBody>
                <a:bodyPr wrap="square" rtlCol="0">
                  <a:spAutoFit/>
                </a:bodyPr>
                <a:lstStyle/>
                <a:p>
                  <a:r>
                    <a:rPr lang="de-AT" sz="1200" b="1" dirty="0" err="1"/>
                    <a:t>consignor</a:t>
                  </a:r>
                  <a:endParaRPr lang="en-US" sz="1200" b="1" dirty="0"/>
                </a:p>
              </p:txBody>
            </p:sp>
            <p:sp>
              <p:nvSpPr>
                <p:cNvPr id="65" name="TextBox 14"/>
                <p:cNvSpPr txBox="1"/>
                <p:nvPr/>
              </p:nvSpPr>
              <p:spPr>
                <a:xfrm>
                  <a:off x="7114408" y="4318756"/>
                  <a:ext cx="1515044" cy="497922"/>
                </a:xfrm>
                <a:prstGeom prst="rect">
                  <a:avLst/>
                </a:prstGeom>
                <a:noFill/>
              </p:spPr>
              <p:txBody>
                <a:bodyPr wrap="square" rtlCol="0">
                  <a:spAutoFit/>
                </a:bodyPr>
                <a:lstStyle/>
                <a:p>
                  <a:r>
                    <a:rPr lang="en-US" sz="1200" b="1" dirty="0"/>
                    <a:t>consignee</a:t>
                  </a:r>
                </a:p>
              </p:txBody>
            </p:sp>
            <p:sp>
              <p:nvSpPr>
                <p:cNvPr id="66" name="Right Arrow 13"/>
                <p:cNvSpPr/>
                <p:nvPr/>
              </p:nvSpPr>
              <p:spPr>
                <a:xfrm>
                  <a:off x="2771800" y="270887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ight Arrow 18"/>
                <p:cNvSpPr/>
                <p:nvPr/>
              </p:nvSpPr>
              <p:spPr>
                <a:xfrm>
                  <a:off x="5238960" y="272464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28"/>
                <p:cNvSpPr/>
                <p:nvPr/>
              </p:nvSpPr>
              <p:spPr>
                <a:xfrm>
                  <a:off x="2893978" y="4791820"/>
                  <a:ext cx="3240360" cy="85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Physical</a:t>
                  </a:r>
                  <a:r>
                    <a:rPr lang="de-DE" sz="1600" b="1" dirty="0"/>
                    <a:t> </a:t>
                  </a:r>
                  <a:br>
                    <a:rPr lang="de-DE" sz="1600" b="1" dirty="0"/>
                  </a:br>
                  <a:r>
                    <a:rPr lang="de-DE" sz="1600" b="1" dirty="0"/>
                    <a:t>Internet</a:t>
                  </a:r>
                  <a:endParaRPr lang="en-US" sz="1200" b="1" dirty="0"/>
                </a:p>
              </p:txBody>
            </p:sp>
            <p:sp>
              <p:nvSpPr>
                <p:cNvPr id="69" name="Right Arrow 29"/>
                <p:cNvSpPr/>
                <p:nvPr/>
              </p:nvSpPr>
              <p:spPr>
                <a:xfrm>
                  <a:off x="2771800" y="515154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Arrow 30"/>
                <p:cNvSpPr/>
                <p:nvPr/>
              </p:nvSpPr>
              <p:spPr>
                <a:xfrm>
                  <a:off x="5270242" y="5217374"/>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ight Arrow 34"/>
                <p:cNvSpPr/>
                <p:nvPr/>
              </p:nvSpPr>
              <p:spPr>
                <a:xfrm rot="19612936">
                  <a:off x="910652" y="2950828"/>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ight Arrow 35"/>
                <p:cNvSpPr/>
                <p:nvPr/>
              </p:nvSpPr>
              <p:spPr>
                <a:xfrm rot="2127473">
                  <a:off x="7405946" y="2852339"/>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ight Arrow 36"/>
                <p:cNvSpPr/>
                <p:nvPr/>
              </p:nvSpPr>
              <p:spPr>
                <a:xfrm rot="2479910">
                  <a:off x="863177" y="5049702"/>
                  <a:ext cx="513622" cy="22956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ight Arrow 37"/>
                <p:cNvSpPr/>
                <p:nvPr/>
              </p:nvSpPr>
              <p:spPr>
                <a:xfrm rot="19017156">
                  <a:off x="7405945" y="4950096"/>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2"/>
              <p:cNvSpPr txBox="1"/>
              <p:nvPr/>
            </p:nvSpPr>
            <p:spPr>
              <a:xfrm>
                <a:off x="2577693" y="3092368"/>
                <a:ext cx="3744417" cy="1161818"/>
              </a:xfrm>
              <a:prstGeom prst="rect">
                <a:avLst/>
              </a:prstGeom>
              <a:noFill/>
            </p:spPr>
            <p:txBody>
              <a:bodyPr wrap="square" rtlCol="0">
                <a:spAutoFit/>
              </a:bodyPr>
              <a:lstStyle/>
              <a:p>
                <a:r>
                  <a:rPr lang="en-US" sz="1200" b="1" dirty="0">
                    <a:solidFill>
                      <a:schemeClr val="accent1"/>
                    </a:solidFill>
                  </a:rPr>
                  <a:t>Sending products over the Internet - on the same basis as information flows!</a:t>
                </a:r>
              </a:p>
            </p:txBody>
          </p:sp>
        </p:grpSp>
      </p:grpSp>
    </p:spTree>
    <p:extLst>
      <p:ext uri="{BB962C8B-B14F-4D97-AF65-F5344CB8AC3E}">
        <p14:creationId xmlns:p14="http://schemas.microsoft.com/office/powerpoint/2010/main" val="1272182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338936" cy="990600"/>
          </a:xfrm>
        </p:spPr>
        <p:txBody>
          <a:bodyPr>
            <a:normAutofit/>
          </a:bodyPr>
          <a:lstStyle/>
          <a:p>
            <a:r>
              <a:rPr lang="en-US" dirty="0">
                <a:solidFill>
                  <a:schemeClr val="accent1"/>
                </a:solidFill>
                <a:latin typeface="Corbel" panose="020B0503020204020204" pitchFamily="34" charset="0"/>
              </a:rPr>
              <a:t>Vision to 2050: The Physical Internet</a:t>
            </a: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46</a:t>
            </a:fld>
            <a:endParaRPr lang="de-AT" dirty="0">
              <a:solidFill>
                <a:prstClr val="white"/>
              </a:solidFill>
            </a:endParaRPr>
          </a:p>
        </p:txBody>
      </p:sp>
      <p:pic>
        <p:nvPicPr>
          <p:cNvPr id="3" name="4vc7XoEYUs8"/>
          <p:cNvPicPr>
            <a:picLocks noRot="1" noChangeAspect="1"/>
          </p:cNvPicPr>
          <p:nvPr>
            <a:videoFile r:link="rId1"/>
          </p:nvPr>
        </p:nvPicPr>
        <p:blipFill>
          <a:blip r:embed="rId4"/>
          <a:stretch>
            <a:fillRect/>
          </a:stretch>
        </p:blipFill>
        <p:spPr>
          <a:xfrm>
            <a:off x="668000" y="1916832"/>
            <a:ext cx="7808000" cy="4392000"/>
          </a:xfrm>
          <a:prstGeom prst="rect">
            <a:avLst/>
          </a:prstGeom>
        </p:spPr>
      </p:pic>
    </p:spTree>
    <p:extLst>
      <p:ext uri="{BB962C8B-B14F-4D97-AF65-F5344CB8AC3E}">
        <p14:creationId xmlns:p14="http://schemas.microsoft.com/office/powerpoint/2010/main" val="1587780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Quiz</a:t>
            </a:r>
            <a:br>
              <a:rPr lang="de-AT" dirty="0"/>
            </a:br>
            <a:r>
              <a:rPr lang="de-AT" b="0" dirty="0"/>
              <a:t>Innovative </a:t>
            </a:r>
            <a:r>
              <a:rPr lang="de-AT" b="0" dirty="0" err="1"/>
              <a:t>transport</a:t>
            </a:r>
            <a:r>
              <a:rPr lang="de-AT" b="0" dirty="0"/>
              <a:t> </a:t>
            </a:r>
            <a:r>
              <a:rPr lang="de-AT" b="0" dirty="0" err="1"/>
              <a:t>concepts</a:t>
            </a:r>
            <a:endParaRPr lang="en-US" b="0" dirty="0"/>
          </a:p>
        </p:txBody>
      </p:sp>
      <p:sp>
        <p:nvSpPr>
          <p:cNvPr id="3" name="Inhaltsplatzhalter 2"/>
          <p:cNvSpPr>
            <a:spLocks noGrp="1"/>
          </p:cNvSpPr>
          <p:nvPr>
            <p:ph idx="1"/>
          </p:nvPr>
        </p:nvSpPr>
        <p:spPr/>
        <p:txBody>
          <a:bodyPr/>
          <a:lstStyle/>
          <a:p>
            <a:pPr marL="0" indent="0" algn="ctr">
              <a:buNone/>
            </a:pPr>
            <a:r>
              <a:rPr lang="en-US" dirty="0"/>
              <a:t>By which year should the Physical Internet be implemented?</a:t>
            </a:r>
          </a:p>
          <a:p>
            <a:pPr marL="0" indent="0" algn="ctr">
              <a:buNone/>
            </a:pPr>
            <a:endParaRPr lang="de-AT" dirty="0"/>
          </a:p>
          <a:p>
            <a:pPr marL="0" indent="0">
              <a:buNone/>
            </a:pPr>
            <a:r>
              <a:rPr lang="de-AT" dirty="0"/>
              <a:t>		a) 2040		b) 2050</a:t>
            </a:r>
          </a:p>
          <a:p>
            <a:pPr marL="0" indent="0">
              <a:buNone/>
            </a:pPr>
            <a:r>
              <a:rPr lang="de-AT" dirty="0"/>
              <a:t>		c) 2022			d) 2070</a:t>
            </a: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47</a:t>
            </a:fld>
            <a:endParaRPr lang="de-AT" dirty="0">
              <a:solidFill>
                <a:prstClr val="white"/>
              </a:solidFill>
            </a:endParaRPr>
          </a:p>
        </p:txBody>
      </p:sp>
      <p:sp>
        <p:nvSpPr>
          <p:cNvPr id="6" name="Ellipse 5"/>
          <p:cNvSpPr/>
          <p:nvPr/>
        </p:nvSpPr>
        <p:spPr>
          <a:xfrm>
            <a:off x="4801775" y="2564904"/>
            <a:ext cx="165618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2"/>
          <a:stretch>
            <a:fillRect/>
          </a:stretch>
        </p:blipFill>
        <p:spPr>
          <a:xfrm>
            <a:off x="3318271" y="3996889"/>
            <a:ext cx="2311596" cy="2568440"/>
          </a:xfrm>
          <a:prstGeom prst="rect">
            <a:avLst/>
          </a:prstGeom>
        </p:spPr>
      </p:pic>
    </p:spTree>
    <p:extLst>
      <p:ext uri="{BB962C8B-B14F-4D97-AF65-F5344CB8AC3E}">
        <p14:creationId xmlns:p14="http://schemas.microsoft.com/office/powerpoint/2010/main" val="35099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Development </a:t>
            </a:r>
            <a:r>
              <a:rPr lang="de-AT" sz="2400" b="0" dirty="0" err="1">
                <a:solidFill>
                  <a:schemeClr val="accent1"/>
                </a:solidFill>
                <a:latin typeface="Corbel" panose="020B0503020204020204" pitchFamily="34" charset="0"/>
              </a:rPr>
              <a:t>trends</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innovation</a:t>
            </a:r>
            <a:r>
              <a:rPr lang="de-AT" sz="2400" b="0" dirty="0">
                <a:solidFill>
                  <a:schemeClr val="accent1"/>
                </a:solidFill>
                <a:latin typeface="Corbel" panose="020B0503020204020204" pitchFamily="34" charset="0"/>
              </a:rPr>
              <a:t> in </a:t>
            </a:r>
            <a:r>
              <a:rPr lang="de-AT" sz="2400" b="0" dirty="0" err="1">
                <a:solidFill>
                  <a:schemeClr val="accent1"/>
                </a:solidFill>
                <a:latin typeface="Corbel" panose="020B0503020204020204" pitchFamily="34" charset="0"/>
              </a:rPr>
              <a:t>logistics</a:t>
            </a:r>
            <a:r>
              <a:rPr lang="de-AT" sz="2400" b="0" dirty="0">
                <a:solidFill>
                  <a:schemeClr val="accent1"/>
                </a:solidFill>
                <a:latin typeface="Corbel" panose="020B0503020204020204" pitchFamily="34" charset="0"/>
              </a:rPr>
              <a:t> – </a:t>
            </a:r>
            <a:r>
              <a:rPr lang="de-AT" sz="2400" b="0" dirty="0" err="1">
                <a:solidFill>
                  <a:schemeClr val="accent1"/>
                </a:solidFill>
                <a:latin typeface="Corbel" panose="020B0503020204020204" pitchFamily="34" charset="0"/>
              </a:rPr>
              <a:t>focus</a:t>
            </a:r>
            <a:r>
              <a:rPr lang="de-AT" sz="2400" b="0" dirty="0">
                <a:solidFill>
                  <a:schemeClr val="accent1"/>
                </a:solidFill>
                <a:latin typeface="Corbel" panose="020B0503020204020204" pitchFamily="34" charset="0"/>
              </a:rPr>
              <a:t> on </a:t>
            </a:r>
            <a:r>
              <a:rPr lang="de-AT" sz="2400" b="0" dirty="0" err="1">
                <a:solidFill>
                  <a:schemeClr val="accent1"/>
                </a:solidFill>
                <a:latin typeface="Corbel" panose="020B0503020204020204" pitchFamily="34" charset="0"/>
              </a:rPr>
              <a:t>inland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navigation</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48</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3024080222"/>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375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355160" cy="990600"/>
          </a:xfrm>
        </p:spPr>
        <p:txBody>
          <a:bodyPr>
            <a:normAutofit/>
          </a:bodyPr>
          <a:lstStyle/>
          <a:p>
            <a:r>
              <a:rPr lang="en-US" dirty="0">
                <a:latin typeface="Corbel" panose="020B0503020204020204" pitchFamily="34" charset="0"/>
              </a:rPr>
              <a:t>Innovative business models in the logistics sector</a:t>
            </a:r>
            <a:endParaRPr lang="de-AT" sz="2400" b="0" dirty="0">
              <a:latin typeface="Corbel" panose="020B0503020204020204" pitchFamily="34" charset="0"/>
            </a:endParaRPr>
          </a:p>
        </p:txBody>
      </p:sp>
      <p:sp>
        <p:nvSpPr>
          <p:cNvPr id="3" name="Inhaltsplatzhalter 2"/>
          <p:cNvSpPr>
            <a:spLocks noGrp="1"/>
          </p:cNvSpPr>
          <p:nvPr>
            <p:ph idx="1"/>
          </p:nvPr>
        </p:nvSpPr>
        <p:spPr>
          <a:xfrm>
            <a:off x="457200" y="1985752"/>
            <a:ext cx="8229600" cy="4776192"/>
          </a:xfrm>
        </p:spPr>
        <p:txBody>
          <a:bodyPr/>
          <a:lstStyle/>
          <a:p>
            <a:pPr marL="0" indent="0">
              <a:buNone/>
            </a:pPr>
            <a:r>
              <a:rPr lang="en-US" b="1" dirty="0">
                <a:latin typeface="Corbel" panose="020B0503020204020204" pitchFamily="34" charset="0"/>
              </a:rPr>
              <a:t>In the future, new business models will develop in the following four areas in particular: </a:t>
            </a:r>
          </a:p>
          <a:p>
            <a:pPr marL="0" indent="0">
              <a:buNone/>
            </a:pPr>
            <a:endParaRPr lang="en-US" b="1" dirty="0">
              <a:latin typeface="Corbel" panose="020B0503020204020204" pitchFamily="34" charset="0"/>
            </a:endParaRPr>
          </a:p>
          <a:p>
            <a:r>
              <a:rPr lang="en-US" dirty="0">
                <a:latin typeface="Corbel" panose="020B0503020204020204" pitchFamily="34" charset="0"/>
              </a:rPr>
              <a:t>booking and optimization platforms</a:t>
            </a:r>
          </a:p>
          <a:p>
            <a:r>
              <a:rPr lang="en-US" dirty="0">
                <a:latin typeface="Corbel" panose="020B0503020204020204" pitchFamily="34" charset="0"/>
              </a:rPr>
              <a:t>carriers and terminal operators</a:t>
            </a:r>
          </a:p>
          <a:p>
            <a:r>
              <a:rPr lang="en-US" dirty="0">
                <a:latin typeface="Corbel" panose="020B0503020204020204" pitchFamily="34" charset="0"/>
              </a:rPr>
              <a:t>supply chain specialists</a:t>
            </a:r>
          </a:p>
          <a:p>
            <a:r>
              <a:rPr lang="en-US" dirty="0">
                <a:latin typeface="Corbel" panose="020B0503020204020204" pitchFamily="34" charset="0"/>
              </a:rPr>
              <a:t>service providers</a:t>
            </a: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49</a:t>
            </a:fld>
            <a:endParaRPr lang="de-AT" dirty="0">
              <a:solidFill>
                <a:prstClr val="white"/>
              </a:solidFill>
            </a:endParaRPr>
          </a:p>
        </p:txBody>
      </p:sp>
    </p:spTree>
    <p:extLst>
      <p:ext uri="{BB962C8B-B14F-4D97-AF65-F5344CB8AC3E}">
        <p14:creationId xmlns:p14="http://schemas.microsoft.com/office/powerpoint/2010/main" val="4161667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Development </a:t>
            </a:r>
            <a:r>
              <a:rPr lang="de-AT" sz="2400" b="0" dirty="0" err="1">
                <a:solidFill>
                  <a:schemeClr val="accent1"/>
                </a:solidFill>
                <a:latin typeface="Corbel" panose="020B0503020204020204" pitchFamily="34" charset="0"/>
              </a:rPr>
              <a:t>trends</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innovation</a:t>
            </a:r>
            <a:r>
              <a:rPr lang="de-AT" sz="2400" b="0" dirty="0">
                <a:solidFill>
                  <a:schemeClr val="accent1"/>
                </a:solidFill>
                <a:latin typeface="Corbel" panose="020B0503020204020204" pitchFamily="34" charset="0"/>
              </a:rPr>
              <a:t> in </a:t>
            </a:r>
            <a:r>
              <a:rPr lang="de-AT" sz="2400" b="0" dirty="0" err="1">
                <a:solidFill>
                  <a:schemeClr val="accent1"/>
                </a:solidFill>
                <a:latin typeface="Corbel" panose="020B0503020204020204" pitchFamily="34" charset="0"/>
              </a:rPr>
              <a:t>logistics</a:t>
            </a:r>
            <a:r>
              <a:rPr lang="de-AT" sz="2400" b="0" dirty="0">
                <a:solidFill>
                  <a:schemeClr val="accent1"/>
                </a:solidFill>
                <a:latin typeface="Corbel" panose="020B0503020204020204" pitchFamily="34" charset="0"/>
              </a:rPr>
              <a:t> – </a:t>
            </a:r>
            <a:r>
              <a:rPr lang="de-AT" sz="2400" b="0" dirty="0" err="1">
                <a:solidFill>
                  <a:schemeClr val="accent1"/>
                </a:solidFill>
                <a:latin typeface="Corbel" panose="020B0503020204020204" pitchFamily="34" charset="0"/>
              </a:rPr>
              <a:t>focus</a:t>
            </a:r>
            <a:r>
              <a:rPr lang="de-AT" sz="2400" b="0" dirty="0">
                <a:solidFill>
                  <a:schemeClr val="accent1"/>
                </a:solidFill>
                <a:latin typeface="Corbel" panose="020B0503020204020204" pitchFamily="34" charset="0"/>
              </a:rPr>
              <a:t> on </a:t>
            </a:r>
            <a:r>
              <a:rPr lang="de-AT" sz="2400" b="0" dirty="0" err="1">
                <a:solidFill>
                  <a:schemeClr val="accent1"/>
                </a:solidFill>
                <a:latin typeface="Corbel" panose="020B0503020204020204" pitchFamily="34" charset="0"/>
              </a:rPr>
              <a:t>inland</a:t>
            </a:r>
            <a:r>
              <a:rPr lang="de-AT" sz="2400" b="0" dirty="0">
                <a:solidFill>
                  <a:schemeClr val="accent1"/>
                </a:solidFill>
                <a:latin typeface="Corbel" panose="020B0503020204020204" pitchFamily="34" charset="0"/>
              </a:rPr>
              <a:t> </a:t>
            </a:r>
            <a:r>
              <a:rPr lang="de-AT" sz="2400" b="0" dirty="0" err="1">
                <a:solidFill>
                  <a:schemeClr val="accent1"/>
                </a:solidFill>
                <a:latin typeface="Corbel" panose="020B0503020204020204" pitchFamily="34" charset="0"/>
              </a:rPr>
              <a:t>navigation</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3457269738"/>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9208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en-US" dirty="0">
                <a:latin typeface="Corbel" panose="020B0503020204020204" pitchFamily="34" charset="0"/>
              </a:rPr>
              <a:t>Booking and optimization platforms</a:t>
            </a:r>
            <a:br>
              <a:rPr lang="en-US" dirty="0">
                <a:latin typeface="Corbel" panose="020B0503020204020204" pitchFamily="34" charset="0"/>
              </a:rPr>
            </a:br>
            <a:r>
              <a:rPr lang="en-US" b="0" dirty="0">
                <a:latin typeface="Corbel" panose="020B0503020204020204" pitchFamily="34" charset="0"/>
              </a:rPr>
              <a:t>Innovative business models in the logistics sector</a:t>
            </a:r>
            <a:endParaRPr lang="de-AT" sz="2400" b="0" dirty="0">
              <a:latin typeface="Corbel" panose="020B0503020204020204" pitchFamily="34" charset="0"/>
            </a:endParaRPr>
          </a:p>
        </p:txBody>
      </p:sp>
      <p:sp>
        <p:nvSpPr>
          <p:cNvPr id="3" name="Inhaltsplatzhalter 2"/>
          <p:cNvSpPr>
            <a:spLocks noGrp="1"/>
          </p:cNvSpPr>
          <p:nvPr>
            <p:ph idx="1"/>
          </p:nvPr>
        </p:nvSpPr>
        <p:spPr>
          <a:xfrm>
            <a:off x="179512" y="1916832"/>
            <a:ext cx="8686800" cy="4489052"/>
          </a:xfrm>
        </p:spPr>
        <p:txBody>
          <a:bodyPr>
            <a:normAutofit lnSpcReduction="10000"/>
          </a:bodyPr>
          <a:lstStyle/>
          <a:p>
            <a:r>
              <a:rPr lang="en-US" b="1" dirty="0">
                <a:latin typeface="Corbel" panose="020B0503020204020204" pitchFamily="34" charset="0"/>
              </a:rPr>
              <a:t>More cost-effective and efficient design </a:t>
            </a:r>
            <a:r>
              <a:rPr lang="en-US" dirty="0">
                <a:latin typeface="Corbel" panose="020B0503020204020204" pitchFamily="34" charset="0"/>
              </a:rPr>
              <a:t>of transport processes</a:t>
            </a:r>
          </a:p>
          <a:p>
            <a:endParaRPr lang="en-US" dirty="0">
              <a:latin typeface="Corbel" panose="020B0503020204020204" pitchFamily="34" charset="0"/>
            </a:endParaRPr>
          </a:p>
          <a:p>
            <a:r>
              <a:rPr lang="en-US" b="1" dirty="0">
                <a:latin typeface="Corbel" panose="020B0503020204020204" pitchFamily="34" charset="0"/>
              </a:rPr>
              <a:t>Direct networking </a:t>
            </a:r>
            <a:r>
              <a:rPr lang="en-US" dirty="0">
                <a:latin typeface="Corbel" panose="020B0503020204020204" pitchFamily="34" charset="0"/>
              </a:rPr>
              <a:t>of customers and logistics service providers is made possible</a:t>
            </a:r>
          </a:p>
          <a:p>
            <a:endParaRPr lang="en-US" dirty="0">
              <a:latin typeface="Corbel" panose="020B0503020204020204" pitchFamily="34" charset="0"/>
            </a:endParaRPr>
          </a:p>
          <a:p>
            <a:r>
              <a:rPr lang="en-US" dirty="0">
                <a:latin typeface="Corbel" panose="020B0503020204020204" pitchFamily="34" charset="0"/>
              </a:rPr>
              <a:t>Direct </a:t>
            </a:r>
            <a:r>
              <a:rPr lang="en-US" b="1" dirty="0">
                <a:latin typeface="Corbel" panose="020B0503020204020204" pitchFamily="34" charset="0"/>
              </a:rPr>
              <a:t>B2C access</a:t>
            </a:r>
          </a:p>
          <a:p>
            <a:endParaRPr lang="en-US" dirty="0">
              <a:latin typeface="Corbel" panose="020B0503020204020204" pitchFamily="34" charset="0"/>
            </a:endParaRPr>
          </a:p>
          <a:p>
            <a:r>
              <a:rPr lang="en-US" dirty="0" err="1">
                <a:latin typeface="Corbel" panose="020B0503020204020204" pitchFamily="34" charset="0"/>
              </a:rPr>
              <a:t>Optimisation</a:t>
            </a:r>
            <a:r>
              <a:rPr lang="en-US" dirty="0">
                <a:latin typeface="Corbel" panose="020B0503020204020204" pitchFamily="34" charset="0"/>
              </a:rPr>
              <a:t> of </a:t>
            </a:r>
            <a:r>
              <a:rPr lang="en-US" b="1" dirty="0">
                <a:latin typeface="Corbel" panose="020B0503020204020204" pitchFamily="34" charset="0"/>
              </a:rPr>
              <a:t>transport capacity </a:t>
            </a:r>
            <a:r>
              <a:rPr lang="en-US" dirty="0">
                <a:latin typeface="Corbel" panose="020B0503020204020204" pitchFamily="34" charset="0"/>
                <a:sym typeface="Wingdings" panose="05000000000000000000" pitchFamily="2" charset="2"/>
              </a:rPr>
              <a:t> </a:t>
            </a:r>
            <a:r>
              <a:rPr lang="en-US" dirty="0">
                <a:latin typeface="Corbel" panose="020B0503020204020204" pitchFamily="34" charset="0"/>
              </a:rPr>
              <a:t>Reduction of freight costs</a:t>
            </a:r>
          </a:p>
          <a:p>
            <a:endParaRPr lang="en-US" dirty="0">
              <a:latin typeface="Corbel" panose="020B0503020204020204" pitchFamily="34" charset="0"/>
            </a:endParaRPr>
          </a:p>
          <a:p>
            <a:r>
              <a:rPr lang="en-US" b="1" dirty="0">
                <a:latin typeface="Corbel" panose="020B0503020204020204" pitchFamily="34" charset="0"/>
              </a:rPr>
              <a:t>Cooperation</a:t>
            </a:r>
            <a:r>
              <a:rPr lang="en-US" dirty="0">
                <a:latin typeface="Corbel" panose="020B0503020204020204" pitchFamily="34" charset="0"/>
              </a:rPr>
              <a:t> among logistics companies makes it possible to act as a neutral platform provider.</a:t>
            </a:r>
            <a:endParaRPr lang="de-AT" dirty="0">
              <a:latin typeface="Corbel" panose="020B0503020204020204" pitchFamily="34" charset="0"/>
            </a:endParaRPr>
          </a:p>
          <a:p>
            <a:pPr marL="0" indent="0">
              <a:buNone/>
            </a:pPr>
            <a:endParaRPr lang="de-AT" dirty="0">
              <a:latin typeface="Corbel" panose="020B0503020204020204" pitchFamily="34" charset="0"/>
            </a:endParaRPr>
          </a:p>
          <a:p>
            <a:endParaRPr lang="de-AT"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50</a:t>
            </a:fld>
            <a:endParaRPr lang="de-AT" dirty="0">
              <a:solidFill>
                <a:prstClr val="white"/>
              </a:solidFill>
            </a:endParaRPr>
          </a:p>
        </p:txBody>
      </p:sp>
    </p:spTree>
    <p:extLst>
      <p:ext uri="{BB962C8B-B14F-4D97-AF65-F5344CB8AC3E}">
        <p14:creationId xmlns:p14="http://schemas.microsoft.com/office/powerpoint/2010/main" val="4205082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51</a:t>
            </a:fld>
            <a:endParaRPr lang="de-AT" dirty="0">
              <a:solidFill>
                <a:prstClr val="white"/>
              </a:solidFill>
            </a:endParaRPr>
          </a:p>
        </p:txBody>
      </p:sp>
      <p:sp>
        <p:nvSpPr>
          <p:cNvPr id="6" name="Inhaltsplatzhalter 5"/>
          <p:cNvSpPr>
            <a:spLocks noGrp="1"/>
          </p:cNvSpPr>
          <p:nvPr>
            <p:ph idx="1"/>
          </p:nvPr>
        </p:nvSpPr>
        <p:spPr>
          <a:xfrm>
            <a:off x="457200" y="1700808"/>
            <a:ext cx="4978896" cy="4968552"/>
          </a:xfrm>
        </p:spPr>
        <p:txBody>
          <a:bodyPr/>
          <a:lstStyle/>
          <a:p>
            <a:pPr marL="0" indent="0">
              <a:buNone/>
            </a:pPr>
            <a:r>
              <a:rPr lang="en-US" u="sng" dirty="0">
                <a:latin typeface="Corbel" panose="020B0503020204020204" pitchFamily="34" charset="0"/>
              </a:rPr>
              <a:t>Practical example:</a:t>
            </a:r>
          </a:p>
          <a:p>
            <a:pPr marL="0" indent="0">
              <a:buNone/>
            </a:pPr>
            <a:r>
              <a:rPr lang="en-US" b="1" dirty="0" err="1">
                <a:latin typeface="Corbel" panose="020B0503020204020204" pitchFamily="34" charset="0"/>
              </a:rPr>
              <a:t>Bargelink</a:t>
            </a:r>
            <a:endParaRPr lang="en-US" b="1" dirty="0">
              <a:latin typeface="Corbel" panose="020B0503020204020204" pitchFamily="34" charset="0"/>
            </a:endParaRPr>
          </a:p>
          <a:p>
            <a:pPr marL="0" indent="0">
              <a:buNone/>
            </a:pPr>
            <a:r>
              <a:rPr lang="en-US" dirty="0">
                <a:latin typeface="Corbel" panose="020B0503020204020204" pitchFamily="34" charset="0"/>
              </a:rPr>
              <a:t>Offers cargo and free capacities</a:t>
            </a:r>
          </a:p>
          <a:p>
            <a:pPr marL="0" indent="0">
              <a:buNone/>
            </a:pPr>
            <a:endParaRPr lang="de-AT" u="sng"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dirty="0">
              <a:latin typeface="Corbel" panose="020B0503020204020204" pitchFamily="34" charset="0"/>
            </a:endParaRPr>
          </a:p>
          <a:p>
            <a:pPr marL="0" indent="0">
              <a:buNone/>
            </a:pPr>
            <a:endParaRPr lang="de-AT" dirty="0">
              <a:latin typeface="Corbel" panose="020B0503020204020204" pitchFamily="34" charset="0"/>
            </a:endParaRPr>
          </a:p>
        </p:txBody>
      </p:sp>
      <p:pic>
        <p:nvPicPr>
          <p:cNvPr id="3" name="Grafik 2"/>
          <p:cNvPicPr>
            <a:picLocks noChangeAspect="1"/>
          </p:cNvPicPr>
          <p:nvPr/>
        </p:nvPicPr>
        <p:blipFill>
          <a:blip r:embed="rId3"/>
          <a:stretch>
            <a:fillRect/>
          </a:stretch>
        </p:blipFill>
        <p:spPr>
          <a:xfrm>
            <a:off x="433536" y="3498173"/>
            <a:ext cx="6300466" cy="2793635"/>
          </a:xfrm>
          <a:prstGeom prst="rect">
            <a:avLst/>
          </a:prstGeom>
        </p:spPr>
      </p:pic>
      <p:sp>
        <p:nvSpPr>
          <p:cNvPr id="10" name="Titel 1"/>
          <p:cNvSpPr>
            <a:spLocks noGrp="1"/>
          </p:cNvSpPr>
          <p:nvPr>
            <p:ph type="title"/>
          </p:nvPr>
        </p:nvSpPr>
        <p:spPr>
          <a:xfrm>
            <a:off x="457200" y="404664"/>
            <a:ext cx="7427168" cy="990600"/>
          </a:xfrm>
        </p:spPr>
        <p:txBody>
          <a:bodyPr>
            <a:normAutofit/>
          </a:bodyPr>
          <a:lstStyle/>
          <a:p>
            <a:r>
              <a:rPr lang="en-US" dirty="0">
                <a:latin typeface="Corbel" panose="020B0503020204020204" pitchFamily="34" charset="0"/>
              </a:rPr>
              <a:t>Booking and optimization platforms</a:t>
            </a:r>
            <a:br>
              <a:rPr lang="en-US" dirty="0">
                <a:latin typeface="Corbel" panose="020B0503020204020204" pitchFamily="34" charset="0"/>
              </a:rPr>
            </a:br>
            <a:r>
              <a:rPr lang="en-US" b="0" dirty="0">
                <a:latin typeface="Corbel" panose="020B0503020204020204" pitchFamily="34" charset="0"/>
              </a:rPr>
              <a:t>Innovative business models in the logistics sector</a:t>
            </a:r>
            <a:endParaRPr lang="de-AT" sz="2400" b="0" dirty="0">
              <a:latin typeface="Corbel" panose="020B0503020204020204" pitchFamily="34" charset="0"/>
            </a:endParaRPr>
          </a:p>
        </p:txBody>
      </p:sp>
    </p:spTree>
    <p:extLst>
      <p:ext uri="{BB962C8B-B14F-4D97-AF65-F5344CB8AC3E}">
        <p14:creationId xmlns:p14="http://schemas.microsoft.com/office/powerpoint/2010/main" val="604374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52</a:t>
            </a:fld>
            <a:endParaRPr lang="de-AT" dirty="0">
              <a:solidFill>
                <a:prstClr val="white"/>
              </a:solidFill>
            </a:endParaRPr>
          </a:p>
        </p:txBody>
      </p:sp>
      <p:sp>
        <p:nvSpPr>
          <p:cNvPr id="6" name="Inhaltsplatzhalter 5"/>
          <p:cNvSpPr>
            <a:spLocks noGrp="1"/>
          </p:cNvSpPr>
          <p:nvPr>
            <p:ph idx="1"/>
          </p:nvPr>
        </p:nvSpPr>
        <p:spPr>
          <a:xfrm>
            <a:off x="457200" y="1700808"/>
            <a:ext cx="8435280" cy="4968552"/>
          </a:xfrm>
        </p:spPr>
        <p:txBody>
          <a:bodyPr/>
          <a:lstStyle/>
          <a:p>
            <a:pPr marL="0" indent="0">
              <a:buNone/>
            </a:pPr>
            <a:r>
              <a:rPr lang="en-US" u="sng" dirty="0">
                <a:latin typeface="Corbel" panose="020B0503020204020204" pitchFamily="34" charset="0"/>
              </a:rPr>
              <a:t>Practical example:</a:t>
            </a:r>
          </a:p>
          <a:p>
            <a:pPr marL="0" indent="0">
              <a:buNone/>
            </a:pPr>
            <a:r>
              <a:rPr lang="en-US" b="1" dirty="0" err="1">
                <a:latin typeface="Corbel" panose="020B0503020204020204" pitchFamily="34" charset="0"/>
              </a:rPr>
              <a:t>Uship</a:t>
            </a:r>
            <a:endParaRPr lang="en-US" b="1" dirty="0">
              <a:latin typeface="Corbel" panose="020B0503020204020204" pitchFamily="34" charset="0"/>
            </a:endParaRPr>
          </a:p>
          <a:p>
            <a:r>
              <a:rPr lang="en-US" sz="1600" dirty="0">
                <a:latin typeface="Corbel" panose="020B0503020204020204" pitchFamily="34" charset="0"/>
              </a:rPr>
              <a:t>Online marketplace to offer or inquire about transport services </a:t>
            </a:r>
            <a:r>
              <a:rPr lang="en-US" sz="1600" dirty="0">
                <a:latin typeface="Corbel" panose="020B0503020204020204" pitchFamily="34" charset="0"/>
                <a:sym typeface="Wingdings" panose="05000000000000000000" pitchFamily="2" charset="2"/>
              </a:rPr>
              <a:t> </a:t>
            </a:r>
            <a:r>
              <a:rPr lang="en-US" sz="1600" dirty="0">
                <a:latin typeface="Corbel" panose="020B0503020204020204" pitchFamily="34" charset="0"/>
              </a:rPr>
              <a:t>Focus on trucks</a:t>
            </a:r>
          </a:p>
          <a:p>
            <a:r>
              <a:rPr lang="en-US" sz="1600" dirty="0">
                <a:latin typeface="Corbel" panose="020B0503020204020204" pitchFamily="34" charset="0"/>
              </a:rPr>
              <a:t>Transport of various goods (heavy loads, household goods, removals, animals, are organized.</a:t>
            </a:r>
            <a:r>
              <a:rPr lang="de-AT" sz="1600" dirty="0">
                <a:latin typeface="Corbel" panose="020B0503020204020204" pitchFamily="34" charset="0"/>
              </a:rPr>
              <a:t> </a:t>
            </a:r>
          </a:p>
          <a:p>
            <a:endParaRPr lang="de-DE" sz="1600" b="1" dirty="0">
              <a:latin typeface="Corbel" panose="020B0503020204020204" pitchFamily="34" charset="0"/>
            </a:endParaRPr>
          </a:p>
          <a:p>
            <a:endParaRPr lang="de-AT" sz="1600" dirty="0">
              <a:latin typeface="Corbel" panose="020B0503020204020204" pitchFamily="34" charset="0"/>
            </a:endParaRPr>
          </a:p>
          <a:p>
            <a:endParaRPr lang="de-AT" sz="1600" dirty="0">
              <a:latin typeface="Corbel" panose="020B0503020204020204" pitchFamily="34" charset="0"/>
            </a:endParaRPr>
          </a:p>
          <a:p>
            <a:pPr marL="0" indent="0">
              <a:buNone/>
            </a:pPr>
            <a:endParaRPr lang="de-AT" dirty="0">
              <a:latin typeface="Corbel" panose="020B0503020204020204" pitchFamily="34" charset="0"/>
            </a:endParaRPr>
          </a:p>
          <a:p>
            <a:pPr marL="0" indent="0">
              <a:buNone/>
            </a:pPr>
            <a:endParaRPr lang="de-AT" dirty="0">
              <a:latin typeface="Corbel" panose="020B0503020204020204" pitchFamily="34" charset="0"/>
            </a:endParaRPr>
          </a:p>
        </p:txBody>
      </p:sp>
      <p:sp>
        <p:nvSpPr>
          <p:cNvPr id="9" name="Titel 1"/>
          <p:cNvSpPr>
            <a:spLocks noGrp="1"/>
          </p:cNvSpPr>
          <p:nvPr>
            <p:ph type="title"/>
          </p:nvPr>
        </p:nvSpPr>
        <p:spPr>
          <a:xfrm>
            <a:off x="457200" y="404664"/>
            <a:ext cx="7427168" cy="990600"/>
          </a:xfrm>
        </p:spPr>
        <p:txBody>
          <a:bodyPr>
            <a:normAutofit/>
          </a:bodyPr>
          <a:lstStyle/>
          <a:p>
            <a:r>
              <a:rPr lang="en-US" dirty="0">
                <a:latin typeface="Corbel" panose="020B0503020204020204" pitchFamily="34" charset="0"/>
              </a:rPr>
              <a:t>Booking and optimization platforms</a:t>
            </a:r>
            <a:br>
              <a:rPr lang="en-US" dirty="0">
                <a:latin typeface="Corbel" panose="020B0503020204020204" pitchFamily="34" charset="0"/>
              </a:rPr>
            </a:br>
            <a:r>
              <a:rPr lang="en-US" b="0" dirty="0">
                <a:latin typeface="Corbel" panose="020B0503020204020204" pitchFamily="34" charset="0"/>
              </a:rPr>
              <a:t>Innovative business models in the logistics sector</a:t>
            </a:r>
            <a:endParaRPr lang="de-AT" sz="2400" b="0" dirty="0">
              <a:latin typeface="Corbel" panose="020B0503020204020204" pitchFamily="34" charset="0"/>
            </a:endParaRPr>
          </a:p>
        </p:txBody>
      </p:sp>
      <p:pic>
        <p:nvPicPr>
          <p:cNvPr id="2" name="Grafik 1"/>
          <p:cNvPicPr>
            <a:picLocks noChangeAspect="1"/>
          </p:cNvPicPr>
          <p:nvPr/>
        </p:nvPicPr>
        <p:blipFill>
          <a:blip r:embed="rId3"/>
          <a:stretch>
            <a:fillRect/>
          </a:stretch>
        </p:blipFill>
        <p:spPr>
          <a:xfrm>
            <a:off x="740235" y="3355200"/>
            <a:ext cx="6856101" cy="2936608"/>
          </a:xfrm>
          <a:prstGeom prst="rect">
            <a:avLst/>
          </a:prstGeom>
        </p:spPr>
      </p:pic>
    </p:spTree>
    <p:extLst>
      <p:ext uri="{BB962C8B-B14F-4D97-AF65-F5344CB8AC3E}">
        <p14:creationId xmlns:p14="http://schemas.microsoft.com/office/powerpoint/2010/main" val="3325665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80700"/>
            <a:ext cx="6131024" cy="990600"/>
          </a:xfrm>
        </p:spPr>
        <p:txBody>
          <a:bodyPr>
            <a:normAutofit fontScale="90000"/>
          </a:bodyPr>
          <a:lstStyle/>
          <a:p>
            <a:r>
              <a:rPr lang="en-US" dirty="0"/>
              <a:t>Carriers and terminal operators</a:t>
            </a:r>
            <a:br>
              <a:rPr lang="en-US" dirty="0"/>
            </a:br>
            <a:r>
              <a:rPr lang="en-US" b="0" dirty="0"/>
              <a:t>Innovative business models in the logistics sector</a:t>
            </a:r>
          </a:p>
        </p:txBody>
      </p:sp>
      <p:sp>
        <p:nvSpPr>
          <p:cNvPr id="3" name="Inhaltsplatzhalter 2"/>
          <p:cNvSpPr>
            <a:spLocks noGrp="1"/>
          </p:cNvSpPr>
          <p:nvPr>
            <p:ph idx="1"/>
          </p:nvPr>
        </p:nvSpPr>
        <p:spPr>
          <a:xfrm>
            <a:off x="539552" y="1916832"/>
            <a:ext cx="8229600" cy="4560167"/>
          </a:xfrm>
        </p:spPr>
        <p:txBody>
          <a:bodyPr>
            <a:normAutofit/>
          </a:bodyPr>
          <a:lstStyle/>
          <a:p>
            <a:r>
              <a:rPr lang="en-US" dirty="0"/>
              <a:t>Still an essential part of the value chain</a:t>
            </a:r>
          </a:p>
          <a:p>
            <a:endParaRPr lang="en-US" dirty="0"/>
          </a:p>
          <a:p>
            <a:r>
              <a:rPr lang="en-US" dirty="0"/>
              <a:t>In order to </a:t>
            </a:r>
            <a:r>
              <a:rPr lang="en-US" dirty="0" err="1"/>
              <a:t>optimise</a:t>
            </a:r>
            <a:r>
              <a:rPr lang="en-US" dirty="0"/>
              <a:t> capacity </a:t>
            </a:r>
            <a:r>
              <a:rPr lang="en-US" dirty="0" err="1"/>
              <a:t>utilisation</a:t>
            </a:r>
            <a:r>
              <a:rPr lang="en-US" dirty="0"/>
              <a:t> and costs, economies of scale and the latest technologies must be used</a:t>
            </a:r>
          </a:p>
          <a:p>
            <a:endParaRPr lang="en-US" dirty="0"/>
          </a:p>
          <a:p>
            <a:r>
              <a:rPr lang="en-US" dirty="0"/>
              <a:t>Special freight packages should be designed to avoid being dependent on orders from booking platforms only </a:t>
            </a:r>
            <a:r>
              <a:rPr lang="en-US" dirty="0">
                <a:sym typeface="Wingdings" panose="05000000000000000000" pitchFamily="2" charset="2"/>
              </a:rPr>
              <a:t> </a:t>
            </a:r>
            <a:r>
              <a:rPr lang="en-US" dirty="0"/>
              <a:t>small companies save booking fees</a:t>
            </a:r>
          </a:p>
          <a:p>
            <a:endParaRPr lang="en-US" dirty="0"/>
          </a:p>
          <a:p>
            <a:r>
              <a:rPr lang="en-US" dirty="0"/>
              <a:t>Own online platforms in cooperation with other terminal operators would be conceivable</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53</a:t>
            </a:fld>
            <a:endParaRPr lang="de-AT" dirty="0">
              <a:solidFill>
                <a:prstClr val="white"/>
              </a:solidFill>
            </a:endParaRPr>
          </a:p>
        </p:txBody>
      </p:sp>
    </p:spTree>
    <p:extLst>
      <p:ext uri="{BB962C8B-B14F-4D97-AF65-F5344CB8AC3E}">
        <p14:creationId xmlns:p14="http://schemas.microsoft.com/office/powerpoint/2010/main" val="3647850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1763688" y="3501008"/>
            <a:ext cx="6192688" cy="2892934"/>
          </a:xfrm>
          <a:prstGeom prst="rect">
            <a:avLst/>
          </a:prstGeom>
        </p:spPr>
      </p:pic>
      <p:sp>
        <p:nvSpPr>
          <p:cNvPr id="2" name="Titel 1"/>
          <p:cNvSpPr>
            <a:spLocks noGrp="1"/>
          </p:cNvSpPr>
          <p:nvPr>
            <p:ph type="title"/>
          </p:nvPr>
        </p:nvSpPr>
        <p:spPr>
          <a:xfrm>
            <a:off x="457200" y="404664"/>
            <a:ext cx="6347048" cy="990600"/>
          </a:xfrm>
        </p:spPr>
        <p:txBody>
          <a:bodyPr>
            <a:normAutofit fontScale="90000"/>
          </a:bodyPr>
          <a:lstStyle/>
          <a:p>
            <a:r>
              <a:rPr lang="en-US" dirty="0"/>
              <a:t>Carriers and terminal operators</a:t>
            </a:r>
            <a:br>
              <a:rPr lang="en-US" dirty="0"/>
            </a:br>
            <a:r>
              <a:rPr lang="en-US" b="0" dirty="0"/>
              <a:t>Innovative business models in the logistics sector</a:t>
            </a:r>
          </a:p>
        </p:txBody>
      </p:sp>
      <p:sp>
        <p:nvSpPr>
          <p:cNvPr id="3" name="Inhaltsplatzhalter 2"/>
          <p:cNvSpPr>
            <a:spLocks noGrp="1"/>
          </p:cNvSpPr>
          <p:nvPr>
            <p:ph idx="1"/>
          </p:nvPr>
        </p:nvSpPr>
        <p:spPr>
          <a:xfrm>
            <a:off x="251520" y="1916832"/>
            <a:ext cx="8229600" cy="1872208"/>
          </a:xfrm>
        </p:spPr>
        <p:txBody>
          <a:bodyPr>
            <a:normAutofit fontScale="70000" lnSpcReduction="20000"/>
          </a:bodyPr>
          <a:lstStyle/>
          <a:p>
            <a:pPr marL="0" indent="0">
              <a:buNone/>
            </a:pPr>
            <a:r>
              <a:rPr lang="en-US" u="sng" dirty="0">
                <a:latin typeface="Corbel" panose="020B0503020204020204" pitchFamily="34" charset="0"/>
              </a:rPr>
              <a:t>Practical example:</a:t>
            </a:r>
          </a:p>
          <a:p>
            <a:pPr marL="0" indent="0">
              <a:buNone/>
            </a:pPr>
            <a:r>
              <a:rPr lang="en-US" b="1" dirty="0">
                <a:latin typeface="Corbel" panose="020B0503020204020204" pitchFamily="34" charset="0"/>
              </a:rPr>
              <a:t>Cargo Center Graz (CCG)</a:t>
            </a:r>
          </a:p>
          <a:p>
            <a:pPr marL="0" indent="0">
              <a:buNone/>
            </a:pPr>
            <a:r>
              <a:rPr lang="en-US" dirty="0">
                <a:latin typeface="Corbel" panose="020B0503020204020204" pitchFamily="34" charset="0"/>
              </a:rPr>
              <a:t>Neutral booking platform for combined transport</a:t>
            </a:r>
          </a:p>
          <a:p>
            <a:pPr marL="0" indent="0">
              <a:buNone/>
            </a:pPr>
            <a:r>
              <a:rPr lang="en-US" dirty="0">
                <a:latin typeface="Corbel" panose="020B0503020204020204" pitchFamily="34" charset="0"/>
              </a:rPr>
              <a:t>Bundling of transport requirements of all logistics companies active in combined transport</a:t>
            </a:r>
          </a:p>
          <a:p>
            <a:pPr marL="0" indent="0">
              <a:buNone/>
            </a:pPr>
            <a:r>
              <a:rPr lang="en-US" dirty="0" err="1">
                <a:latin typeface="Corbel" panose="020B0503020204020204" pitchFamily="34" charset="0"/>
              </a:rPr>
              <a:t>Organisation</a:t>
            </a:r>
            <a:r>
              <a:rPr lang="en-US" dirty="0">
                <a:latin typeface="Corbel" panose="020B0503020204020204" pitchFamily="34" charset="0"/>
              </a:rPr>
              <a:t> of block train transports to various ports in Germany, Slovenia, Italy and Austria</a:t>
            </a:r>
          </a:p>
          <a:p>
            <a:pPr marL="0" indent="0">
              <a:buNone/>
            </a:pP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54</a:t>
            </a:fld>
            <a:endParaRPr lang="de-AT" dirty="0">
              <a:solidFill>
                <a:prstClr val="white"/>
              </a:solidFill>
            </a:endParaRPr>
          </a:p>
        </p:txBody>
      </p:sp>
    </p:spTree>
    <p:extLst>
      <p:ext uri="{BB962C8B-B14F-4D97-AF65-F5344CB8AC3E}">
        <p14:creationId xmlns:p14="http://schemas.microsoft.com/office/powerpoint/2010/main" val="2027683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491064" cy="990600"/>
          </a:xfrm>
        </p:spPr>
        <p:txBody>
          <a:bodyPr>
            <a:normAutofit fontScale="90000"/>
          </a:bodyPr>
          <a:lstStyle/>
          <a:p>
            <a:r>
              <a:rPr lang="en-US" dirty="0"/>
              <a:t>Supply chain specialists</a:t>
            </a:r>
            <a:br>
              <a:rPr lang="en-US" dirty="0"/>
            </a:br>
            <a:r>
              <a:rPr lang="en-US" b="0" dirty="0"/>
              <a:t>Innovative business models in the logistics sector</a:t>
            </a:r>
          </a:p>
        </p:txBody>
      </p:sp>
      <p:sp>
        <p:nvSpPr>
          <p:cNvPr id="3" name="Inhaltsplatzhalter 2"/>
          <p:cNvSpPr>
            <a:spLocks noGrp="1"/>
          </p:cNvSpPr>
          <p:nvPr>
            <p:ph idx="1"/>
          </p:nvPr>
        </p:nvSpPr>
        <p:spPr>
          <a:xfrm>
            <a:off x="457200" y="1988840"/>
            <a:ext cx="8229600" cy="4488160"/>
          </a:xfrm>
        </p:spPr>
        <p:txBody>
          <a:bodyPr/>
          <a:lstStyle/>
          <a:p>
            <a:r>
              <a:rPr lang="en-US" dirty="0"/>
              <a:t>Handling of complex delivery processes </a:t>
            </a:r>
            <a:r>
              <a:rPr lang="en-US" dirty="0">
                <a:sym typeface="Wingdings" panose="05000000000000000000" pitchFamily="2" charset="2"/>
              </a:rPr>
              <a:t> </a:t>
            </a:r>
            <a:r>
              <a:rPr lang="en-US" dirty="0"/>
              <a:t>requires industry-specific know-how</a:t>
            </a:r>
          </a:p>
          <a:p>
            <a:endParaRPr lang="en-US" dirty="0"/>
          </a:p>
          <a:p>
            <a:r>
              <a:rPr lang="en-US" dirty="0"/>
              <a:t>For more efficient and transparent design </a:t>
            </a:r>
            <a:r>
              <a:rPr lang="en-US" dirty="0">
                <a:sym typeface="Wingdings" panose="05000000000000000000" pitchFamily="2" charset="2"/>
              </a:rPr>
              <a:t> </a:t>
            </a:r>
            <a:r>
              <a:rPr lang="en-US" dirty="0"/>
              <a:t>Automation of processes</a:t>
            </a:r>
          </a:p>
          <a:p>
            <a:endParaRPr lang="en-US" dirty="0"/>
          </a:p>
          <a:p>
            <a:r>
              <a:rPr lang="en-US" dirty="0"/>
              <a:t>Major challenge: to be innovative while remaining competitive</a:t>
            </a:r>
          </a:p>
          <a:p>
            <a:endParaRPr lang="en-US" dirty="0"/>
          </a:p>
          <a:p>
            <a:r>
              <a:rPr lang="en-US" dirty="0"/>
              <a:t>Cooperation with service providers makes sense</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55</a:t>
            </a:fld>
            <a:endParaRPr lang="de-AT" dirty="0">
              <a:solidFill>
                <a:prstClr val="white"/>
              </a:solidFill>
            </a:endParaRPr>
          </a:p>
        </p:txBody>
      </p:sp>
    </p:spTree>
    <p:extLst>
      <p:ext uri="{BB962C8B-B14F-4D97-AF65-F5344CB8AC3E}">
        <p14:creationId xmlns:p14="http://schemas.microsoft.com/office/powerpoint/2010/main" val="4485971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491064" cy="990600"/>
          </a:xfrm>
        </p:spPr>
        <p:txBody>
          <a:bodyPr>
            <a:normAutofit fontScale="90000"/>
          </a:bodyPr>
          <a:lstStyle/>
          <a:p>
            <a:r>
              <a:rPr lang="en-US" dirty="0">
                <a:latin typeface="Corbel" panose="020B0503020204020204" pitchFamily="34" charset="0"/>
              </a:rPr>
              <a:t>Service providers</a:t>
            </a:r>
            <a:br>
              <a:rPr lang="en-US" dirty="0">
                <a:latin typeface="Corbel" panose="020B0503020204020204" pitchFamily="34" charset="0"/>
              </a:rPr>
            </a:br>
            <a:r>
              <a:rPr lang="en-US" b="0" dirty="0">
                <a:latin typeface="Corbel" panose="020B0503020204020204" pitchFamily="34" charset="0"/>
              </a:rPr>
              <a:t>Innovative business models in the logistics sector</a:t>
            </a:r>
          </a:p>
        </p:txBody>
      </p:sp>
      <p:sp>
        <p:nvSpPr>
          <p:cNvPr id="3" name="Inhaltsplatzhalter 2"/>
          <p:cNvSpPr>
            <a:spLocks noGrp="1"/>
          </p:cNvSpPr>
          <p:nvPr>
            <p:ph idx="1"/>
          </p:nvPr>
        </p:nvSpPr>
        <p:spPr>
          <a:xfrm>
            <a:off x="457200" y="2132856"/>
            <a:ext cx="8229600" cy="4344144"/>
          </a:xfrm>
        </p:spPr>
        <p:txBody>
          <a:bodyPr>
            <a:normAutofit/>
          </a:bodyPr>
          <a:lstStyle/>
          <a:p>
            <a:r>
              <a:rPr lang="en-US" sz="2200" dirty="0">
                <a:latin typeface="Corbel" panose="020B0503020204020204" pitchFamily="34" charset="0"/>
              </a:rPr>
              <a:t>Service providers provide </a:t>
            </a:r>
            <a:r>
              <a:rPr lang="en-US" sz="2200" b="1" dirty="0">
                <a:latin typeface="Corbel" panose="020B0503020204020204" pitchFamily="34" charset="0"/>
              </a:rPr>
              <a:t>software products and solutions </a:t>
            </a:r>
            <a:r>
              <a:rPr lang="en-US" sz="2200" dirty="0">
                <a:latin typeface="Corbel" panose="020B0503020204020204" pitchFamily="34" charset="0"/>
              </a:rPr>
              <a:t>for the collection and systematic analysis of large amounts of data</a:t>
            </a:r>
          </a:p>
          <a:p>
            <a:endParaRPr lang="en-US" sz="2200" dirty="0">
              <a:latin typeface="Corbel" panose="020B0503020204020204" pitchFamily="34" charset="0"/>
            </a:endParaRPr>
          </a:p>
          <a:p>
            <a:r>
              <a:rPr lang="en-US" sz="2200" dirty="0">
                <a:latin typeface="Corbel" panose="020B0503020204020204" pitchFamily="34" charset="0"/>
              </a:rPr>
              <a:t>They are therefore </a:t>
            </a:r>
            <a:r>
              <a:rPr lang="en-US" sz="2200" b="1" dirty="0">
                <a:latin typeface="Corbel" panose="020B0503020204020204" pitchFamily="34" charset="0"/>
              </a:rPr>
              <a:t>the core of digital logistics</a:t>
            </a:r>
          </a:p>
          <a:p>
            <a:endParaRPr lang="en-US" sz="2200" dirty="0">
              <a:latin typeface="Corbel" panose="020B0503020204020204" pitchFamily="34" charset="0"/>
            </a:endParaRPr>
          </a:p>
          <a:p>
            <a:r>
              <a:rPr lang="en-US" sz="2200" dirty="0">
                <a:latin typeface="Corbel" panose="020B0503020204020204" pitchFamily="34" charset="0"/>
              </a:rPr>
              <a:t>Offered are e.g. online payment systems, GPS tracking or automated customs clearance</a:t>
            </a:r>
          </a:p>
          <a:p>
            <a:endParaRPr lang="en-US" sz="2200" dirty="0">
              <a:latin typeface="Corbel" panose="020B0503020204020204" pitchFamily="34" charset="0"/>
            </a:endParaRPr>
          </a:p>
          <a:p>
            <a:r>
              <a:rPr lang="en-US" sz="2200" dirty="0">
                <a:latin typeface="Corbel" panose="020B0503020204020204" pitchFamily="34" charset="0"/>
              </a:rPr>
              <a:t>Valid data (in real time) and seamless connection are a prerequisite</a:t>
            </a:r>
          </a:p>
          <a:p>
            <a:endParaRPr lang="de-AT" dirty="0">
              <a:latin typeface="Corbel" panose="020B0503020204020204" pitchFamily="34" charset="0"/>
            </a:endParaRPr>
          </a:p>
          <a:p>
            <a:pPr lvl="1"/>
            <a:endParaRPr lang="de-AT" dirty="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56</a:t>
            </a:fld>
            <a:endParaRPr lang="de-AT" dirty="0">
              <a:solidFill>
                <a:prstClr val="white"/>
              </a:solidFill>
            </a:endParaRPr>
          </a:p>
        </p:txBody>
      </p:sp>
    </p:spTree>
    <p:extLst>
      <p:ext uri="{BB962C8B-B14F-4D97-AF65-F5344CB8AC3E}">
        <p14:creationId xmlns:p14="http://schemas.microsoft.com/office/powerpoint/2010/main" val="1698717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931224" cy="990600"/>
          </a:xfrm>
        </p:spPr>
        <p:txBody>
          <a:bodyPr/>
          <a:lstStyle/>
          <a:p>
            <a:pPr lvl="0"/>
            <a:r>
              <a:rPr lang="de-DE" dirty="0">
                <a:latin typeface="Corbel" panose="020B0503020204020204" pitchFamily="34" charset="0"/>
              </a:rPr>
              <a:t>Relevant </a:t>
            </a:r>
            <a:r>
              <a:rPr lang="de-DE" dirty="0" err="1">
                <a:latin typeface="Corbel" panose="020B0503020204020204" pitchFamily="34" charset="0"/>
              </a:rPr>
              <a:t>business</a:t>
            </a:r>
            <a:r>
              <a:rPr lang="de-DE" dirty="0">
                <a:latin typeface="Corbel" panose="020B0503020204020204" pitchFamily="34" charset="0"/>
              </a:rPr>
              <a:t> </a:t>
            </a:r>
            <a:r>
              <a:rPr lang="de-DE" dirty="0" err="1">
                <a:latin typeface="Corbel" panose="020B0503020204020204" pitchFamily="34" charset="0"/>
              </a:rPr>
              <a:t>models</a:t>
            </a:r>
            <a:r>
              <a:rPr lang="de-DE" dirty="0">
                <a:latin typeface="Corbel" panose="020B0503020204020204" pitchFamily="34" charset="0"/>
              </a:rPr>
              <a:t> </a:t>
            </a:r>
            <a:r>
              <a:rPr lang="de-DE" dirty="0" err="1">
                <a:latin typeface="Corbel" panose="020B0503020204020204" pitchFamily="34" charset="0"/>
              </a:rPr>
              <a:t>for</a:t>
            </a:r>
            <a:r>
              <a:rPr lang="de-DE" dirty="0">
                <a:latin typeface="Corbel" panose="020B0503020204020204" pitchFamily="34" charset="0"/>
              </a:rPr>
              <a:t> </a:t>
            </a:r>
            <a:r>
              <a:rPr lang="de-DE" dirty="0" err="1">
                <a:latin typeface="Corbel" panose="020B0503020204020204" pitchFamily="34" charset="0"/>
              </a:rPr>
              <a:t>inland</a:t>
            </a:r>
            <a:r>
              <a:rPr lang="de-DE" dirty="0">
                <a:latin typeface="Corbel" panose="020B0503020204020204" pitchFamily="34" charset="0"/>
              </a:rPr>
              <a:t> </a:t>
            </a:r>
            <a:r>
              <a:rPr lang="de-DE" dirty="0" err="1">
                <a:latin typeface="Corbel" panose="020B0503020204020204" pitchFamily="34" charset="0"/>
              </a:rPr>
              <a:t>navigation</a:t>
            </a:r>
            <a:endParaRPr lang="de-DE" sz="2400" b="0" dirty="0">
              <a:latin typeface="Corbel" panose="020B0503020204020204" pitchFamily="34" charset="0"/>
            </a:endParaRPr>
          </a:p>
        </p:txBody>
      </p:sp>
      <p:sp>
        <p:nvSpPr>
          <p:cNvPr id="3" name="Inhaltsplatzhalter 2"/>
          <p:cNvSpPr>
            <a:spLocks noGrp="1"/>
          </p:cNvSpPr>
          <p:nvPr>
            <p:ph idx="1"/>
          </p:nvPr>
        </p:nvSpPr>
        <p:spPr/>
        <p:txBody>
          <a:bodyPr/>
          <a:lstStyle/>
          <a:p>
            <a:pPr marL="0" indent="0">
              <a:buNone/>
            </a:pPr>
            <a:endParaRPr lang="de-AT" b="1" dirty="0">
              <a:latin typeface="Corbel" panose="020B0503020204020204" pitchFamily="34" charset="0"/>
            </a:endParaRPr>
          </a:p>
          <a:p>
            <a:r>
              <a:rPr lang="en-US" sz="2200" dirty="0">
                <a:latin typeface="Corbel" panose="020B0503020204020204" pitchFamily="34" charset="0"/>
              </a:rPr>
              <a:t>Innovative and data-driven business models are also interesting for inland navigation</a:t>
            </a:r>
          </a:p>
          <a:p>
            <a:endParaRPr lang="en-US" sz="2200" dirty="0">
              <a:latin typeface="Corbel" panose="020B0503020204020204" pitchFamily="34" charset="0"/>
            </a:endParaRPr>
          </a:p>
          <a:p>
            <a:r>
              <a:rPr lang="en-US" sz="2200" b="1" dirty="0">
                <a:latin typeface="Corbel" panose="020B0503020204020204" pitchFamily="34" charset="0"/>
              </a:rPr>
              <a:t>Major challenge</a:t>
            </a:r>
            <a:r>
              <a:rPr lang="en-US" sz="2200" dirty="0">
                <a:latin typeface="Corbel" panose="020B0503020204020204" pitchFamily="34" charset="0"/>
              </a:rPr>
              <a:t>: availability and selection of suitable data (the data volume is constantly increasing, but only a few can be used directly)</a:t>
            </a:r>
          </a:p>
          <a:p>
            <a:endParaRPr lang="en-US" sz="2200" dirty="0">
              <a:latin typeface="Corbel" panose="020B0503020204020204" pitchFamily="34" charset="0"/>
            </a:endParaRPr>
          </a:p>
          <a:p>
            <a:r>
              <a:rPr lang="en-US" sz="2200" dirty="0">
                <a:latin typeface="Corbel" panose="020B0503020204020204" pitchFamily="34" charset="0"/>
              </a:rPr>
              <a:t>Technical and structural adjustments are essential for the implementation of innovative, data-driven business models</a:t>
            </a:r>
          </a:p>
          <a:p>
            <a:pPr marL="0" indent="0">
              <a:buNone/>
            </a:pPr>
            <a:endParaRPr lang="de-AT"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57</a:t>
            </a:fld>
            <a:endParaRPr lang="de-AT" dirty="0">
              <a:solidFill>
                <a:prstClr val="white"/>
              </a:solidFill>
            </a:endParaRPr>
          </a:p>
        </p:txBody>
      </p:sp>
    </p:spTree>
    <p:extLst>
      <p:ext uri="{BB962C8B-B14F-4D97-AF65-F5344CB8AC3E}">
        <p14:creationId xmlns:p14="http://schemas.microsoft.com/office/powerpoint/2010/main" val="275732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768" y="2501065"/>
            <a:ext cx="4294232" cy="2862821"/>
          </a:xfrm>
          <a:prstGeom prst="rect">
            <a:avLst/>
          </a:prstGeom>
        </p:spPr>
      </p:pic>
      <p:sp>
        <p:nvSpPr>
          <p:cNvPr id="3" name="Inhaltsplatzhalter 2"/>
          <p:cNvSpPr>
            <a:spLocks noGrp="1"/>
          </p:cNvSpPr>
          <p:nvPr>
            <p:ph idx="1"/>
          </p:nvPr>
        </p:nvSpPr>
        <p:spPr>
          <a:xfrm>
            <a:off x="457200" y="2420888"/>
            <a:ext cx="4258816" cy="4056112"/>
          </a:xfrm>
        </p:spPr>
        <p:txBody>
          <a:bodyPr>
            <a:normAutofit fontScale="92500" lnSpcReduction="10000"/>
          </a:bodyPr>
          <a:lstStyle/>
          <a:p>
            <a:pPr marL="0" indent="0">
              <a:buNone/>
            </a:pPr>
            <a:r>
              <a:rPr lang="en-US" u="sng" dirty="0">
                <a:latin typeface="Corbel" panose="020B0503020204020204" pitchFamily="34" charset="0"/>
              </a:rPr>
              <a:t>Practical examples</a:t>
            </a:r>
          </a:p>
          <a:p>
            <a:pPr marL="0" indent="0">
              <a:buNone/>
            </a:pPr>
            <a:r>
              <a:rPr lang="en-US" dirty="0">
                <a:latin typeface="Corbel" panose="020B0503020204020204" pitchFamily="34" charset="0"/>
              </a:rPr>
              <a:t>Paris (France): </a:t>
            </a:r>
          </a:p>
          <a:p>
            <a:pPr marL="0" indent="0">
              <a:buNone/>
            </a:pPr>
            <a:r>
              <a:rPr lang="en-US" b="1" dirty="0" err="1">
                <a:latin typeface="Corbel" panose="020B0503020204020204" pitchFamily="34" charset="0"/>
              </a:rPr>
              <a:t>Franprix</a:t>
            </a:r>
            <a:endParaRPr lang="en-US" b="1" dirty="0">
              <a:latin typeface="Corbel" panose="020B0503020204020204" pitchFamily="34" charset="0"/>
            </a:endParaRPr>
          </a:p>
          <a:p>
            <a:r>
              <a:rPr lang="en-US" dirty="0">
                <a:latin typeface="Corbel" panose="020B0503020204020204" pitchFamily="34" charset="0"/>
              </a:rPr>
              <a:t>Deliveries to supermarkets by inland waterway</a:t>
            </a:r>
          </a:p>
          <a:p>
            <a:r>
              <a:rPr lang="en-US" dirty="0">
                <a:latin typeface="Corbel" panose="020B0503020204020204" pitchFamily="34" charset="0"/>
              </a:rPr>
              <a:t>Bundling of goods in distribution </a:t>
            </a:r>
            <a:r>
              <a:rPr lang="en-US" dirty="0" err="1">
                <a:latin typeface="Corbel" panose="020B0503020204020204" pitchFamily="34" charset="0"/>
              </a:rPr>
              <a:t>centres</a:t>
            </a:r>
            <a:r>
              <a:rPr lang="en-US" dirty="0">
                <a:latin typeface="Corbel" panose="020B0503020204020204" pitchFamily="34" charset="0"/>
              </a:rPr>
              <a:t> </a:t>
            </a:r>
          </a:p>
          <a:p>
            <a:r>
              <a:rPr lang="en-US" dirty="0">
                <a:latin typeface="Corbel" panose="020B0503020204020204" pitchFamily="34" charset="0"/>
              </a:rPr>
              <a:t>Return transport of the empty boxes to the distribution </a:t>
            </a:r>
            <a:r>
              <a:rPr lang="en-US" dirty="0" err="1">
                <a:latin typeface="Corbel" panose="020B0503020204020204" pitchFamily="34" charset="0"/>
              </a:rPr>
              <a:t>centre</a:t>
            </a:r>
            <a:endParaRPr lang="en-US" dirty="0">
              <a:latin typeface="Corbel" panose="020B0503020204020204" pitchFamily="34" charset="0"/>
            </a:endParaRPr>
          </a:p>
          <a:p>
            <a:pPr marL="0" indent="0">
              <a:buNone/>
            </a:pPr>
            <a:endParaRPr lang="de-DE" sz="2000" dirty="0">
              <a:latin typeface="Corbel" panose="020B0503020204020204" pitchFamily="34" charset="0"/>
            </a:endParaRPr>
          </a:p>
          <a:p>
            <a:pPr marL="0" indent="0">
              <a:buNone/>
            </a:pPr>
            <a:r>
              <a:rPr lang="de-DE" sz="1800" dirty="0">
                <a:latin typeface="Corbel" panose="020B0503020204020204" pitchFamily="34" charset="0"/>
              </a:rPr>
              <a:t>. </a:t>
            </a:r>
            <a:endParaRPr lang="de-AT" sz="1800" dirty="0">
              <a:latin typeface="Corbel" panose="020B0503020204020204" pitchFamily="34" charset="0"/>
            </a:endParaRPr>
          </a:p>
          <a:p>
            <a:pPr marL="0" indent="0">
              <a:buNone/>
            </a:pPr>
            <a:endParaRPr lang="de-DE"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58</a:t>
            </a:fld>
            <a:endParaRPr lang="de-AT" dirty="0">
              <a:solidFill>
                <a:prstClr val="white"/>
              </a:solidFill>
            </a:endParaRPr>
          </a:p>
        </p:txBody>
      </p:sp>
      <p:sp>
        <p:nvSpPr>
          <p:cNvPr id="9" name="Textfeld 8"/>
          <p:cNvSpPr txBox="1"/>
          <p:nvPr/>
        </p:nvSpPr>
        <p:spPr>
          <a:xfrm>
            <a:off x="4834864" y="2536113"/>
            <a:ext cx="2052736" cy="215444"/>
          </a:xfrm>
          <a:prstGeom prst="rect">
            <a:avLst/>
          </a:prstGeom>
          <a:noFill/>
        </p:spPr>
        <p:txBody>
          <a:bodyPr wrap="square" rtlCol="0">
            <a:spAutoFit/>
          </a:bodyPr>
          <a:lstStyle/>
          <a:p>
            <a:r>
              <a:rPr lang="de-AT" sz="800" dirty="0">
                <a:latin typeface="Corbel" panose="020B0503020204020204" pitchFamily="34" charset="0"/>
              </a:rPr>
              <a:t>Source: </a:t>
            </a:r>
            <a:r>
              <a:rPr lang="de-AT" sz="800" dirty="0" err="1">
                <a:latin typeface="Corbel" panose="020B0503020204020204" pitchFamily="34" charset="0"/>
              </a:rPr>
              <a:t>pixabay</a:t>
            </a:r>
            <a:endParaRPr lang="de-AT" sz="800" dirty="0">
              <a:latin typeface="Corbel" panose="020B0503020204020204" pitchFamily="34" charset="0"/>
            </a:endParaRPr>
          </a:p>
        </p:txBody>
      </p:sp>
      <p:sp>
        <p:nvSpPr>
          <p:cNvPr id="12" name="Titel 1"/>
          <p:cNvSpPr>
            <a:spLocks noGrp="1"/>
          </p:cNvSpPr>
          <p:nvPr>
            <p:ph type="title"/>
          </p:nvPr>
        </p:nvSpPr>
        <p:spPr>
          <a:xfrm>
            <a:off x="457200" y="404664"/>
            <a:ext cx="7715200" cy="990600"/>
          </a:xfrm>
        </p:spPr>
        <p:txBody>
          <a:bodyPr>
            <a:normAutofit/>
          </a:bodyPr>
          <a:lstStyle/>
          <a:p>
            <a:r>
              <a:rPr lang="en-US" dirty="0">
                <a:latin typeface="Corbel" panose="020B0503020204020204" pitchFamily="34" charset="0"/>
              </a:rPr>
              <a:t>Cooperation and </a:t>
            </a:r>
            <a:r>
              <a:rPr lang="en-US" dirty="0" err="1">
                <a:latin typeface="Corbel" panose="020B0503020204020204" pitchFamily="34" charset="0"/>
              </a:rPr>
              <a:t>digitalisation</a:t>
            </a:r>
            <a:br>
              <a:rPr lang="en-US" dirty="0">
                <a:latin typeface="Corbel" panose="020B0503020204020204" pitchFamily="34" charset="0"/>
              </a:rPr>
            </a:br>
            <a:r>
              <a:rPr lang="en-US" b="0" dirty="0">
                <a:latin typeface="Corbel" panose="020B0503020204020204" pitchFamily="34" charset="0"/>
              </a:rPr>
              <a:t>Relevant business models for inland navigation</a:t>
            </a:r>
          </a:p>
        </p:txBody>
      </p:sp>
    </p:spTree>
    <p:extLst>
      <p:ext uri="{BB962C8B-B14F-4D97-AF65-F5344CB8AC3E}">
        <p14:creationId xmlns:p14="http://schemas.microsoft.com/office/powerpoint/2010/main" val="29304240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fontScale="77500" lnSpcReduction="20000"/>
          </a:bodyPr>
          <a:lstStyle/>
          <a:p>
            <a:pPr marL="0" indent="0">
              <a:buNone/>
            </a:pPr>
            <a:endParaRPr lang="de-DE" sz="800" b="1" dirty="0">
              <a:latin typeface="Corbel" panose="020B0503020204020204" pitchFamily="34" charset="0"/>
            </a:endParaRPr>
          </a:p>
          <a:p>
            <a:pPr marL="0" indent="0">
              <a:buNone/>
            </a:pPr>
            <a:r>
              <a:rPr lang="en-US" sz="2800" u="sng" dirty="0">
                <a:latin typeface="Corbel" panose="020B0503020204020204" pitchFamily="34" charset="0"/>
              </a:rPr>
              <a:t>Practical examples</a:t>
            </a:r>
          </a:p>
          <a:p>
            <a:pPr marL="0" indent="0">
              <a:buNone/>
            </a:pPr>
            <a:r>
              <a:rPr lang="en-US" sz="2800" dirty="0">
                <a:latin typeface="Corbel" panose="020B0503020204020204" pitchFamily="34" charset="0"/>
              </a:rPr>
              <a:t>Amsterdam (Netherlands) </a:t>
            </a:r>
          </a:p>
          <a:p>
            <a:pPr marL="0" indent="0">
              <a:buNone/>
            </a:pPr>
            <a:endParaRPr lang="en-US" sz="2800" dirty="0">
              <a:latin typeface="Corbel" panose="020B0503020204020204" pitchFamily="34" charset="0"/>
            </a:endParaRPr>
          </a:p>
          <a:p>
            <a:pPr marL="0" indent="0">
              <a:buNone/>
            </a:pPr>
            <a:r>
              <a:rPr lang="en-US" sz="2800" b="1" dirty="0">
                <a:latin typeface="Corbel" panose="020B0503020204020204" pitchFamily="34" charset="0"/>
              </a:rPr>
              <a:t>DHL express</a:t>
            </a:r>
          </a:p>
          <a:p>
            <a:r>
              <a:rPr lang="en-US" sz="2800" dirty="0">
                <a:latin typeface="Corbel" panose="020B0503020204020204" pitchFamily="34" charset="0"/>
              </a:rPr>
              <a:t>makes use of the well-developed and </a:t>
            </a:r>
            <a:r>
              <a:rPr lang="en-US" sz="2800" dirty="0" err="1">
                <a:latin typeface="Corbel" panose="020B0503020204020204" pitchFamily="34" charset="0"/>
              </a:rPr>
              <a:t>underutilised</a:t>
            </a:r>
            <a:r>
              <a:rPr lang="en-US" sz="2800" dirty="0">
                <a:latin typeface="Corbel" panose="020B0503020204020204" pitchFamily="34" charset="0"/>
              </a:rPr>
              <a:t> canal and waterway network </a:t>
            </a:r>
          </a:p>
          <a:p>
            <a:r>
              <a:rPr lang="en-US" sz="2800" dirty="0">
                <a:latin typeface="Corbel" panose="020B0503020204020204" pitchFamily="34" charset="0"/>
              </a:rPr>
              <a:t>Floating distribution </a:t>
            </a:r>
            <a:r>
              <a:rPr lang="en-US" sz="2800" dirty="0" err="1">
                <a:latin typeface="Corbel" panose="020B0503020204020204" pitchFamily="34" charset="0"/>
              </a:rPr>
              <a:t>centre</a:t>
            </a:r>
            <a:r>
              <a:rPr lang="en-US" sz="2800" dirty="0">
                <a:latin typeface="Corbel" panose="020B0503020204020204" pitchFamily="34" charset="0"/>
              </a:rPr>
              <a:t> in the city </a:t>
            </a:r>
            <a:r>
              <a:rPr lang="en-US" sz="2800" dirty="0" err="1">
                <a:latin typeface="Corbel" panose="020B0503020204020204" pitchFamily="34" charset="0"/>
              </a:rPr>
              <a:t>centre</a:t>
            </a:r>
            <a:endParaRPr lang="en-US" sz="2800" dirty="0">
              <a:latin typeface="Corbel" panose="020B0503020204020204" pitchFamily="34" charset="0"/>
            </a:endParaRPr>
          </a:p>
          <a:p>
            <a:pPr marL="0" indent="0">
              <a:buNone/>
            </a:pPr>
            <a:endParaRPr lang="en-US" sz="2800" dirty="0">
              <a:latin typeface="Corbel" panose="020B0503020204020204" pitchFamily="34" charset="0"/>
            </a:endParaRPr>
          </a:p>
          <a:p>
            <a:pPr marL="0" indent="0">
              <a:buNone/>
            </a:pPr>
            <a:r>
              <a:rPr lang="en-US" sz="2800" b="1" dirty="0" err="1">
                <a:latin typeface="Corbel" panose="020B0503020204020204" pitchFamily="34" charset="0"/>
              </a:rPr>
              <a:t>Mariteam</a:t>
            </a:r>
            <a:r>
              <a:rPr lang="en-US" sz="2800" b="1" dirty="0">
                <a:latin typeface="Corbel" panose="020B0503020204020204" pitchFamily="34" charset="0"/>
              </a:rPr>
              <a:t> </a:t>
            </a:r>
            <a:r>
              <a:rPr lang="en-US" sz="2800" b="1" dirty="0" err="1">
                <a:latin typeface="Corbel" panose="020B0503020204020204" pitchFamily="34" charset="0"/>
              </a:rPr>
              <a:t>Mokum</a:t>
            </a:r>
            <a:endParaRPr lang="en-US" sz="2800" b="1" dirty="0">
              <a:latin typeface="Corbel" panose="020B0503020204020204" pitchFamily="34" charset="0"/>
            </a:endParaRPr>
          </a:p>
          <a:p>
            <a:r>
              <a:rPr lang="en-US" sz="2800" dirty="0">
                <a:latin typeface="Corbel" panose="020B0503020204020204" pitchFamily="34" charset="0"/>
              </a:rPr>
              <a:t>Logistics services in the canals of Amsterdam Transport of waste containers, bulk containers, skeleton containers or pallets</a:t>
            </a:r>
          </a:p>
          <a:p>
            <a:r>
              <a:rPr lang="en-US" sz="2800" dirty="0">
                <a:latin typeface="Corbel" panose="020B0503020204020204" pitchFamily="34" charset="0"/>
              </a:rPr>
              <a:t>Equipped with a hybrid drive emission-free and low-noise transport</a:t>
            </a:r>
          </a:p>
          <a:p>
            <a:pPr marL="0" indent="0">
              <a:buNone/>
            </a:pPr>
            <a:endParaRPr lang="de-DE"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59</a:t>
            </a:fld>
            <a:endParaRPr lang="de-AT" dirty="0">
              <a:solidFill>
                <a:prstClr val="white"/>
              </a:solidFill>
            </a:endParaRPr>
          </a:p>
        </p:txBody>
      </p:sp>
      <p:sp>
        <p:nvSpPr>
          <p:cNvPr id="12" name="Titel 1"/>
          <p:cNvSpPr>
            <a:spLocks noGrp="1"/>
          </p:cNvSpPr>
          <p:nvPr>
            <p:ph type="title"/>
          </p:nvPr>
        </p:nvSpPr>
        <p:spPr>
          <a:xfrm>
            <a:off x="457200" y="404664"/>
            <a:ext cx="7715200" cy="990600"/>
          </a:xfrm>
        </p:spPr>
        <p:txBody>
          <a:bodyPr>
            <a:normAutofit/>
          </a:bodyPr>
          <a:lstStyle/>
          <a:p>
            <a:r>
              <a:rPr lang="en-US" dirty="0">
                <a:latin typeface="Corbel" panose="020B0503020204020204" pitchFamily="34" charset="0"/>
              </a:rPr>
              <a:t>Cooperation and </a:t>
            </a:r>
            <a:r>
              <a:rPr lang="en-US" dirty="0" err="1">
                <a:latin typeface="Corbel" panose="020B0503020204020204" pitchFamily="34" charset="0"/>
              </a:rPr>
              <a:t>digitalisation</a:t>
            </a:r>
            <a:br>
              <a:rPr lang="en-US" dirty="0">
                <a:latin typeface="Corbel" panose="020B0503020204020204" pitchFamily="34" charset="0"/>
              </a:rPr>
            </a:br>
            <a:r>
              <a:rPr lang="en-US" b="0" dirty="0">
                <a:latin typeface="Corbel" panose="020B0503020204020204" pitchFamily="34" charset="0"/>
              </a:rPr>
              <a:t>Relevant business models for inland navigation</a:t>
            </a:r>
            <a:endParaRPr lang="de-AT" sz="2000" b="0" dirty="0">
              <a:latin typeface="Corbel" panose="020B0503020204020204" pitchFamily="34" charset="0"/>
            </a:endParaRPr>
          </a:p>
        </p:txBody>
      </p:sp>
    </p:spTree>
    <p:extLst>
      <p:ext uri="{BB962C8B-B14F-4D97-AF65-F5344CB8AC3E}">
        <p14:creationId xmlns:p14="http://schemas.microsoft.com/office/powerpoint/2010/main" val="7392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Corbel" panose="020B0503020204020204" pitchFamily="34" charset="0"/>
              </a:rPr>
              <a:t>Overview</a:t>
            </a:r>
            <a:br>
              <a:rPr lang="de-DE" dirty="0">
                <a:latin typeface="Corbel" panose="020B0503020204020204" pitchFamily="34" charset="0"/>
              </a:rPr>
            </a:br>
            <a:r>
              <a:rPr lang="de-DE" b="0" dirty="0">
                <a:latin typeface="Corbel" panose="020B0503020204020204" pitchFamily="34" charset="0"/>
              </a:rPr>
              <a:t>Market </a:t>
            </a:r>
            <a:r>
              <a:rPr lang="de-DE" b="0" dirty="0" err="1">
                <a:latin typeface="Corbel" panose="020B0503020204020204" pitchFamily="34" charset="0"/>
              </a:rPr>
              <a:t>environment</a:t>
            </a:r>
            <a:r>
              <a:rPr lang="de-DE" b="0" dirty="0">
                <a:latin typeface="Corbel" panose="020B0503020204020204" pitchFamily="34" charset="0"/>
              </a:rPr>
              <a:t> </a:t>
            </a:r>
            <a:r>
              <a:rPr lang="de-DE" b="0" dirty="0" err="1">
                <a:latin typeface="Corbel" panose="020B0503020204020204" pitchFamily="34" charset="0"/>
              </a:rPr>
              <a:t>logistics</a:t>
            </a:r>
            <a:endParaRPr lang="de-DE" b="0" dirty="0">
              <a:latin typeface="Corbel" panose="020B0503020204020204" pitchFamily="34" charset="0"/>
            </a:endParaRPr>
          </a:p>
        </p:txBody>
      </p:sp>
      <p:sp>
        <p:nvSpPr>
          <p:cNvPr id="3" name="Inhaltsplatzhalter 2"/>
          <p:cNvSpPr>
            <a:spLocks noGrp="1"/>
          </p:cNvSpPr>
          <p:nvPr>
            <p:ph idx="1"/>
          </p:nvPr>
        </p:nvSpPr>
        <p:spPr>
          <a:xfrm>
            <a:off x="457200" y="1700808"/>
            <a:ext cx="4690174" cy="4776192"/>
          </a:xfrm>
        </p:spPr>
        <p:txBody>
          <a:bodyPr>
            <a:normAutofit/>
          </a:bodyPr>
          <a:lstStyle/>
          <a:p>
            <a:endParaRPr lang="de-AT" dirty="0">
              <a:latin typeface="Corbel" panose="020B0503020204020204" pitchFamily="34" charset="0"/>
            </a:endParaRPr>
          </a:p>
          <a:p>
            <a:r>
              <a:rPr lang="en-US" dirty="0">
                <a:latin typeface="Corbel" panose="020B0503020204020204" pitchFamily="34" charset="0"/>
              </a:rPr>
              <a:t>For trade and economic development, it is important that goods can be transported:</a:t>
            </a:r>
          </a:p>
          <a:p>
            <a:pPr lvl="1">
              <a:buFont typeface="Symbol" panose="05050102010706020507" pitchFamily="18" charset="2"/>
              <a:buChar char="-"/>
            </a:pPr>
            <a:r>
              <a:rPr lang="en-US" sz="1900" dirty="0">
                <a:latin typeface="Corbel" panose="020B0503020204020204" pitchFamily="34" charset="0"/>
              </a:rPr>
              <a:t>secure, </a:t>
            </a:r>
          </a:p>
          <a:p>
            <a:pPr lvl="1">
              <a:buFont typeface="Symbol" panose="05050102010706020507" pitchFamily="18" charset="2"/>
              <a:buChar char="-"/>
            </a:pPr>
            <a:r>
              <a:rPr lang="en-US" sz="1900" dirty="0">
                <a:latin typeface="Corbel" panose="020B0503020204020204" pitchFamily="34" charset="0"/>
              </a:rPr>
              <a:t>quickly and </a:t>
            </a:r>
          </a:p>
          <a:p>
            <a:pPr lvl="1">
              <a:buFont typeface="Symbol" panose="05050102010706020507" pitchFamily="18" charset="2"/>
              <a:buChar char="-"/>
            </a:pPr>
            <a:r>
              <a:rPr lang="en-US" sz="1900" dirty="0">
                <a:latin typeface="Corbel" panose="020B0503020204020204" pitchFamily="34" charset="0"/>
              </a:rPr>
              <a:t>at low cost</a:t>
            </a:r>
          </a:p>
          <a:p>
            <a:pPr marL="274320" lvl="1" indent="0">
              <a:buNone/>
            </a:pPr>
            <a:endParaRPr lang="de-AT" sz="1100" dirty="0">
              <a:latin typeface="Corbel" panose="020B0503020204020204" pitchFamily="34" charset="0"/>
            </a:endParaRPr>
          </a:p>
          <a:p>
            <a:r>
              <a:rPr lang="en-US" dirty="0">
                <a:latin typeface="Corbel" panose="020B0503020204020204" pitchFamily="34" charset="0"/>
              </a:rPr>
              <a:t>Responsible for the growth of freight transport:</a:t>
            </a:r>
          </a:p>
          <a:p>
            <a:pPr lvl="1">
              <a:buFont typeface="Symbol" panose="05050102010706020507" pitchFamily="18" charset="2"/>
              <a:buChar char="-"/>
            </a:pPr>
            <a:r>
              <a:rPr lang="en-US" sz="1900" dirty="0">
                <a:latin typeface="Corbel" panose="020B0503020204020204" pitchFamily="34" charset="0"/>
              </a:rPr>
              <a:t>the rapid increase in global consumption</a:t>
            </a:r>
          </a:p>
          <a:p>
            <a:pPr lvl="1">
              <a:buFont typeface="Symbol" panose="05050102010706020507" pitchFamily="18" charset="2"/>
              <a:buChar char="-"/>
            </a:pPr>
            <a:r>
              <a:rPr lang="en-US" sz="1900" dirty="0">
                <a:latin typeface="Corbel" panose="020B0503020204020204" pitchFamily="34" charset="0"/>
              </a:rPr>
              <a:t>boom in online trade several smaller shipments</a:t>
            </a:r>
            <a:endParaRPr lang="de-AT" sz="19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375" y="2863403"/>
            <a:ext cx="3996625" cy="2664417"/>
          </a:xfrm>
          <a:prstGeom prst="rect">
            <a:avLst/>
          </a:prstGeom>
        </p:spPr>
      </p:pic>
      <p:sp>
        <p:nvSpPr>
          <p:cNvPr id="7" name="Rechteck 6"/>
          <p:cNvSpPr/>
          <p:nvPr/>
        </p:nvSpPr>
        <p:spPr>
          <a:xfrm>
            <a:off x="5147374" y="5263664"/>
            <a:ext cx="3257600" cy="215444"/>
          </a:xfrm>
          <a:prstGeom prst="rect">
            <a:avLst/>
          </a:prstGeom>
        </p:spPr>
        <p:txBody>
          <a:bodyPr wrap="square">
            <a:spAutoFit/>
          </a:bodyPr>
          <a:lstStyle/>
          <a:p>
            <a:r>
              <a:rPr lang="de-AT" sz="800" dirty="0">
                <a:latin typeface="Corbel" panose="020B0503020204020204" pitchFamily="34" charset="0"/>
              </a:rPr>
              <a:t>Source: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453537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Quiz</a:t>
            </a:r>
            <a:br>
              <a:rPr lang="de-AT" dirty="0"/>
            </a:br>
            <a:r>
              <a:rPr lang="de-AT" dirty="0"/>
              <a:t>Innovative </a:t>
            </a:r>
            <a:r>
              <a:rPr lang="de-AT" dirty="0" err="1"/>
              <a:t>business</a:t>
            </a:r>
            <a:r>
              <a:rPr lang="de-AT" dirty="0"/>
              <a:t> </a:t>
            </a:r>
            <a:r>
              <a:rPr lang="de-AT" dirty="0" err="1"/>
              <a:t>models</a:t>
            </a:r>
            <a:endParaRPr lang="en-US" dirty="0"/>
          </a:p>
        </p:txBody>
      </p:sp>
      <p:sp>
        <p:nvSpPr>
          <p:cNvPr id="3" name="Inhaltsplatzhalter 2"/>
          <p:cNvSpPr>
            <a:spLocks noGrp="1"/>
          </p:cNvSpPr>
          <p:nvPr>
            <p:ph idx="1"/>
          </p:nvPr>
        </p:nvSpPr>
        <p:spPr>
          <a:xfrm>
            <a:off x="899592" y="1700808"/>
            <a:ext cx="7787208" cy="4776192"/>
          </a:xfrm>
        </p:spPr>
        <p:txBody>
          <a:bodyPr/>
          <a:lstStyle/>
          <a:p>
            <a:pPr marL="0" indent="0" algn="ctr">
              <a:buNone/>
            </a:pPr>
            <a:r>
              <a:rPr lang="en-US" dirty="0">
                <a:latin typeface="Corbel" panose="020B0503020204020204" pitchFamily="34" charset="0"/>
              </a:rPr>
              <a:t>In which areas will no new business models be developed in the future?</a:t>
            </a:r>
            <a:endParaRPr lang="de-AT" dirty="0">
              <a:latin typeface="Corbel" panose="020B0503020204020204" pitchFamily="34" charset="0"/>
            </a:endParaRPr>
          </a:p>
          <a:p>
            <a:pPr marL="0" indent="0">
              <a:buNone/>
            </a:pPr>
            <a:r>
              <a:rPr lang="de-AT" dirty="0">
                <a:latin typeface="Corbel" panose="020B0503020204020204" pitchFamily="34" charset="0"/>
              </a:rPr>
              <a:t>	a) Booking </a:t>
            </a:r>
            <a:r>
              <a:rPr lang="de-AT" dirty="0" err="1">
                <a:latin typeface="Corbel" panose="020B0503020204020204" pitchFamily="34" charset="0"/>
              </a:rPr>
              <a:t>and</a:t>
            </a:r>
            <a:r>
              <a:rPr lang="de-AT" dirty="0">
                <a:latin typeface="Corbel" panose="020B0503020204020204" pitchFamily="34" charset="0"/>
              </a:rPr>
              <a:t> </a:t>
            </a:r>
            <a:r>
              <a:rPr lang="de-AT" dirty="0" err="1">
                <a:latin typeface="Corbel" panose="020B0503020204020204" pitchFamily="34" charset="0"/>
              </a:rPr>
              <a:t>optimization</a:t>
            </a:r>
            <a:r>
              <a:rPr lang="de-AT" dirty="0">
                <a:latin typeface="Corbel" panose="020B0503020204020204" pitchFamily="34" charset="0"/>
              </a:rPr>
              <a:t> </a:t>
            </a:r>
            <a:r>
              <a:rPr lang="de-AT" dirty="0" err="1">
                <a:latin typeface="Corbel" panose="020B0503020204020204" pitchFamily="34" charset="0"/>
              </a:rPr>
              <a:t>platforms</a:t>
            </a:r>
            <a:endParaRPr lang="de-AT" dirty="0">
              <a:latin typeface="Corbel" panose="020B0503020204020204" pitchFamily="34" charset="0"/>
            </a:endParaRPr>
          </a:p>
          <a:p>
            <a:pPr marL="0" indent="0">
              <a:buNone/>
            </a:pPr>
            <a:r>
              <a:rPr lang="de-AT" dirty="0">
                <a:latin typeface="Corbel" panose="020B0503020204020204" pitchFamily="34" charset="0"/>
              </a:rPr>
              <a:t>	b) Carriers </a:t>
            </a:r>
            <a:r>
              <a:rPr lang="de-AT" dirty="0" err="1">
                <a:latin typeface="Corbel" panose="020B0503020204020204" pitchFamily="34" charset="0"/>
              </a:rPr>
              <a:t>and</a:t>
            </a:r>
            <a:r>
              <a:rPr lang="de-AT" dirty="0">
                <a:latin typeface="Corbel" panose="020B0503020204020204" pitchFamily="34" charset="0"/>
              </a:rPr>
              <a:t> terminal </a:t>
            </a:r>
            <a:r>
              <a:rPr lang="de-AT" dirty="0" err="1">
                <a:latin typeface="Corbel" panose="020B0503020204020204" pitchFamily="34" charset="0"/>
              </a:rPr>
              <a:t>operators</a:t>
            </a:r>
            <a:endParaRPr lang="de-AT" dirty="0">
              <a:latin typeface="Corbel" panose="020B0503020204020204" pitchFamily="34" charset="0"/>
            </a:endParaRPr>
          </a:p>
          <a:p>
            <a:pPr marL="0" indent="0">
              <a:buNone/>
            </a:pPr>
            <a:r>
              <a:rPr lang="de-AT" dirty="0">
                <a:latin typeface="Corbel" panose="020B0503020204020204" pitchFamily="34" charset="0"/>
              </a:rPr>
              <a:t>	c) </a:t>
            </a:r>
            <a:r>
              <a:rPr lang="de-AT" dirty="0" err="1">
                <a:latin typeface="Corbel" panose="020B0503020204020204" pitchFamily="34" charset="0"/>
              </a:rPr>
              <a:t>Analogue</a:t>
            </a:r>
            <a:r>
              <a:rPr lang="de-AT" dirty="0">
                <a:latin typeface="Corbel" panose="020B0503020204020204" pitchFamily="34" charset="0"/>
              </a:rPr>
              <a:t> </a:t>
            </a:r>
            <a:r>
              <a:rPr lang="de-AT" dirty="0" err="1">
                <a:latin typeface="Corbel" panose="020B0503020204020204" pitchFamily="34" charset="0"/>
              </a:rPr>
              <a:t>driving</a:t>
            </a:r>
            <a:r>
              <a:rPr lang="de-AT" dirty="0">
                <a:latin typeface="Corbel" panose="020B0503020204020204" pitchFamily="34" charset="0"/>
              </a:rPr>
              <a:t> time </a:t>
            </a:r>
            <a:r>
              <a:rPr lang="de-AT" dirty="0" err="1">
                <a:latin typeface="Corbel" panose="020B0503020204020204" pitchFamily="34" charset="0"/>
              </a:rPr>
              <a:t>recording</a:t>
            </a:r>
            <a:endParaRPr lang="de-AT" dirty="0">
              <a:latin typeface="Corbel" panose="020B0503020204020204" pitchFamily="34" charset="0"/>
            </a:endParaRPr>
          </a:p>
          <a:p>
            <a:pPr marL="0" indent="0">
              <a:buNone/>
            </a:pPr>
            <a:r>
              <a:rPr lang="de-AT" dirty="0">
                <a:latin typeface="Corbel" panose="020B0503020204020204" pitchFamily="34" charset="0"/>
              </a:rPr>
              <a:t>	d) Service Provider</a:t>
            </a:r>
          </a:p>
          <a:p>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60</a:t>
            </a:fld>
            <a:endParaRPr lang="de-AT" dirty="0">
              <a:solidFill>
                <a:prstClr val="white"/>
              </a:solidFill>
            </a:endParaRPr>
          </a:p>
        </p:txBody>
      </p:sp>
      <p:sp>
        <p:nvSpPr>
          <p:cNvPr id="6" name="Ellipse 5"/>
          <p:cNvSpPr/>
          <p:nvPr/>
        </p:nvSpPr>
        <p:spPr>
          <a:xfrm>
            <a:off x="1619672" y="3348236"/>
            <a:ext cx="4824536"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0655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2627784" y="2708920"/>
            <a:ext cx="3606062" cy="2403102"/>
          </a:xfrm>
          <a:prstGeom prst="rect">
            <a:avLst/>
          </a:prstGeom>
        </p:spPr>
      </p:pic>
      <p:sp>
        <p:nvSpPr>
          <p:cNvPr id="2" name="Titel 1"/>
          <p:cNvSpPr>
            <a:spLocks noGrp="1"/>
          </p:cNvSpPr>
          <p:nvPr>
            <p:ph type="title"/>
          </p:nvPr>
        </p:nvSpPr>
        <p:spPr/>
        <p:txBody>
          <a:bodyPr/>
          <a:lstStyle/>
          <a:p>
            <a:r>
              <a:rPr lang="de-AT" dirty="0">
                <a:latin typeface="Corbel" panose="020B0503020204020204" pitchFamily="34" charset="0"/>
              </a:rPr>
              <a:t>Memory</a:t>
            </a:r>
            <a:br>
              <a:rPr lang="de-AT" dirty="0">
                <a:latin typeface="Corbel" panose="020B0503020204020204" pitchFamily="34" charset="0"/>
              </a:rPr>
            </a:br>
            <a:r>
              <a:rPr lang="de-AT" sz="2400" b="0" dirty="0">
                <a:latin typeface="Corbel" panose="020B0503020204020204" pitchFamily="34" charset="0"/>
              </a:rPr>
              <a:t>Final </a:t>
            </a:r>
            <a:r>
              <a:rPr lang="de-AT" sz="2400" b="0" dirty="0" err="1">
                <a:latin typeface="Corbel" panose="020B0503020204020204" pitchFamily="34" charset="0"/>
              </a:rPr>
              <a:t>exercise</a:t>
            </a:r>
            <a:r>
              <a:rPr lang="de-AT" sz="2400" b="0" dirty="0">
                <a:latin typeface="Corbel" panose="020B0503020204020204" pitchFamily="34" charset="0"/>
              </a:rPr>
              <a:t> 1</a:t>
            </a:r>
            <a:endParaRPr lang="de-AT" b="0" dirty="0">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en-US" sz="2000" dirty="0">
                <a:latin typeface="Corbel" panose="020B0503020204020204" pitchFamily="34" charset="0"/>
              </a:rPr>
              <a:t>First divide into groups, each group then creates a memory on the topic "Development trends and innovations in logistics - focus on inland navigation".</a:t>
            </a: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r>
              <a:rPr lang="en-US" sz="2000" dirty="0">
                <a:latin typeface="Corbel" panose="020B0503020204020204" pitchFamily="34" charset="0"/>
              </a:rPr>
              <a:t>Once all groups have created their memory, the groups swap among themselves so that each group plays through the memory of another group.</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61</a:t>
            </a:fld>
            <a:endParaRPr lang="de-AT" dirty="0">
              <a:solidFill>
                <a:prstClr val="white"/>
              </a:solidFill>
            </a:endParaRPr>
          </a:p>
        </p:txBody>
      </p:sp>
      <p:sp>
        <p:nvSpPr>
          <p:cNvPr id="6" name="Textfeld 5"/>
          <p:cNvSpPr txBox="1"/>
          <p:nvPr/>
        </p:nvSpPr>
        <p:spPr>
          <a:xfrm>
            <a:off x="2627784" y="2692145"/>
            <a:ext cx="2052736" cy="215444"/>
          </a:xfrm>
          <a:prstGeom prst="rect">
            <a:avLst/>
          </a:prstGeom>
          <a:noFill/>
        </p:spPr>
        <p:txBody>
          <a:bodyPr wrap="square" rtlCol="0">
            <a:spAutoFit/>
          </a:bodyPr>
          <a:lstStyle/>
          <a:p>
            <a:r>
              <a:rPr lang="de-AT" sz="800" dirty="0">
                <a:solidFill>
                  <a:schemeClr val="bg1"/>
                </a:solidFill>
                <a:latin typeface="Corbel" panose="020B0503020204020204" pitchFamily="34" charset="0"/>
              </a:rPr>
              <a:t>Quelle: </a:t>
            </a:r>
            <a:r>
              <a:rPr lang="de-AT" sz="800" dirty="0" err="1">
                <a:solidFill>
                  <a:schemeClr val="bg1"/>
                </a:solidFill>
                <a:latin typeface="Corbel" panose="020B0503020204020204" pitchFamily="34" charset="0"/>
              </a:rPr>
              <a:t>pixabay</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441171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Corbel" panose="020B0503020204020204" pitchFamily="34" charset="0"/>
              </a:rPr>
              <a:t>Mindmap</a:t>
            </a:r>
            <a:br>
              <a:rPr lang="de-AT" dirty="0">
                <a:latin typeface="Corbel" panose="020B0503020204020204" pitchFamily="34" charset="0"/>
              </a:rPr>
            </a:br>
            <a:r>
              <a:rPr lang="de-AT" sz="2400" b="0" dirty="0">
                <a:latin typeface="Corbel" panose="020B0503020204020204" pitchFamily="34" charset="0"/>
              </a:rPr>
              <a:t>Final </a:t>
            </a:r>
            <a:r>
              <a:rPr lang="de-AT" sz="2400" b="0" dirty="0" err="1">
                <a:latin typeface="Corbel" panose="020B0503020204020204" pitchFamily="34" charset="0"/>
              </a:rPr>
              <a:t>exercise</a:t>
            </a:r>
            <a:r>
              <a:rPr lang="de-AT" sz="2400" b="0" dirty="0">
                <a:latin typeface="Corbel" panose="020B0503020204020204" pitchFamily="34" charset="0"/>
              </a:rPr>
              <a:t> 2</a:t>
            </a:r>
            <a:endParaRPr lang="de-AT" b="0" dirty="0">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en-US" sz="2000" dirty="0">
                <a:latin typeface="Corbel" panose="020B0503020204020204" pitchFamily="34" charset="0"/>
              </a:rPr>
              <a:t>Design a mind map on the most important topics of the presentation "Development trends and innovations in logistics - focus on inland navigation". </a:t>
            </a:r>
            <a:endParaRPr lang="de-AT" sz="2000" dirty="0">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62</a:t>
            </a:fld>
            <a:endParaRPr lang="de-AT" dirty="0">
              <a:solidFill>
                <a:prstClr val="white"/>
              </a:solidFill>
            </a:endParaRPr>
          </a:p>
        </p:txBody>
      </p:sp>
      <p:graphicFrame>
        <p:nvGraphicFramePr>
          <p:cNvPr id="6" name="Diagramm 5"/>
          <p:cNvGraphicFramePr/>
          <p:nvPr>
            <p:extLst>
              <p:ext uri="{D42A27DB-BD31-4B8C-83A1-F6EECF244321}">
                <p14:modId xmlns:p14="http://schemas.microsoft.com/office/powerpoint/2010/main" val="1630750263"/>
              </p:ext>
            </p:extLst>
          </p:nvPr>
        </p:nvGraphicFramePr>
        <p:xfrm>
          <a:off x="1619672" y="252497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1882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Sources A-E</a:t>
            </a:r>
          </a:p>
        </p:txBody>
      </p:sp>
      <p:sp>
        <p:nvSpPr>
          <p:cNvPr id="3" name="Inhaltsplatzhalter 2"/>
          <p:cNvSpPr>
            <a:spLocks noGrp="1"/>
          </p:cNvSpPr>
          <p:nvPr>
            <p:ph idx="1"/>
          </p:nvPr>
        </p:nvSpPr>
        <p:spPr/>
        <p:txBody>
          <a:bodyPr>
            <a:noAutofit/>
          </a:bodyPr>
          <a:lstStyle/>
          <a:p>
            <a:r>
              <a:rPr lang="de-AT" sz="900" dirty="0" err="1"/>
              <a:t>Abimagazin</a:t>
            </a:r>
            <a:r>
              <a:rPr lang="de-AT" sz="900" dirty="0"/>
              <a:t>, URL: http://doku.iab.de/abi/2011/abi0311_22.pdf [14.05.2020].</a:t>
            </a:r>
          </a:p>
          <a:p>
            <a:r>
              <a:rPr lang="en-US" sz="900" dirty="0"/>
              <a:t>ACEA, URL: https://www.acea.be/uploads/publications/SAG_17.pdf S.10 [14.05.2020]</a:t>
            </a:r>
          </a:p>
          <a:p>
            <a:r>
              <a:rPr lang="en-US" sz="900" dirty="0" err="1"/>
              <a:t>Aymelek</a:t>
            </a:r>
            <a:r>
              <a:rPr lang="en-US" sz="900" dirty="0"/>
              <a:t>, URL: https://www.researchgate.net/profile/Murat_Aymelek/publication/274379729_Challenges_and_opportunities_for_LNG_as_a_ship_fuel_source_and_an_application_to_bunkering_network_optimisation/links/55e5bf9f08aecb1a7ccd4ab6.pdf S.768 [14.05.2020].</a:t>
            </a:r>
            <a:endParaRPr lang="de-AT" sz="900" dirty="0"/>
          </a:p>
          <a:p>
            <a:r>
              <a:rPr lang="de-AT" sz="900" dirty="0" err="1"/>
              <a:t>Bargelink</a:t>
            </a:r>
            <a:r>
              <a:rPr lang="de-AT" sz="900" dirty="0"/>
              <a:t> Website, URL: </a:t>
            </a:r>
            <a:r>
              <a:rPr lang="de-DE" sz="900" dirty="0">
                <a:hlinkClick r:id="rId2"/>
              </a:rPr>
              <a:t>http://direct.bargelink.com/</a:t>
            </a:r>
            <a:r>
              <a:rPr lang="de-DE" sz="900" dirty="0"/>
              <a:t> [04.05.2020]</a:t>
            </a:r>
            <a:r>
              <a:rPr lang="de-AT" sz="900" dirty="0" err="1"/>
              <a:t>Bearingpoint</a:t>
            </a:r>
            <a:r>
              <a:rPr lang="de-AT" sz="900" dirty="0"/>
              <a:t>, URL: </a:t>
            </a:r>
            <a:r>
              <a:rPr lang="de-DE" sz="900" dirty="0">
                <a:hlinkClick r:id="rId3"/>
              </a:rPr>
              <a:t>https://www.bearingpoint.com/de-de/ueber-uns/pressemitteilungen-und-medienberichte/pressemitteilungen/digitale-plattformkonzepte-pr/</a:t>
            </a:r>
            <a:r>
              <a:rPr lang="de-DE" sz="900" dirty="0"/>
              <a:t> [14.05.2020].</a:t>
            </a:r>
          </a:p>
          <a:p>
            <a:r>
              <a:rPr lang="de-AT" sz="900" dirty="0"/>
              <a:t>Best Practice Factory </a:t>
            </a:r>
            <a:r>
              <a:rPr lang="de-AT" sz="900" dirty="0" err="1"/>
              <a:t>for</a:t>
            </a:r>
            <a:r>
              <a:rPr lang="de-AT" sz="900" dirty="0"/>
              <a:t> </a:t>
            </a:r>
            <a:r>
              <a:rPr lang="de-AT" sz="900" dirty="0" err="1"/>
              <a:t>Freight</a:t>
            </a:r>
            <a:r>
              <a:rPr lang="de-AT" sz="900" dirty="0"/>
              <a:t> Transport, URL: http://www.bestfact.net/mokum-mariteam/ [18.05.2020].</a:t>
            </a:r>
          </a:p>
          <a:p>
            <a:r>
              <a:rPr lang="de-AT" sz="900" dirty="0"/>
              <a:t>Bundesvereinigung Logistik (BVL) e. V., Digitalisierung in der Logistik S. 20, URL: https://www.bvl.de/positionspapier-digitalisierung [14.05.2020].</a:t>
            </a:r>
          </a:p>
          <a:p>
            <a:r>
              <a:rPr lang="de-AT" sz="900" dirty="0"/>
              <a:t>BVL, 2019, URL: https://www.bvl.de/files/1951/1988/2128/Begleitende_Publikation_zur_Session_Maennerdomaene.pdf [14.05.2020].</a:t>
            </a:r>
          </a:p>
          <a:p>
            <a:r>
              <a:rPr lang="de-AT" sz="900" dirty="0"/>
              <a:t>Cargo Center Graz Website, URL: http://www.cargo-center-graz.at/dienstleistungen/logistik-plattform/ [18.05.2020]</a:t>
            </a:r>
          </a:p>
          <a:p>
            <a:r>
              <a:rPr lang="de-AT" sz="900" dirty="0"/>
              <a:t>Deutsches Zentrum für innovative Binnenschifffahrt, Studie- Digitalisierung in der Binnenschifffahrt, URL: https://d-zib.eu/wp-content/uploads/sites/2/2019/02/190212-Handout-EIBIP.pdf [18.05.2020]</a:t>
            </a:r>
          </a:p>
          <a:p>
            <a:r>
              <a:rPr lang="de-AT" sz="900" dirty="0"/>
              <a:t>Die Macher, URL: http://n.diemacher.at/1083/logistik-4 [14.05.2020] .</a:t>
            </a:r>
          </a:p>
          <a:p>
            <a:r>
              <a:rPr lang="de-AT" sz="900" dirty="0"/>
              <a:t>Der Wirtschaftsingenieur, URL: https://www.der-wirtschaftsingenieur.de/index.php/die-7-dimensionen-der-logistik/ [14.05.2020].</a:t>
            </a:r>
          </a:p>
          <a:p>
            <a:r>
              <a:rPr lang="de-AT" sz="900" dirty="0"/>
              <a:t>Die Welt, URL: </a:t>
            </a:r>
            <a:r>
              <a:rPr lang="en-GB" sz="900" dirty="0"/>
              <a:t>URL: </a:t>
            </a:r>
            <a:r>
              <a:rPr lang="en-GB" sz="900" dirty="0">
                <a:hlinkClick r:id="rId4"/>
              </a:rPr>
              <a:t>https://www.welt.de/motor/news/article155884171/Nutzfahrzeug-Studie.html</a:t>
            </a:r>
            <a:r>
              <a:rPr lang="en-GB" sz="900" dirty="0"/>
              <a:t> [05.05.2020].</a:t>
            </a:r>
          </a:p>
          <a:p>
            <a:r>
              <a:rPr lang="de-AT" sz="900" dirty="0"/>
              <a:t>Erste Bank und Sparkasse, URL: https://newsroom.sparkasse.at/2016/11/03/logistik-4-0-vier-geschaeftsmodelle-digitalen-zukunft/34626 [18.05.2020].</a:t>
            </a:r>
          </a:p>
          <a:p>
            <a:r>
              <a:rPr lang="de-AT" sz="900" dirty="0"/>
              <a:t>Europäische Kommission: Der europäische Grüne Deal, 2019.</a:t>
            </a:r>
          </a:p>
          <a:p>
            <a:r>
              <a:rPr lang="en-US" sz="900" dirty="0" err="1"/>
              <a:t>Europäische</a:t>
            </a:r>
            <a:r>
              <a:rPr lang="en-US" sz="900" dirty="0"/>
              <a:t> </a:t>
            </a:r>
            <a:r>
              <a:rPr lang="en-US" sz="900" dirty="0" err="1"/>
              <a:t>Komission</a:t>
            </a:r>
            <a:r>
              <a:rPr lang="en-US" sz="900" dirty="0"/>
              <a:t>, “</a:t>
            </a:r>
            <a:r>
              <a:rPr lang="en-US" sz="900" dirty="0" err="1"/>
              <a:t>Weissbuch</a:t>
            </a:r>
            <a:r>
              <a:rPr lang="en-US" sz="900" dirty="0"/>
              <a:t> - </a:t>
            </a:r>
            <a:r>
              <a:rPr lang="de-DE" sz="900" dirty="0"/>
              <a:t>Fahrplan zu einem einheitlichen europäischen Verkehrsraum – Hin zu einem wettbewerbsorientierten und ressourcenschonenden Verkehrssystem</a:t>
            </a:r>
            <a:r>
              <a:rPr lang="en-US" sz="900" dirty="0"/>
              <a:t>” (2011).</a:t>
            </a:r>
          </a:p>
          <a:p>
            <a:r>
              <a:rPr lang="de-DE" sz="900" dirty="0">
                <a:hlinkClick r:id="rId5"/>
              </a:rPr>
              <a:t>European Gateway Services Website, URL: http://www.europeangatewayservices.com/de</a:t>
            </a:r>
            <a:r>
              <a:rPr lang="de-DE" sz="900" dirty="0"/>
              <a:t> [18.05.2020]</a:t>
            </a:r>
            <a:endParaRPr lang="de-AT" sz="900" dirty="0"/>
          </a:p>
          <a:p>
            <a:r>
              <a:rPr lang="en-GB" sz="900" dirty="0"/>
              <a:t>Eurostat, “Freight transport statistics – modal split”, (2020), URL: http://ec.europa.eu/eurostat/statistics-explained/index.php/Freight_transport_statistics_-_modal_split [28.04.2020].</a:t>
            </a:r>
          </a:p>
          <a:p>
            <a:endParaRPr lang="en-GB" sz="975" dirty="0"/>
          </a:p>
        </p:txBody>
      </p:sp>
      <p:sp>
        <p:nvSpPr>
          <p:cNvPr id="4" name="Datumsplatzhalter 3"/>
          <p:cNvSpPr>
            <a:spLocks noGrp="1"/>
          </p:cNvSpPr>
          <p:nvPr>
            <p:ph type="dt" sz="half" idx="10"/>
          </p:nvPr>
        </p:nvSpPr>
        <p:spPr/>
        <p:txBody>
          <a:bodyPr/>
          <a:lstStyle/>
          <a:p>
            <a:fld id="{D3E61E40-B63F-46D5-8043-32BA19620943}" type="datetime6">
              <a:rPr lang="de-AT">
                <a:solidFill>
                  <a:prstClr val="white"/>
                </a:solidFill>
                <a:latin typeface="Calibri"/>
              </a:rPr>
              <a:pPr/>
              <a:t>September 22</a:t>
            </a:fld>
            <a:endParaRPr lang="de-AT" dirty="0">
              <a:solidFill>
                <a:prstClr val="white"/>
              </a:solidFill>
              <a:latin typeface="Calibri"/>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63</a:t>
            </a:fld>
            <a:endParaRPr lang="de-AT" dirty="0">
              <a:solidFill>
                <a:prstClr val="white"/>
              </a:solidFill>
              <a:latin typeface="Calibri"/>
            </a:endParaRPr>
          </a:p>
        </p:txBody>
      </p:sp>
    </p:spTree>
    <p:extLst>
      <p:ext uri="{BB962C8B-B14F-4D97-AF65-F5344CB8AC3E}">
        <p14:creationId xmlns:p14="http://schemas.microsoft.com/office/powerpoint/2010/main" val="3007942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Sources F-V</a:t>
            </a:r>
          </a:p>
        </p:txBody>
      </p:sp>
      <p:sp>
        <p:nvSpPr>
          <p:cNvPr id="3" name="Inhaltsplatzhalter 2"/>
          <p:cNvSpPr>
            <a:spLocks noGrp="1"/>
          </p:cNvSpPr>
          <p:nvPr>
            <p:ph idx="1"/>
          </p:nvPr>
        </p:nvSpPr>
        <p:spPr/>
        <p:txBody>
          <a:bodyPr>
            <a:normAutofit fontScale="25000" lnSpcReduction="20000"/>
          </a:bodyPr>
          <a:lstStyle/>
          <a:p>
            <a:r>
              <a:rPr lang="en-US" sz="3600" dirty="0" err="1"/>
              <a:t>Fraunhofer</a:t>
            </a:r>
            <a:r>
              <a:rPr lang="en-US" sz="3600" dirty="0"/>
              <a:t>, http://www.scs.fraunhofer.de/content/dam/scs/de/dokumente/studien/Wirtschaftliche_Rahmenbedingungen_des_Gueterverkehrs.pdf p.14 [14.05.2020].</a:t>
            </a:r>
          </a:p>
          <a:p>
            <a:r>
              <a:rPr lang="de-AT" sz="3600" dirty="0"/>
              <a:t>Fraunhofer FIT (2016), </a:t>
            </a:r>
            <a:r>
              <a:rPr lang="de-AT" sz="3600" dirty="0" err="1"/>
              <a:t>Blockchain</a:t>
            </a:r>
            <a:r>
              <a:rPr lang="de-AT" sz="3600" dirty="0"/>
              <a:t>: </a:t>
            </a:r>
            <a:r>
              <a:rPr lang="de-AT" sz="3600" dirty="0" err="1"/>
              <a:t>Gundlagen</a:t>
            </a:r>
            <a:r>
              <a:rPr lang="de-AT" sz="3600" dirty="0"/>
              <a:t>, Anwendungen und Potenziale – White Paper, URL: https://www.fit.fraunhofer.de/content/dam/fit/de/documents/Blockchain_WhitePaper_Grundlagen-Anwendungen-Potentiale.pdf [14.05.2020].</a:t>
            </a:r>
            <a:endParaRPr lang="en-GB" sz="3600" dirty="0"/>
          </a:p>
          <a:p>
            <a:r>
              <a:rPr lang="de-DE" sz="3600" dirty="0"/>
              <a:t>Fraunhofer, URL: https://www.iml.fraunhofer.de/de/abteilungen/b3/verkehrslogistik/dienstleistungen/synchromodalitaet.html [18.05.2020].</a:t>
            </a:r>
            <a:endParaRPr lang="en-US" sz="3600" dirty="0"/>
          </a:p>
          <a:p>
            <a:r>
              <a:rPr lang="en-US" sz="3600" dirty="0" err="1"/>
              <a:t>Hafen</a:t>
            </a:r>
            <a:r>
              <a:rPr lang="en-US" sz="3600" dirty="0"/>
              <a:t> Hamburg, URL: https://www.hamburg-port-authority.de/de/hpa-360/smartport/ [14.05.2020].</a:t>
            </a:r>
          </a:p>
          <a:p>
            <a:pPr>
              <a:spcBef>
                <a:spcPts val="0"/>
              </a:spcBef>
              <a:buClrTx/>
              <a:buSzTx/>
              <a:defRPr/>
            </a:pPr>
            <a:r>
              <a:rPr lang="de-AT" sz="3600" dirty="0" err="1"/>
              <a:t>iBusiness</a:t>
            </a:r>
            <a:r>
              <a:rPr lang="de-AT" sz="3600" dirty="0"/>
              <a:t>, URL: https://www.ibusiness.de/aktuell/db/568814veg.html [19.05.2020].</a:t>
            </a:r>
          </a:p>
          <a:p>
            <a:r>
              <a:rPr lang="de-AT" sz="3600" dirty="0"/>
              <a:t>Industriemagazin, URL: https://industriemagazin.at/a/fachkraeftemangel-bei-logistikern-wir-sind-kurz-vor-dem-versorgungskollaps [14.05.2020].</a:t>
            </a:r>
            <a:endParaRPr lang="de-DE" sz="3600" dirty="0"/>
          </a:p>
          <a:p>
            <a:r>
              <a:rPr lang="de-AT" sz="3600" dirty="0" err="1"/>
              <a:t>Kalaidos</a:t>
            </a:r>
            <a:r>
              <a:rPr lang="de-AT" sz="3600" dirty="0"/>
              <a:t> Fachhochschule Schweiz, URL: https://www.kalaidos-fh.ch/Blogs/Posts/2017/01/uf-1065-Logistik-vier-Geschaeftsmodelle [04.05.2020]</a:t>
            </a:r>
          </a:p>
          <a:p>
            <a:r>
              <a:rPr lang="de-AT" sz="3600" dirty="0"/>
              <a:t>Kanal Egal, URL: https://www.kanal-egal.de/wie-digitale-geschaeftsmodelle-die-logistikbranche-veraendern/ [19.05.2020]</a:t>
            </a:r>
          </a:p>
          <a:p>
            <a:r>
              <a:rPr lang="de-AT" sz="3600" dirty="0"/>
              <a:t>Karriere.de, URL: https://www.karriere.de/arbeitsmarkt-logistik-karriere-in-der-container-welt/23040246.html [14.05.2020].</a:t>
            </a:r>
          </a:p>
          <a:p>
            <a:r>
              <a:rPr lang="de-DE" sz="3600" dirty="0" err="1"/>
              <a:t>Lehmacher</a:t>
            </a:r>
            <a:r>
              <a:rPr lang="de-DE" sz="3600" dirty="0"/>
              <a:t> W., „Wirtschaft, Gesellschaft und Logistik 2050 in Logistik – eine Industrie, die (sich) bewegt. Strategien und Lösungen entlang der Supply Chain 4.0“ (2015)</a:t>
            </a:r>
          </a:p>
          <a:p>
            <a:r>
              <a:rPr lang="en-US" sz="3600" dirty="0"/>
              <a:t>LNG Masterplan, URL: </a:t>
            </a:r>
            <a:r>
              <a:rPr lang="en-US" sz="3600" dirty="0">
                <a:hlinkClick r:id="rId2"/>
              </a:rPr>
              <a:t>http://www.lngmasterplan.eu/images/D_111__Status_Quo__Trend_Analysis_-_Danube_and_Italy_v2.1_FINAL_2015-3-12.pdf</a:t>
            </a:r>
            <a:endParaRPr lang="en-US" sz="3600" dirty="0"/>
          </a:p>
          <a:p>
            <a:r>
              <a:rPr lang="en-US" sz="3600" dirty="0"/>
              <a:t>Montreuil, Benoit (2011): Toward a Physical Internet: meeting the global logistics sustainability grand challenge. In: Logistics Research 3 (2), S. 71–87. DOI: 10.1007/s12159-011-0045-x.</a:t>
            </a:r>
            <a:endParaRPr lang="de-AT" sz="3600" dirty="0"/>
          </a:p>
          <a:p>
            <a:r>
              <a:rPr lang="de-AT" sz="3600" dirty="0" err="1"/>
              <a:t>Modulushca</a:t>
            </a:r>
            <a:r>
              <a:rPr lang="de-AT" sz="3600" dirty="0"/>
              <a:t> </a:t>
            </a:r>
            <a:r>
              <a:rPr lang="de-AT" sz="3600" dirty="0" err="1"/>
              <a:t>project</a:t>
            </a:r>
            <a:r>
              <a:rPr lang="de-AT" sz="3600" dirty="0"/>
              <a:t> (2014): </a:t>
            </a:r>
            <a:r>
              <a:rPr lang="de-AT" sz="3600" dirty="0" err="1"/>
              <a:t>Physical</a:t>
            </a:r>
            <a:r>
              <a:rPr lang="de-AT" sz="3600" dirty="0"/>
              <a:t> Internet. Online verfügbar unter https://www.youtube.com/watch?v=lltcWVNrjl0 [19.05.2020]</a:t>
            </a:r>
          </a:p>
          <a:p>
            <a:r>
              <a:rPr lang="en-US" sz="3600" dirty="0"/>
              <a:t>Physical Internet Manifest, URL: https://de.slideshare.net/physical_internet/physical-internet-manifest-19-2011-0426-mled-ger [14.05.2020].</a:t>
            </a:r>
          </a:p>
          <a:p>
            <a:r>
              <a:rPr lang="de-AT" sz="3600" dirty="0"/>
              <a:t>OPEN </a:t>
            </a:r>
            <a:r>
              <a:rPr lang="de-AT" sz="3600" dirty="0" err="1"/>
              <a:t>Insights</a:t>
            </a:r>
            <a:r>
              <a:rPr lang="de-AT" sz="3600" dirty="0"/>
              <a:t>, https://www.openinsights.de/so-funktioniert-das-blockchain/ [14.05.2020].</a:t>
            </a:r>
          </a:p>
          <a:p>
            <a:r>
              <a:rPr lang="de-AT" sz="3600" dirty="0"/>
              <a:t>Projekt </a:t>
            </a:r>
            <a:r>
              <a:rPr lang="de-AT" sz="3600" dirty="0" err="1"/>
              <a:t>Munin</a:t>
            </a:r>
            <a:r>
              <a:rPr lang="de-AT" sz="3600" dirty="0"/>
              <a:t>, </a:t>
            </a:r>
            <a:r>
              <a:rPr lang="de-AT" sz="3600" dirty="0">
                <a:hlinkClick r:id="rId3"/>
              </a:rPr>
              <a:t>http://www.unmanned-ship.org/munin/about/the-autonomus-ship/</a:t>
            </a:r>
            <a:r>
              <a:rPr lang="de-AT" sz="3600" dirty="0"/>
              <a:t> [14.05.2020].</a:t>
            </a:r>
          </a:p>
          <a:p>
            <a:r>
              <a:rPr lang="de-AT" sz="3600" dirty="0"/>
              <a:t>Projekt NOVIMAR, URL: https://www.researchgate.net/publication/330359084_Platooning_auf_Wasserstrassen_-_Erste_Ergebnisse_aus_dem_Projekt_NOVIMAR [14.05.2020]</a:t>
            </a:r>
          </a:p>
          <a:p>
            <a:r>
              <a:rPr lang="en-US" sz="3600" dirty="0"/>
              <a:t>Reis, Vasco (2015): Should we keep on renaming a +35-year-old baby? In: Journal of Transport Geography 46, S. 173–179. DOI: 10.1016/j.jtrangeo.2015.06.019</a:t>
            </a:r>
            <a:endParaRPr lang="de-AT" sz="3600" dirty="0"/>
          </a:p>
          <a:p>
            <a:pPr>
              <a:defRPr/>
            </a:pPr>
            <a:r>
              <a:rPr lang="de-AT" sz="3600" dirty="0"/>
              <a:t>T3, URL: https://t3n.de/magazin/innovative-logistik-trends-onlinehandel-zukunftspaket-238987/ [14.05.2020].</a:t>
            </a:r>
          </a:p>
          <a:p>
            <a:pPr>
              <a:defRPr/>
            </a:pPr>
            <a:r>
              <a:rPr lang="de-AT" sz="3600" dirty="0"/>
              <a:t>The Guardian, URL: https://www.theguardian.com/cities/2016/mar/01/paris-french-retailer-franpix-delivers-goods-by-boat-river-seine-transport-water-future-urban-logistics [18.05.2020].</a:t>
            </a:r>
          </a:p>
          <a:p>
            <a:pPr>
              <a:defRPr/>
            </a:pPr>
            <a:r>
              <a:rPr lang="de-AT" sz="3600" dirty="0" err="1"/>
              <a:t>Transportlogistic</a:t>
            </a:r>
            <a:r>
              <a:rPr lang="de-AT" sz="3600" dirty="0"/>
              <a:t>, URL: https://www.transportlogistic.de/de/messe/industry-insights/logistikkonzepte-der-zukunft/ [14.05.2020].</a:t>
            </a:r>
          </a:p>
          <a:p>
            <a:pPr>
              <a:defRPr/>
            </a:pPr>
            <a:r>
              <a:rPr lang="de-AT" sz="3600" dirty="0" err="1">
                <a:hlinkClick r:id="rId4"/>
              </a:rPr>
              <a:t>UShip</a:t>
            </a:r>
            <a:r>
              <a:rPr lang="de-AT" sz="3600" dirty="0">
                <a:hlinkClick r:id="rId4"/>
              </a:rPr>
              <a:t> Website, https://learn.uship.com/carriers/getting-started/</a:t>
            </a:r>
            <a:r>
              <a:rPr lang="de-AT" sz="3600" dirty="0"/>
              <a:t> [18.05.2020]</a:t>
            </a:r>
          </a:p>
          <a:p>
            <a:pPr>
              <a:defRPr/>
            </a:pPr>
            <a:r>
              <a:rPr lang="de-AT" sz="3600" dirty="0" err="1"/>
              <a:t>Vahrenkamp</a:t>
            </a:r>
            <a:r>
              <a:rPr lang="de-AT" sz="3600" dirty="0"/>
              <a:t> &amp; </a:t>
            </a:r>
            <a:r>
              <a:rPr lang="de-AT" sz="3600" dirty="0" err="1"/>
              <a:t>Kotzab</a:t>
            </a:r>
            <a:r>
              <a:rPr lang="de-AT" sz="3600" dirty="0"/>
              <a:t>, 2012, S. 18, URL: </a:t>
            </a:r>
            <a:r>
              <a:rPr lang="de-DE" sz="3600" dirty="0"/>
              <a:t> </a:t>
            </a:r>
            <a:r>
              <a:rPr lang="de-AT" sz="3600" dirty="0">
                <a:hlinkClick r:id="rId5"/>
              </a:rPr>
              <a:t>http://www.springer.com/cda/content/document/cda_downloaddocument/9783642193323-c1.pdf?SGWID=0-0-45-1199838-p174123868</a:t>
            </a:r>
            <a:r>
              <a:rPr lang="de-AT" sz="3600" dirty="0"/>
              <a:t> [14.05.2020].</a:t>
            </a:r>
          </a:p>
          <a:p>
            <a:pPr>
              <a:defRPr/>
            </a:pPr>
            <a:r>
              <a:rPr lang="de-AT" sz="3600" dirty="0"/>
              <a:t>VDA, URL: https://www.vda.de/de/themen/innovation-und-technik/automatisiertes-fahren/platooning.html [14.05.2020].</a:t>
            </a:r>
          </a:p>
          <a:p>
            <a:pPr>
              <a:defRPr/>
            </a:pPr>
            <a:r>
              <a:rPr lang="de-AT" sz="3600" dirty="0"/>
              <a:t>viadonau (2019): Handbuch der Donauschifffahrt, Wien.</a:t>
            </a:r>
          </a:p>
          <a:p>
            <a:pPr>
              <a:spcBef>
                <a:spcPts val="0"/>
              </a:spcBef>
              <a:buClrTx/>
              <a:buSzTx/>
              <a:defRPr/>
            </a:pPr>
            <a:endParaRPr lang="de-AT" sz="3600" dirty="0"/>
          </a:p>
          <a:p>
            <a:endParaRPr lang="en-US" sz="3600" dirty="0"/>
          </a:p>
          <a:p>
            <a:endParaRPr lang="de-AT" dirty="0">
              <a:solidFill>
                <a:srgbClr val="FF0000"/>
              </a:solidFill>
            </a:endParaRPr>
          </a:p>
          <a:p>
            <a:endParaRPr lang="de-AT" dirty="0"/>
          </a:p>
          <a:p>
            <a:pPr marL="0" indent="0">
              <a:buNone/>
            </a:pPr>
            <a:endParaRPr lang="de-AT" dirty="0">
              <a:solidFill>
                <a:schemeClr val="tx1"/>
              </a:solidFill>
            </a:endParaRPr>
          </a:p>
          <a:p>
            <a:endParaRPr lang="en-US" dirty="0"/>
          </a:p>
        </p:txBody>
      </p:sp>
      <p:sp>
        <p:nvSpPr>
          <p:cNvPr id="4" name="Datumsplatzhalter 3"/>
          <p:cNvSpPr>
            <a:spLocks noGrp="1"/>
          </p:cNvSpPr>
          <p:nvPr>
            <p:ph type="dt" sz="half" idx="10"/>
          </p:nvPr>
        </p:nvSpPr>
        <p:spPr/>
        <p:txBody>
          <a:bodyPr/>
          <a:lstStyle/>
          <a:p>
            <a:fld id="{D3E61E40-B63F-46D5-8043-32BA19620943}" type="datetime6">
              <a:rPr lang="de-AT">
                <a:solidFill>
                  <a:prstClr val="white"/>
                </a:solidFill>
                <a:latin typeface="Calibri"/>
              </a:rPr>
              <a:pPr/>
              <a:t>September 22</a:t>
            </a:fld>
            <a:endParaRPr lang="de-AT" dirty="0">
              <a:solidFill>
                <a:prstClr val="white"/>
              </a:solidFill>
              <a:latin typeface="Calibri"/>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64</a:t>
            </a:fld>
            <a:endParaRPr lang="de-AT" dirty="0">
              <a:solidFill>
                <a:prstClr val="white"/>
              </a:solidFill>
              <a:latin typeface="Calibri"/>
            </a:endParaRPr>
          </a:p>
        </p:txBody>
      </p:sp>
    </p:spTree>
    <p:extLst>
      <p:ext uri="{BB962C8B-B14F-4D97-AF65-F5344CB8AC3E}">
        <p14:creationId xmlns:p14="http://schemas.microsoft.com/office/powerpoint/2010/main" val="960578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Sources W-Z</a:t>
            </a:r>
          </a:p>
        </p:txBody>
      </p:sp>
      <p:sp>
        <p:nvSpPr>
          <p:cNvPr id="3" name="Inhaltsplatzhalter 2"/>
          <p:cNvSpPr>
            <a:spLocks noGrp="1"/>
          </p:cNvSpPr>
          <p:nvPr>
            <p:ph idx="1"/>
          </p:nvPr>
        </p:nvSpPr>
        <p:spPr/>
        <p:txBody>
          <a:bodyPr>
            <a:normAutofit/>
          </a:bodyPr>
          <a:lstStyle/>
          <a:p>
            <a:pPr>
              <a:spcBef>
                <a:spcPts val="0"/>
              </a:spcBef>
              <a:buClrTx/>
              <a:buSzTx/>
              <a:defRPr/>
            </a:pPr>
            <a:r>
              <a:rPr lang="en-GB" sz="900" dirty="0"/>
              <a:t>WKO, URL: </a:t>
            </a:r>
            <a:r>
              <a:rPr lang="en-GB" sz="900" dirty="0">
                <a:hlinkClick r:id="rId2"/>
              </a:rPr>
              <a:t>https://www.wko.at/branchen/handel/Studie__Internet-Einzelhandel_2014.html</a:t>
            </a:r>
            <a:r>
              <a:rPr lang="en-GB" sz="900" dirty="0"/>
              <a:t> [05.05.2020]</a:t>
            </a:r>
            <a:endParaRPr lang="de-AT" sz="900" dirty="0"/>
          </a:p>
          <a:p>
            <a:pPr>
              <a:spcBef>
                <a:spcPts val="0"/>
              </a:spcBef>
              <a:buClrTx/>
              <a:buSzTx/>
              <a:defRPr/>
            </a:pPr>
            <a:r>
              <a:rPr lang="de-AT" sz="900" dirty="0"/>
              <a:t>WKO, URL: https://www.wko.at/service/aussenwirtschaft/logistik-branche-struktur-zukunft-trends.html [14.05.2020].</a:t>
            </a:r>
          </a:p>
          <a:p>
            <a:pPr>
              <a:spcBef>
                <a:spcPts val="0"/>
              </a:spcBef>
              <a:buClrTx/>
              <a:buSzTx/>
              <a:defRPr/>
            </a:pPr>
            <a:r>
              <a:rPr lang="de-AT" sz="900" dirty="0"/>
              <a:t>WKO, URL: https://www.wko.at/branchen/ooe/transport-verkehr/spedition-logistik/1---4.0-Branchenleitfaden-WKOOe-Fachgruppe.pdf [14.05.2020].</a:t>
            </a:r>
          </a:p>
          <a:p>
            <a:pPr>
              <a:spcBef>
                <a:spcPts val="0"/>
              </a:spcBef>
              <a:buClrTx/>
              <a:buSzTx/>
              <a:defRPr/>
            </a:pPr>
            <a:r>
              <a:rPr lang="en-US" sz="900" dirty="0" err="1"/>
              <a:t>Youtube</a:t>
            </a:r>
            <a:r>
              <a:rPr lang="en-US" sz="900" dirty="0"/>
              <a:t>, URL: https://www.youtube.com/watch?v=WyZTuzUzR68 [14.05.2020].</a:t>
            </a:r>
          </a:p>
          <a:p>
            <a:pPr>
              <a:spcBef>
                <a:spcPts val="0"/>
              </a:spcBef>
              <a:buClrTx/>
              <a:buSzTx/>
              <a:defRPr/>
            </a:pPr>
            <a:r>
              <a:rPr lang="de-AT" sz="900" dirty="0" err="1">
                <a:hlinkClick r:id="rId3"/>
              </a:rPr>
              <a:t>Youtube</a:t>
            </a:r>
            <a:r>
              <a:rPr lang="de-AT" sz="900" dirty="0">
                <a:hlinkClick r:id="rId3"/>
              </a:rPr>
              <a:t>, URL: https://www.youtube.com/watch?v=Z5cTxSjjEXI</a:t>
            </a:r>
            <a:r>
              <a:rPr lang="de-AT" sz="900" dirty="0"/>
              <a:t> [14.05.2020].</a:t>
            </a:r>
          </a:p>
          <a:p>
            <a:pPr>
              <a:spcBef>
                <a:spcPts val="0"/>
              </a:spcBef>
              <a:buClrTx/>
              <a:buSzTx/>
              <a:defRPr/>
            </a:pPr>
            <a:r>
              <a:rPr lang="en-US" sz="900" dirty="0" err="1"/>
              <a:t>Youtube</a:t>
            </a:r>
            <a:r>
              <a:rPr lang="en-US" sz="900" dirty="0"/>
              <a:t>, https://www.youtube.com/watch?v=5ofhMxRRyec [14.05.2020].</a:t>
            </a:r>
          </a:p>
          <a:p>
            <a:pPr>
              <a:spcBef>
                <a:spcPts val="0"/>
              </a:spcBef>
              <a:buClrTx/>
              <a:buSzTx/>
              <a:defRPr/>
            </a:pPr>
            <a:r>
              <a:rPr lang="en-US" sz="900" dirty="0" err="1"/>
              <a:t>Youtube</a:t>
            </a:r>
            <a:r>
              <a:rPr lang="en-US" sz="900" dirty="0"/>
              <a:t>, https://www.youtube.com/watch?v=lltcWVNrjl0 [14.05.2020].</a:t>
            </a:r>
            <a:endParaRPr lang="de-AT" sz="900" dirty="0"/>
          </a:p>
          <a:p>
            <a:pPr>
              <a:spcBef>
                <a:spcPts val="0"/>
              </a:spcBef>
              <a:buClrTx/>
              <a:buSzTx/>
              <a:defRPr/>
            </a:pPr>
            <a:r>
              <a:rPr lang="de-AT" sz="900" dirty="0"/>
              <a:t>Zentralkommission für die Rheinschifffahrt, </a:t>
            </a:r>
            <a:r>
              <a:rPr lang="de-AT" sz="900" dirty="0" err="1"/>
              <a:t>Marktbeorbachtung</a:t>
            </a:r>
            <a:r>
              <a:rPr lang="de-AT" sz="900" dirty="0"/>
              <a:t> 2019, URL: https://www.ccr-zkr.org/files/documents/om/om19_II_de.pdf [14.05.2020].</a:t>
            </a:r>
          </a:p>
          <a:p>
            <a:pPr>
              <a:spcBef>
                <a:spcPts val="0"/>
              </a:spcBef>
              <a:buClrTx/>
              <a:buSzTx/>
              <a:defRPr/>
            </a:pPr>
            <a:r>
              <a:rPr lang="de-AT" sz="900" dirty="0"/>
              <a:t>Zentralverband für Spedition und Logistik, URL: https://www.ots.at/presseaussendung/OTS_20191129_OTS0158/logistik-branche-als-innovationstreiber-digitalisierung-mehr-chance-als-bedrohung-bild [14.05.2020].</a:t>
            </a:r>
          </a:p>
          <a:p>
            <a:pPr>
              <a:spcBef>
                <a:spcPts val="0"/>
              </a:spcBef>
              <a:buClrTx/>
              <a:buSzTx/>
              <a:defRPr/>
            </a:pPr>
            <a:r>
              <a:rPr lang="en-GB" sz="900" dirty="0" err="1">
                <a:hlinkClick r:id="rId4"/>
              </a:rPr>
              <a:t>Zukunft</a:t>
            </a:r>
            <a:r>
              <a:rPr lang="en-GB" sz="900" dirty="0">
                <a:hlinkClick r:id="rId4"/>
              </a:rPr>
              <a:t> </a:t>
            </a:r>
            <a:r>
              <a:rPr lang="en-GB" sz="900" dirty="0" err="1">
                <a:hlinkClick r:id="rId4"/>
              </a:rPr>
              <a:t>Mobilität</a:t>
            </a:r>
            <a:r>
              <a:rPr lang="en-GB" sz="900" dirty="0">
                <a:hlinkClick r:id="rId4"/>
              </a:rPr>
              <a:t>, URL: http://www.zukunft-mobilitaet.net/117213/binnenschifffahrt-seeschifffahrt/innenstadtlogistik-binnenschiff-lastenrad-amsterdam-utrecht-paris/</a:t>
            </a:r>
            <a:r>
              <a:rPr lang="en-GB" sz="900" dirty="0"/>
              <a:t> [18.05.2020].</a:t>
            </a:r>
            <a:endParaRPr lang="de-AT" sz="900" dirty="0"/>
          </a:p>
          <a:p>
            <a:pPr>
              <a:spcBef>
                <a:spcPts val="0"/>
              </a:spcBef>
              <a:buClrTx/>
              <a:buSzTx/>
              <a:defRPr/>
            </a:pPr>
            <a:endParaRPr lang="de-AT" sz="1575" dirty="0"/>
          </a:p>
          <a:p>
            <a:pPr>
              <a:spcBef>
                <a:spcPts val="0"/>
              </a:spcBef>
              <a:buClrTx/>
              <a:buSzTx/>
              <a:defRPr/>
            </a:pPr>
            <a:endParaRPr lang="de-AT" dirty="0"/>
          </a:p>
          <a:p>
            <a:endParaRPr lang="en-US" dirty="0"/>
          </a:p>
        </p:txBody>
      </p:sp>
      <p:sp>
        <p:nvSpPr>
          <p:cNvPr id="4" name="Datumsplatzhalter 3"/>
          <p:cNvSpPr>
            <a:spLocks noGrp="1"/>
          </p:cNvSpPr>
          <p:nvPr>
            <p:ph type="dt" sz="half" idx="10"/>
          </p:nvPr>
        </p:nvSpPr>
        <p:spPr/>
        <p:txBody>
          <a:bodyPr/>
          <a:lstStyle/>
          <a:p>
            <a:fld id="{D3E61E40-B63F-46D5-8043-32BA19620943}" type="datetime6">
              <a:rPr lang="de-AT">
                <a:solidFill>
                  <a:prstClr val="white"/>
                </a:solidFill>
                <a:latin typeface="Calibri"/>
              </a:rPr>
              <a:pPr/>
              <a:t>September 22</a:t>
            </a:fld>
            <a:endParaRPr lang="de-AT" dirty="0">
              <a:solidFill>
                <a:prstClr val="white"/>
              </a:solidFill>
              <a:latin typeface="Calibri"/>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65</a:t>
            </a:fld>
            <a:endParaRPr lang="de-AT" dirty="0">
              <a:solidFill>
                <a:prstClr val="white"/>
              </a:solidFill>
              <a:latin typeface="Calibri"/>
            </a:endParaRPr>
          </a:p>
        </p:txBody>
      </p:sp>
    </p:spTree>
    <p:extLst>
      <p:ext uri="{BB962C8B-B14F-4D97-AF65-F5344CB8AC3E}">
        <p14:creationId xmlns:p14="http://schemas.microsoft.com/office/powerpoint/2010/main" val="2376796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Further Information</a:t>
            </a:r>
          </a:p>
        </p:txBody>
      </p:sp>
      <p:sp>
        <p:nvSpPr>
          <p:cNvPr id="3" name="Content Placeholder 2"/>
          <p:cNvSpPr>
            <a:spLocks noGrp="1"/>
          </p:cNvSpPr>
          <p:nvPr>
            <p:ph idx="1"/>
          </p:nvPr>
        </p:nvSpPr>
        <p:spPr/>
        <p:txBody>
          <a:bodyPr>
            <a:normAutofit lnSpcReduction="10000"/>
          </a:bodyPr>
          <a:lstStyle/>
          <a:p>
            <a:pPr marL="0" indent="0">
              <a:buNone/>
            </a:pPr>
            <a:r>
              <a:rPr lang="en-GB" sz="2000" b="1" dirty="0">
                <a:solidFill>
                  <a:schemeClr val="accent1"/>
                </a:solidFill>
                <a:latin typeface="Corbel" panose="020B0503020204020204" pitchFamily="34" charset="0"/>
              </a:rPr>
              <a:t>We hope our set of slides has met your expectations!</a:t>
            </a: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         - you are free to use, adapt and share this slides and to use it for your lectures.</a:t>
            </a: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For questions and feedback please do not hesitate to contact us:</a:t>
            </a:r>
          </a:p>
          <a:p>
            <a:pPr marL="0" indent="0">
              <a:buNone/>
            </a:pPr>
            <a:r>
              <a:rPr lang="en-GB" sz="2000" b="1" dirty="0">
                <a:solidFill>
                  <a:schemeClr val="accent1"/>
                </a:solidFill>
                <a:latin typeface="Corbel" panose="020B0503020204020204" pitchFamily="34" charset="0"/>
                <a:hlinkClick r:id="rId3"/>
              </a:rPr>
              <a:t>rewway@fh-steyr.at</a:t>
            </a:r>
            <a:endParaRPr lang="en-GB" sz="2000" b="1" dirty="0">
              <a:solidFill>
                <a:schemeClr val="accent1"/>
              </a:solidFill>
              <a:latin typeface="Corbel" panose="020B0503020204020204" pitchFamily="34" charset="0"/>
            </a:endParaRPr>
          </a:p>
          <a:p>
            <a:pPr marL="0" indent="0">
              <a:buNone/>
            </a:pPr>
            <a:endParaRPr lang="en-GB" sz="2000" b="1" dirty="0">
              <a:solidFill>
                <a:schemeClr val="accent1"/>
              </a:solidFill>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Further set of slides are available at:</a:t>
            </a:r>
          </a:p>
          <a:p>
            <a:pPr marL="0" indent="0">
              <a:buNone/>
            </a:pPr>
            <a:endParaRPr lang="en-GB" sz="400" b="1" dirty="0">
              <a:solidFill>
                <a:schemeClr val="accent1"/>
              </a:solidFill>
              <a:latin typeface="Corbel" panose="020B0503020204020204" pitchFamily="34" charset="0"/>
            </a:endParaRPr>
          </a:p>
          <a:p>
            <a:pPr marL="0" indent="0">
              <a:buNone/>
            </a:pPr>
            <a:r>
              <a:rPr lang="en-GB" sz="2000" dirty="0">
                <a:solidFill>
                  <a:schemeClr val="accent1"/>
                </a:solidFill>
                <a:latin typeface="Corbel" panose="020B0503020204020204" pitchFamily="34" charset="0"/>
                <a:hlinkClick r:id="rId4"/>
              </a:rPr>
              <a:t>http://www.rewway.at/en/teaching-materials/bundles/</a:t>
            </a:r>
            <a:r>
              <a:rPr lang="en-GB" sz="2000" dirty="0">
                <a:solidFill>
                  <a:schemeClr val="accent1"/>
                </a:solidFill>
                <a:latin typeface="Corbel" panose="020B0503020204020204" pitchFamily="34" charset="0"/>
              </a:rPr>
              <a:t> </a:t>
            </a:r>
          </a:p>
          <a:p>
            <a:pPr marL="0" indent="0">
              <a:buNone/>
            </a:pPr>
            <a:endParaRPr lang="en-GB" sz="2000" dirty="0">
              <a:latin typeface="Corbel" panose="020B0503020204020204" pitchFamily="34" charset="0"/>
            </a:endParaRPr>
          </a:p>
          <a:p>
            <a:pPr marL="0" indent="0">
              <a:buNone/>
            </a:pPr>
            <a:r>
              <a:rPr lang="en-GB" sz="2000" b="1" dirty="0">
                <a:solidFill>
                  <a:schemeClr val="accent1"/>
                </a:solidFill>
                <a:latin typeface="Corbel" panose="020B0503020204020204" pitchFamily="34" charset="0"/>
              </a:rPr>
              <a:t>Maybe you are interested in booking a Transport School Lab,</a:t>
            </a:r>
          </a:p>
          <a:p>
            <a:pPr marL="0" indent="0">
              <a:buNone/>
            </a:pPr>
            <a:r>
              <a:rPr lang="en-GB" sz="2000" b="1" dirty="0">
                <a:solidFill>
                  <a:schemeClr val="accent1"/>
                </a:solidFill>
                <a:latin typeface="Corbel" panose="020B0503020204020204" pitchFamily="34" charset="0"/>
              </a:rPr>
              <a:t>a guest lecture or an excursion?</a:t>
            </a:r>
          </a:p>
          <a:p>
            <a:pPr marL="0" indent="0">
              <a:buNone/>
            </a:pPr>
            <a:r>
              <a:rPr lang="en-GB" sz="2000" dirty="0">
                <a:solidFill>
                  <a:schemeClr val="accent1"/>
                </a:solidFill>
                <a:latin typeface="Corbel" panose="020B0503020204020204" pitchFamily="34" charset="0"/>
                <a:hlinkClick r:id="rId5"/>
              </a:rPr>
              <a:t>http://www.rewway.at/en/services/</a:t>
            </a:r>
            <a:r>
              <a:rPr lang="en-GB" sz="2000" dirty="0">
                <a:solidFill>
                  <a:schemeClr val="accent1"/>
                </a:solidFill>
                <a:latin typeface="Corbel" panose="020B0503020204020204" pitchFamily="34" charset="0"/>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66</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pic>
        <p:nvPicPr>
          <p:cNvPr id="7" name="Picture 8"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328" y="5229200"/>
            <a:ext cx="1356314" cy="1152128"/>
          </a:xfrm>
          <a:prstGeom prst="rect">
            <a:avLst/>
          </a:prstGeom>
          <a:noFill/>
        </p:spPr>
      </p:pic>
    </p:spTree>
    <p:extLst>
      <p:ext uri="{BB962C8B-B14F-4D97-AF65-F5344CB8AC3E}">
        <p14:creationId xmlns:p14="http://schemas.microsoft.com/office/powerpoint/2010/main" val="303017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939336" cy="990600"/>
          </a:xfrm>
        </p:spPr>
        <p:txBody>
          <a:bodyPr>
            <a:normAutofit/>
          </a:bodyPr>
          <a:lstStyle/>
          <a:p>
            <a:r>
              <a:rPr lang="en-US" dirty="0">
                <a:latin typeface="Corbel" panose="020B0503020204020204" pitchFamily="34" charset="0"/>
              </a:rPr>
              <a:t>Changes in the transport and logistics industry</a:t>
            </a:r>
            <a:br>
              <a:rPr lang="en-US" dirty="0">
                <a:latin typeface="Corbel" panose="020B0503020204020204" pitchFamily="34" charset="0"/>
              </a:rPr>
            </a:br>
            <a:r>
              <a:rPr lang="de-AT" sz="2400" b="0" dirty="0">
                <a:latin typeface="Corbel" panose="020B0503020204020204" pitchFamily="34" charset="0"/>
              </a:rPr>
              <a:t>Market </a:t>
            </a:r>
            <a:r>
              <a:rPr lang="de-AT" sz="2400" b="0" dirty="0" err="1">
                <a:latin typeface="Corbel" panose="020B0503020204020204" pitchFamily="34" charset="0"/>
              </a:rPr>
              <a:t>environment</a:t>
            </a:r>
            <a:r>
              <a:rPr lang="de-AT" sz="2400" b="0" dirty="0">
                <a:latin typeface="Corbel" panose="020B0503020204020204" pitchFamily="34" charset="0"/>
              </a:rPr>
              <a:t> </a:t>
            </a:r>
            <a:r>
              <a:rPr lang="de-AT" sz="2400" b="0" dirty="0" err="1">
                <a:latin typeface="Corbel" panose="020B0503020204020204" pitchFamily="34" charset="0"/>
              </a:rPr>
              <a:t>logistics</a:t>
            </a:r>
            <a:endParaRPr lang="de-AT" sz="2400" b="0" dirty="0">
              <a:latin typeface="Corbel" panose="020B0503020204020204" pitchFamily="34" charset="0"/>
            </a:endParaRPr>
          </a:p>
        </p:txBody>
      </p:sp>
      <p:sp>
        <p:nvSpPr>
          <p:cNvPr id="3" name="Inhaltsplatzhalter 2"/>
          <p:cNvSpPr>
            <a:spLocks noGrp="1"/>
          </p:cNvSpPr>
          <p:nvPr>
            <p:ph idx="1"/>
          </p:nvPr>
        </p:nvSpPr>
        <p:spPr>
          <a:xfrm>
            <a:off x="457200" y="1608212"/>
            <a:ext cx="8229600" cy="4989140"/>
          </a:xfrm>
        </p:spPr>
        <p:txBody>
          <a:bodyPr>
            <a:normAutofit/>
          </a:bodyPr>
          <a:lstStyle/>
          <a:p>
            <a:pPr marL="0" indent="0">
              <a:buNone/>
            </a:pPr>
            <a:endParaRPr lang="de-AT" sz="2000" dirty="0">
              <a:latin typeface="Corbel" panose="020B0503020204020204" pitchFamily="34" charset="0"/>
            </a:endParaRPr>
          </a:p>
          <a:p>
            <a:r>
              <a:rPr lang="en-US" sz="2200" dirty="0">
                <a:latin typeface="Corbel" panose="020B0503020204020204" pitchFamily="34" charset="0"/>
              </a:rPr>
              <a:t>Faster delivery times (same-day-delivery)</a:t>
            </a:r>
          </a:p>
          <a:p>
            <a:endParaRPr lang="en-US" sz="2200" dirty="0">
              <a:latin typeface="Corbel" panose="020B0503020204020204" pitchFamily="34" charset="0"/>
            </a:endParaRPr>
          </a:p>
          <a:p>
            <a:r>
              <a:rPr lang="en-US" sz="2200" dirty="0">
                <a:latin typeface="Corbel" panose="020B0503020204020204" pitchFamily="34" charset="0"/>
              </a:rPr>
              <a:t>Growth in online trade</a:t>
            </a:r>
          </a:p>
          <a:p>
            <a:pPr lvl="2">
              <a:buFont typeface="Symbol" panose="05050102010706020507" pitchFamily="18" charset="2"/>
              <a:buChar char="-"/>
            </a:pPr>
            <a:r>
              <a:rPr lang="en-US" sz="1900" dirty="0" err="1">
                <a:latin typeface="Corbel" panose="020B0503020204020204" pitchFamily="34" charset="0"/>
              </a:rPr>
              <a:t>digitalisation</a:t>
            </a:r>
            <a:endParaRPr lang="en-US" sz="1900" dirty="0">
              <a:latin typeface="Corbel" panose="020B0503020204020204" pitchFamily="34" charset="0"/>
            </a:endParaRPr>
          </a:p>
          <a:p>
            <a:pPr lvl="2">
              <a:buFont typeface="Symbol" panose="05050102010706020507" pitchFamily="18" charset="2"/>
              <a:buChar char="-"/>
            </a:pPr>
            <a:r>
              <a:rPr lang="en-US" sz="1900" dirty="0">
                <a:latin typeface="Corbel" panose="020B0503020204020204" pitchFamily="34" charset="0"/>
              </a:rPr>
              <a:t>Artificial intelligence and autonomous logistics</a:t>
            </a:r>
          </a:p>
          <a:p>
            <a:pPr lvl="2">
              <a:buFont typeface="Symbol" panose="05050102010706020507" pitchFamily="18" charset="2"/>
              <a:buChar char="-"/>
            </a:pPr>
            <a:r>
              <a:rPr lang="en-US" sz="1900" dirty="0">
                <a:latin typeface="Corbel" panose="020B0503020204020204" pitchFamily="34" charset="0"/>
              </a:rPr>
              <a:t>Logistics 4.0</a:t>
            </a:r>
          </a:p>
          <a:p>
            <a:pPr lvl="2">
              <a:buFont typeface="Symbol" panose="05050102010706020507" pitchFamily="18" charset="2"/>
              <a:buChar char="-"/>
            </a:pPr>
            <a:r>
              <a:rPr lang="en-US" sz="1900" dirty="0">
                <a:latin typeface="Corbel" panose="020B0503020204020204" pitchFamily="34" charset="0"/>
              </a:rPr>
              <a:t>Supply chain networking</a:t>
            </a:r>
          </a:p>
          <a:p>
            <a:pPr lvl="2">
              <a:buFont typeface="Symbol" panose="05050102010706020507" pitchFamily="18" charset="2"/>
              <a:buChar char="-"/>
            </a:pPr>
            <a:r>
              <a:rPr lang="en-US" sz="1900" dirty="0">
                <a:latin typeface="Corbel" panose="020B0503020204020204" pitchFamily="34" charset="0"/>
              </a:rPr>
              <a:t>Multichannel logistics</a:t>
            </a:r>
          </a:p>
          <a:p>
            <a:endParaRPr lang="en-US" sz="2200" dirty="0">
              <a:latin typeface="Corbel" panose="020B0503020204020204" pitchFamily="34" charset="0"/>
            </a:endParaRPr>
          </a:p>
          <a:p>
            <a:r>
              <a:rPr lang="en-US" sz="2200" dirty="0">
                <a:latin typeface="Corbel" panose="020B0503020204020204" pitchFamily="34" charset="0"/>
              </a:rPr>
              <a:t>International cooperation</a:t>
            </a:r>
            <a:endParaRPr lang="de-AT" sz="22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Tree>
    <p:extLst>
      <p:ext uri="{BB962C8B-B14F-4D97-AF65-F5344CB8AC3E}">
        <p14:creationId xmlns:p14="http://schemas.microsoft.com/office/powerpoint/2010/main" val="296014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39" y="404664"/>
            <a:ext cx="6865715" cy="990600"/>
          </a:xfrm>
        </p:spPr>
        <p:txBody>
          <a:bodyPr>
            <a:normAutofit/>
          </a:bodyPr>
          <a:lstStyle/>
          <a:p>
            <a:r>
              <a:rPr lang="de-AT" dirty="0">
                <a:latin typeface="Corbel" panose="020B0503020204020204" pitchFamily="34" charset="0"/>
              </a:rPr>
              <a:t>Status Quo in </a:t>
            </a:r>
            <a:r>
              <a:rPr lang="de-AT" dirty="0" err="1">
                <a:latin typeface="Corbel" panose="020B0503020204020204" pitchFamily="34" charset="0"/>
              </a:rPr>
              <a:t>freight</a:t>
            </a:r>
            <a:r>
              <a:rPr lang="de-AT" dirty="0">
                <a:latin typeface="Corbel" panose="020B0503020204020204" pitchFamily="34" charset="0"/>
              </a:rPr>
              <a:t> </a:t>
            </a:r>
            <a:r>
              <a:rPr lang="de-AT" dirty="0" err="1">
                <a:latin typeface="Corbel" panose="020B0503020204020204" pitchFamily="34" charset="0"/>
              </a:rPr>
              <a:t>transport</a:t>
            </a:r>
            <a:br>
              <a:rPr lang="de-AT" dirty="0">
                <a:latin typeface="Corbel" panose="020B0503020204020204" pitchFamily="34" charset="0"/>
              </a:rPr>
            </a:br>
            <a:r>
              <a:rPr lang="de-AT" b="0" dirty="0">
                <a:latin typeface="Corbel" panose="020B0503020204020204" pitchFamily="34" charset="0"/>
              </a:rPr>
              <a:t>Market </a:t>
            </a:r>
            <a:r>
              <a:rPr lang="de-AT" b="0" dirty="0" err="1">
                <a:latin typeface="Corbel" panose="020B0503020204020204" pitchFamily="34" charset="0"/>
              </a:rPr>
              <a:t>environment</a:t>
            </a:r>
            <a:r>
              <a:rPr lang="de-AT" b="0" dirty="0">
                <a:latin typeface="Corbel" panose="020B0503020204020204" pitchFamily="34" charset="0"/>
              </a:rPr>
              <a:t> </a:t>
            </a:r>
            <a:r>
              <a:rPr lang="de-AT" b="0" dirty="0" err="1">
                <a:latin typeface="Corbel" panose="020B0503020204020204" pitchFamily="34" charset="0"/>
              </a:rPr>
              <a:t>logistics</a:t>
            </a:r>
            <a:endParaRPr lang="en-US" b="0" dirty="0">
              <a:latin typeface="Corbel" panose="020B0503020204020204" pitchFamily="34" charset="0"/>
            </a:endParaRPr>
          </a:p>
        </p:txBody>
      </p:sp>
      <p:sp>
        <p:nvSpPr>
          <p:cNvPr id="3" name="Content Placeholder 2"/>
          <p:cNvSpPr>
            <a:spLocks noGrp="1"/>
          </p:cNvSpPr>
          <p:nvPr>
            <p:ph idx="1"/>
          </p:nvPr>
        </p:nvSpPr>
        <p:spPr>
          <a:xfrm>
            <a:off x="313184" y="1782068"/>
            <a:ext cx="5626968" cy="4776192"/>
          </a:xfrm>
        </p:spPr>
        <p:txBody>
          <a:bodyPr>
            <a:normAutofit lnSpcReduction="10000"/>
          </a:bodyPr>
          <a:lstStyle/>
          <a:p>
            <a:pPr lvl="0"/>
            <a:r>
              <a:rPr lang="en-US" dirty="0">
                <a:latin typeface="Corbel" panose="020B0503020204020204" pitchFamily="34" charset="0"/>
              </a:rPr>
              <a:t>Current situation</a:t>
            </a:r>
          </a:p>
          <a:p>
            <a:pPr lvl="1">
              <a:buFont typeface="Symbol" panose="05050102010706020507" pitchFamily="18" charset="2"/>
              <a:buChar char="-"/>
            </a:pPr>
            <a:r>
              <a:rPr lang="en-US" sz="1900" dirty="0">
                <a:latin typeface="Corbel" panose="020B0503020204020204" pitchFamily="34" charset="0"/>
              </a:rPr>
              <a:t>25% of greenhouse gas emissions in Europe come from the transport sector</a:t>
            </a:r>
          </a:p>
          <a:p>
            <a:pPr lvl="1">
              <a:buFont typeface="Symbol" panose="05050102010706020507" pitchFamily="18" charset="2"/>
              <a:buChar char="-"/>
            </a:pPr>
            <a:r>
              <a:rPr lang="en-US" sz="1900" dirty="0">
                <a:latin typeface="Corbel" panose="020B0503020204020204" pitchFamily="34" charset="0"/>
              </a:rPr>
              <a:t>77% of freight transport in Europe by road</a:t>
            </a:r>
          </a:p>
          <a:p>
            <a:pPr marL="274320" lvl="1" indent="0">
              <a:buNone/>
            </a:pPr>
            <a:endParaRPr lang="de-AT" dirty="0">
              <a:solidFill>
                <a:srgbClr val="3C628F"/>
              </a:solidFill>
              <a:latin typeface="Corbel" panose="020B0503020204020204" pitchFamily="34" charset="0"/>
            </a:endParaRPr>
          </a:p>
          <a:p>
            <a:pPr lvl="0"/>
            <a:r>
              <a:rPr lang="en-US" dirty="0">
                <a:latin typeface="Corbel" panose="020B0503020204020204" pitchFamily="34" charset="0"/>
              </a:rPr>
              <a:t>The European Green Deal</a:t>
            </a:r>
          </a:p>
          <a:p>
            <a:pPr lvl="1">
              <a:buFont typeface="Symbol" panose="05050102010706020507" pitchFamily="18" charset="2"/>
              <a:buChar char="-"/>
            </a:pPr>
            <a:r>
              <a:rPr lang="en-US" sz="1900" dirty="0">
                <a:latin typeface="Corbel" panose="020B0503020204020204" pitchFamily="34" charset="0"/>
              </a:rPr>
              <a:t>Reduction of traffic-related emissions by 90% by 2050</a:t>
            </a:r>
          </a:p>
          <a:p>
            <a:pPr lvl="1">
              <a:buFont typeface="Symbol" panose="05050102010706020507" pitchFamily="18" charset="2"/>
              <a:buChar char="-"/>
            </a:pPr>
            <a:r>
              <a:rPr lang="en-US" sz="1900" dirty="0">
                <a:latin typeface="Corbel" panose="020B0503020204020204" pitchFamily="34" charset="0"/>
              </a:rPr>
              <a:t>Shifting traffic to environmentally friendly alternatives (inland waterways and rail) will be promoted</a:t>
            </a:r>
          </a:p>
          <a:p>
            <a:pPr lvl="1">
              <a:buFont typeface="Symbol" panose="05050102010706020507" pitchFamily="18" charset="2"/>
              <a:buChar char="-"/>
            </a:pPr>
            <a:r>
              <a:rPr lang="en-US" sz="1900" b="1" dirty="0">
                <a:latin typeface="Corbel" panose="020B0503020204020204" pitchFamily="34" charset="0"/>
              </a:rPr>
              <a:t>Goal:</a:t>
            </a:r>
            <a:r>
              <a:rPr lang="en-US" sz="1900" dirty="0">
                <a:latin typeface="Corbel" panose="020B0503020204020204" pitchFamily="34" charset="0"/>
              </a:rPr>
              <a:t> Climate neutrality</a:t>
            </a:r>
          </a:p>
          <a:p>
            <a:pPr lvl="1">
              <a:buFont typeface="Symbol" panose="05050102010706020507" pitchFamily="18" charset="2"/>
              <a:buChar char="-"/>
            </a:pPr>
            <a:r>
              <a:rPr lang="en-US" sz="1900" dirty="0">
                <a:latin typeface="Corbel" panose="020B0503020204020204" pitchFamily="34" charset="0"/>
              </a:rPr>
              <a:t>Automated and connected mobility should help to reduce environmental pollution, especially in urban areas.</a:t>
            </a:r>
          </a:p>
          <a:p>
            <a:endParaRPr lang="en-US" dirty="0">
              <a:latin typeface="Corbel" panose="020B0503020204020204" pitchFamily="34" charset="0"/>
            </a:endParaRPr>
          </a:p>
        </p:txBody>
      </p:sp>
      <p:sp>
        <p:nvSpPr>
          <p:cNvPr id="4" name="Date Placeholder 3"/>
          <p:cNvSpPr>
            <a:spLocks noGrp="1"/>
          </p:cNvSpPr>
          <p:nvPr>
            <p:ph type="dt" sz="half" idx="10"/>
          </p:nvPr>
        </p:nvSpPr>
        <p:spPr/>
        <p:txBody>
          <a:bodyPr/>
          <a:lstStyle/>
          <a:p>
            <a:fld id="{0D88565D-3B8B-4984-BA05-66AB41A92089}"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graphicFrame>
        <p:nvGraphicFramePr>
          <p:cNvPr id="7" name="Chart 6"/>
          <p:cNvGraphicFramePr/>
          <p:nvPr>
            <p:extLst>
              <p:ext uri="{D42A27DB-BD31-4B8C-83A1-F6EECF244321}">
                <p14:modId xmlns:p14="http://schemas.microsoft.com/office/powerpoint/2010/main" val="2381863711"/>
              </p:ext>
            </p:extLst>
          </p:nvPr>
        </p:nvGraphicFramePr>
        <p:xfrm>
          <a:off x="5655070" y="2204864"/>
          <a:ext cx="3312368" cy="31727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376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Corbel" panose="020B0503020204020204" pitchFamily="34" charset="0"/>
              </a:rPr>
              <a:t>Labour </a:t>
            </a:r>
            <a:r>
              <a:rPr lang="de-AT" dirty="0" err="1">
                <a:latin typeface="Corbel" panose="020B0503020204020204" pitchFamily="34" charset="0"/>
              </a:rPr>
              <a:t>market</a:t>
            </a:r>
            <a:br>
              <a:rPr lang="de-AT" dirty="0">
                <a:latin typeface="Corbel" panose="020B0503020204020204" pitchFamily="34" charset="0"/>
              </a:rPr>
            </a:br>
            <a:r>
              <a:rPr lang="de-AT" sz="2400" b="0" dirty="0">
                <a:latin typeface="Corbel" panose="020B0503020204020204" pitchFamily="34" charset="0"/>
              </a:rPr>
              <a:t>Market </a:t>
            </a:r>
            <a:r>
              <a:rPr lang="de-AT" sz="2400" b="0" dirty="0" err="1">
                <a:latin typeface="Corbel" panose="020B0503020204020204" pitchFamily="34" charset="0"/>
              </a:rPr>
              <a:t>environment</a:t>
            </a:r>
            <a:r>
              <a:rPr lang="de-AT" sz="2400" b="0" dirty="0">
                <a:latin typeface="Corbel" panose="020B0503020204020204" pitchFamily="34" charset="0"/>
              </a:rPr>
              <a:t> </a:t>
            </a:r>
            <a:r>
              <a:rPr lang="de-AT" sz="2400" b="0" dirty="0" err="1">
                <a:latin typeface="Corbel" panose="020B0503020204020204" pitchFamily="34" charset="0"/>
              </a:rPr>
              <a:t>logistics</a:t>
            </a:r>
            <a:endParaRPr lang="de-AT" dirty="0">
              <a:latin typeface="Corbel" panose="020B0503020204020204" pitchFamily="34" charset="0"/>
            </a:endParaRPr>
          </a:p>
        </p:txBody>
      </p:sp>
      <p:sp>
        <p:nvSpPr>
          <p:cNvPr id="3" name="Inhaltsplatzhalter 2"/>
          <p:cNvSpPr>
            <a:spLocks noGrp="1"/>
          </p:cNvSpPr>
          <p:nvPr>
            <p:ph idx="1"/>
          </p:nvPr>
        </p:nvSpPr>
        <p:spPr>
          <a:xfrm>
            <a:off x="457200" y="1916832"/>
            <a:ext cx="8229600" cy="4560168"/>
          </a:xfrm>
        </p:spPr>
        <p:txBody>
          <a:bodyPr>
            <a:normAutofit fontScale="85000" lnSpcReduction="20000"/>
          </a:bodyPr>
          <a:lstStyle/>
          <a:p>
            <a:r>
              <a:rPr lang="en-US" sz="2200" dirty="0">
                <a:latin typeface="Corbel" panose="020B0503020204020204" pitchFamily="34" charset="0"/>
              </a:rPr>
              <a:t>Significant economic sector and field of activity - high industry growth</a:t>
            </a:r>
          </a:p>
          <a:p>
            <a:endParaRPr lang="en-US" sz="2200" dirty="0">
              <a:latin typeface="Corbel" panose="020B0503020204020204" pitchFamily="34" charset="0"/>
            </a:endParaRPr>
          </a:p>
          <a:p>
            <a:r>
              <a:rPr lang="en-US" sz="2200" dirty="0">
                <a:latin typeface="Corbel" panose="020B0503020204020204" pitchFamily="34" charset="0"/>
              </a:rPr>
              <a:t>Qualified logistics specialists are indispensable </a:t>
            </a:r>
          </a:p>
          <a:p>
            <a:endParaRPr lang="en-US" sz="2200" dirty="0">
              <a:latin typeface="Corbel" panose="020B0503020204020204" pitchFamily="34" charset="0"/>
            </a:endParaRPr>
          </a:p>
          <a:p>
            <a:r>
              <a:rPr lang="en-US" sz="2200" dirty="0">
                <a:latin typeface="Corbel" panose="020B0503020204020204" pitchFamily="34" charset="0"/>
              </a:rPr>
              <a:t>Further development and change of the occupational field through increasing </a:t>
            </a:r>
            <a:r>
              <a:rPr lang="en-US" sz="2200" dirty="0" err="1">
                <a:latin typeface="Corbel" panose="020B0503020204020204" pitchFamily="34" charset="0"/>
              </a:rPr>
              <a:t>digitalisation</a:t>
            </a:r>
            <a:endParaRPr lang="en-US" sz="2200" dirty="0">
              <a:latin typeface="Corbel" panose="020B0503020204020204" pitchFamily="34" charset="0"/>
            </a:endParaRPr>
          </a:p>
          <a:p>
            <a:endParaRPr lang="en-US" sz="2200" dirty="0">
              <a:latin typeface="Corbel" panose="020B0503020204020204" pitchFamily="34" charset="0"/>
            </a:endParaRPr>
          </a:p>
          <a:p>
            <a:r>
              <a:rPr lang="en-US" sz="2200" dirty="0">
                <a:latin typeface="Corbel" panose="020B0503020204020204" pitchFamily="34" charset="0"/>
              </a:rPr>
              <a:t>The attractiveness of the occupational field as well as the demand for highly qualified specialists is constantly increasing.</a:t>
            </a:r>
          </a:p>
          <a:p>
            <a:endParaRPr lang="en-US" sz="2200" dirty="0">
              <a:latin typeface="Corbel" panose="020B0503020204020204" pitchFamily="34" charset="0"/>
            </a:endParaRPr>
          </a:p>
          <a:p>
            <a:r>
              <a:rPr lang="en-US" sz="2200" dirty="0">
                <a:latin typeface="Corbel" panose="020B0503020204020204" pitchFamily="34" charset="0"/>
              </a:rPr>
              <a:t>Enormous shortage of skilled workers, especially among mobile staff</a:t>
            </a:r>
          </a:p>
          <a:p>
            <a:endParaRPr lang="en-US" sz="2200" dirty="0">
              <a:latin typeface="Corbel" panose="020B0503020204020204" pitchFamily="34" charset="0"/>
            </a:endParaRPr>
          </a:p>
          <a:p>
            <a:r>
              <a:rPr lang="en-US" sz="2200" dirty="0">
                <a:latin typeface="Corbel" panose="020B0503020204020204" pitchFamily="34" charset="0"/>
              </a:rPr>
              <a:t>Career in logistics - possible through training (apprenticeship) or studies</a:t>
            </a:r>
          </a:p>
          <a:p>
            <a:endParaRPr lang="en-US" sz="2200" dirty="0">
              <a:latin typeface="Corbel" panose="020B0503020204020204" pitchFamily="34" charset="0"/>
            </a:endParaRPr>
          </a:p>
          <a:p>
            <a:r>
              <a:rPr lang="en-US" sz="2200" dirty="0">
                <a:latin typeface="Corbel" panose="020B0503020204020204" pitchFamily="34" charset="0"/>
              </a:rPr>
              <a:t>About 1/6 of the employees in logistics in Germany are academics </a:t>
            </a:r>
          </a:p>
          <a:p>
            <a:endParaRPr lang="de-AT" sz="800" dirty="0">
              <a:latin typeface="Corbel" panose="020B0503020204020204" pitchFamily="34" charset="0"/>
            </a:endParaRPr>
          </a:p>
          <a:p>
            <a:endParaRPr lang="de-AT" sz="8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spTree>
    <p:extLst>
      <p:ext uri="{BB962C8B-B14F-4D97-AF65-F5344CB8AC3E}">
        <p14:creationId xmlns:p14="http://schemas.microsoft.com/office/powerpoint/2010/main" val="214028516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0</TotalTime>
  <Words>17392</Words>
  <Application>Microsoft Office PowerPoint</Application>
  <PresentationFormat>On-screen Show (4:3)</PresentationFormat>
  <Paragraphs>1193</Paragraphs>
  <Slides>66</Slides>
  <Notes>61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66</vt:i4>
      </vt:variant>
    </vt:vector>
  </HeadingPairs>
  <TitlesOfParts>
    <vt:vector size="72" baseType="lpstr">
      <vt:lpstr>Arial</vt:lpstr>
      <vt:lpstr>Calibri</vt:lpstr>
      <vt:lpstr>Corbel</vt:lpstr>
      <vt:lpstr>Symbol</vt:lpstr>
      <vt:lpstr>Custom Design</vt:lpstr>
      <vt:lpstr>1_Clarity</vt:lpstr>
      <vt:lpstr>How to work with this learning material</vt:lpstr>
      <vt:lpstr>Learning objectives and target groups</vt:lpstr>
      <vt:lpstr>Development trends and innovations in logistics - focus on inland navigation </vt:lpstr>
      <vt:lpstr>Warm-Up-Diskussion Development trends and innovations in logistics –  focus on inland navigation </vt:lpstr>
      <vt:lpstr>Agenda Development trends and innovation in logistics – focus on inland navigation</vt:lpstr>
      <vt:lpstr>Overview Market environment logistics</vt:lpstr>
      <vt:lpstr>Changes in the transport and logistics industry Market environment logistics</vt:lpstr>
      <vt:lpstr>Status Quo in freight transport Market environment logistics</vt:lpstr>
      <vt:lpstr>Labour market Market environment logistics</vt:lpstr>
      <vt:lpstr>Excursus: Women in logistics Market environment logistics</vt:lpstr>
      <vt:lpstr>Developments in freight transport - Inland navigation Market environment logistics</vt:lpstr>
      <vt:lpstr>Transport routes – inland navigation Market environment logistics</vt:lpstr>
      <vt:lpstr>Quiz Market environment logistics</vt:lpstr>
      <vt:lpstr>Agenda Development trends and innovation in logistics – focus on inland navigation</vt:lpstr>
      <vt:lpstr>Current development trends Development trends at a glance</vt:lpstr>
      <vt:lpstr>Current development trends Development trends at a glance</vt:lpstr>
      <vt:lpstr>Megatrends in logistics Development trends at a glance</vt:lpstr>
      <vt:lpstr>Current development trends in freight transport Development trends at a glance</vt:lpstr>
      <vt:lpstr>New technologies Development trends at a glance</vt:lpstr>
      <vt:lpstr>New business models Development trends at a glance</vt:lpstr>
      <vt:lpstr>Quiz Development trends at a glance</vt:lpstr>
      <vt:lpstr>Agenda Development trends and innovation in logistics – focus on inland navigation</vt:lpstr>
      <vt:lpstr> Driver 1:  Sustainability in freight transport</vt:lpstr>
      <vt:lpstr>Inland navigation as a sustainable means of transport Sustainability in freight transport</vt:lpstr>
      <vt:lpstr>Inland navigation as a sustainable means of transport Sustainability in freight transport</vt:lpstr>
      <vt:lpstr>Factors limiting a modal shift in favour of inland navigation Sustainability in freight transport</vt:lpstr>
      <vt:lpstr>Drivers for sustainable development –  European Commission White Paper 2011 Sustainability in freight transport</vt:lpstr>
      <vt:lpstr>Excursus: Alternative fuel LNG Sustainability in freight transport</vt:lpstr>
      <vt:lpstr>Driver 2:  Digitalisation/networking of logistics</vt:lpstr>
      <vt:lpstr>Autonomous driving Digitalisation/networking of logistics</vt:lpstr>
      <vt:lpstr>Autonomous driving Digitalisation/connectivity of logistics</vt:lpstr>
      <vt:lpstr>Excursus: Pioneer: "smartPORT " - Hamburg </vt:lpstr>
      <vt:lpstr>Excursus: River Information Services (RIS) </vt:lpstr>
      <vt:lpstr>Driver 3:  Individualisation and increasing complexity of logistics</vt:lpstr>
      <vt:lpstr>Driver 4: Cooperation in the logistics sector</vt:lpstr>
      <vt:lpstr>Horizontal vs. vertical  cooperation in logistics</vt:lpstr>
      <vt:lpstr>Potentials for inland navigation cooperation in the logistics sector</vt:lpstr>
      <vt:lpstr>Summary</vt:lpstr>
      <vt:lpstr>Quiz 4 Drivers for the development of innovative business ideas </vt:lpstr>
      <vt:lpstr>Agenda Development trends and innovation in logistics – focus on inland navigation</vt:lpstr>
      <vt:lpstr>From Multimodality to Syncromodality and Physical Internet Innovative transport concepts</vt:lpstr>
      <vt:lpstr>Synchromodality</vt:lpstr>
      <vt:lpstr>Synchromodality - Potentials for inland navigation Innovative transport concepts</vt:lpstr>
      <vt:lpstr>Syncromodality - practical example Innovative transport concepts</vt:lpstr>
      <vt:lpstr>Vision to 2050: The Physical Internet Innovative transport concepts</vt:lpstr>
      <vt:lpstr>Vision to 2050: The Physical Internet</vt:lpstr>
      <vt:lpstr>Quiz Innovative transport concepts</vt:lpstr>
      <vt:lpstr>Agenda Development trends and innovation in logistics – focus on inland navigation</vt:lpstr>
      <vt:lpstr>Innovative business models in the logistics sector</vt:lpstr>
      <vt:lpstr>Booking and optimization platforms Innovative business models in the logistics sector</vt:lpstr>
      <vt:lpstr>Booking and optimization platforms Innovative business models in the logistics sector</vt:lpstr>
      <vt:lpstr>Booking and optimization platforms Innovative business models in the logistics sector</vt:lpstr>
      <vt:lpstr>Carriers and terminal operators Innovative business models in the logistics sector</vt:lpstr>
      <vt:lpstr>Carriers and terminal operators Innovative business models in the logistics sector</vt:lpstr>
      <vt:lpstr>Supply chain specialists Innovative business models in the logistics sector</vt:lpstr>
      <vt:lpstr>Service providers Innovative business models in the logistics sector</vt:lpstr>
      <vt:lpstr>Relevant business models for inland navigation</vt:lpstr>
      <vt:lpstr>Cooperation and digitalisation Relevant business models for inland navigation</vt:lpstr>
      <vt:lpstr>Cooperation and digitalisation Relevant business models for inland navigation</vt:lpstr>
      <vt:lpstr>Quiz Innovative business models</vt:lpstr>
      <vt:lpstr>Memory Final exercise 1</vt:lpstr>
      <vt:lpstr>Mindmap Final exercise 2</vt:lpstr>
      <vt:lpstr>Sources A-E</vt:lpstr>
      <vt:lpstr>Sources F-V</vt:lpstr>
      <vt:lpstr>Sources W-Z</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Kompp Ricarda</cp:lastModifiedBy>
  <cp:revision>1020</cp:revision>
  <cp:lastPrinted>2018-03-13T06:18:29Z</cp:lastPrinted>
  <dcterms:created xsi:type="dcterms:W3CDTF">2012-09-17T08:31:25Z</dcterms:created>
  <dcterms:modified xsi:type="dcterms:W3CDTF">2022-09-20T10:49:07Z</dcterms:modified>
</cp:coreProperties>
</file>