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2" r:id="rId3"/>
    <p:sldMasterId id="2147483725" r:id="rId4"/>
  </p:sldMasterIdLst>
  <p:notesMasterIdLst>
    <p:notesMasterId r:id="rId43"/>
  </p:notesMasterIdLst>
  <p:handoutMasterIdLst>
    <p:handoutMasterId r:id="rId44"/>
  </p:handoutMasterIdLst>
  <p:sldIdLst>
    <p:sldId id="420" r:id="rId5"/>
    <p:sldId id="427" r:id="rId6"/>
    <p:sldId id="423" r:id="rId7"/>
    <p:sldId id="428" r:id="rId8"/>
    <p:sldId id="432" r:id="rId9"/>
    <p:sldId id="451" r:id="rId10"/>
    <p:sldId id="424" r:id="rId11"/>
    <p:sldId id="418" r:id="rId12"/>
    <p:sldId id="440" r:id="rId13"/>
    <p:sldId id="433" r:id="rId14"/>
    <p:sldId id="402" r:id="rId15"/>
    <p:sldId id="403" r:id="rId16"/>
    <p:sldId id="413" r:id="rId17"/>
    <p:sldId id="430" r:id="rId18"/>
    <p:sldId id="445" r:id="rId19"/>
    <p:sldId id="446" r:id="rId20"/>
    <p:sldId id="447" r:id="rId21"/>
    <p:sldId id="448" r:id="rId22"/>
    <p:sldId id="453" r:id="rId23"/>
    <p:sldId id="454" r:id="rId24"/>
    <p:sldId id="452" r:id="rId25"/>
    <p:sldId id="441" r:id="rId26"/>
    <p:sldId id="455" r:id="rId27"/>
    <p:sldId id="456" r:id="rId28"/>
    <p:sldId id="457" r:id="rId29"/>
    <p:sldId id="458" r:id="rId30"/>
    <p:sldId id="460" r:id="rId31"/>
    <p:sldId id="434" r:id="rId32"/>
    <p:sldId id="429" r:id="rId33"/>
    <p:sldId id="438" r:id="rId34"/>
    <p:sldId id="449" r:id="rId35"/>
    <p:sldId id="425" r:id="rId36"/>
    <p:sldId id="459" r:id="rId37"/>
    <p:sldId id="442" r:id="rId38"/>
    <p:sldId id="450" r:id="rId39"/>
    <p:sldId id="401" r:id="rId40"/>
    <p:sldId id="439" r:id="rId41"/>
    <p:sldId id="422" r:id="rId42"/>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1344" autoAdjust="0"/>
  </p:normalViewPr>
  <p:slideViewPr>
    <p:cSldViewPr showGuides="1">
      <p:cViewPr varScale="1">
        <p:scale>
          <a:sx n="116" d="100"/>
          <a:sy n="116" d="100"/>
        </p:scale>
        <p:origin x="1548" y="84"/>
      </p:cViewPr>
      <p:guideLst>
        <p:guide orient="horz" pos="2160"/>
        <p:guide pos="2880"/>
      </p:guideLst>
    </p:cSldViewPr>
  </p:slideViewPr>
  <p:notesTextViewPr>
    <p:cViewPr>
      <p:scale>
        <a:sx n="3" d="2"/>
        <a:sy n="3" d="2"/>
      </p:scale>
      <p:origin x="0" y="0"/>
    </p:cViewPr>
  </p:notesTextViewPr>
  <p:sorterViewPr>
    <p:cViewPr>
      <p:scale>
        <a:sx n="100" d="100"/>
        <a:sy n="100" d="100"/>
      </p:scale>
      <p:origin x="0" y="-3984"/>
    </p:cViewPr>
  </p:sorterViewPr>
  <p:notesViewPr>
    <p:cSldViewPr>
      <p:cViewPr varScale="1">
        <p:scale>
          <a:sx n="81" d="100"/>
          <a:sy n="81" d="100"/>
        </p:scale>
        <p:origin x="3990" y="90"/>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AT" noProof="0">
                <a:latin typeface="Corbel" panose="020B0503020204020204" pitchFamily="34" charset="0"/>
              </a:defRPr>
            </a:pPr>
            <a:r>
              <a:rPr lang="de-AT" noProof="0" dirty="0" smtClean="0">
                <a:solidFill>
                  <a:schemeClr val="accent1"/>
                </a:solidFill>
                <a:latin typeface="Corbel" panose="020B0503020204020204" pitchFamily="34" charset="0"/>
              </a:rPr>
              <a:t>beförderte Güter (2014)</a:t>
            </a:r>
            <a:endParaRPr lang="de-AT" noProof="0" dirty="0">
              <a:solidFill>
                <a:schemeClr val="accent1"/>
              </a:solidFill>
              <a:latin typeface="Corbel" panose="020B0503020204020204" pitchFamily="34" charset="0"/>
            </a:endParaRPr>
          </a:p>
        </c:rich>
      </c:tx>
      <c:layout/>
      <c:overlay val="0"/>
    </c:title>
    <c:autoTitleDeleted val="0"/>
    <c:plotArea>
      <c:layout>
        <c:manualLayout>
          <c:layoutTarget val="inner"/>
          <c:xMode val="edge"/>
          <c:yMode val="edge"/>
          <c:x val="5.0459680925320029E-2"/>
          <c:y val="0.20999947035091382"/>
          <c:w val="0.47677433546315362"/>
          <c:h val="0.67032631862836711"/>
        </c:manualLayout>
      </c:layout>
      <c:pieChart>
        <c:varyColors val="1"/>
        <c:ser>
          <c:idx val="0"/>
          <c:order val="0"/>
          <c:tx>
            <c:strRef>
              <c:f>Sheet1!$B$1</c:f>
              <c:strCache>
                <c:ptCount val="1"/>
                <c:pt idx="0">
                  <c:v>share</c:v>
                </c:pt>
              </c:strCache>
            </c:strRef>
          </c:tx>
          <c:dPt>
            <c:idx val="0"/>
            <c:bubble3D val="0"/>
            <c:spPr>
              <a:solidFill>
                <a:srgbClr val="92D050"/>
              </a:solidFill>
            </c:spPr>
            <c:extLst>
              <c:ext xmlns:c16="http://schemas.microsoft.com/office/drawing/2014/chart" uri="{C3380CC4-5D6E-409C-BE32-E72D297353CC}">
                <c16:uniqueId val="{00000001-13B9-4953-9036-76AE75B810F0}"/>
              </c:ext>
            </c:extLst>
          </c:dPt>
          <c:dPt>
            <c:idx val="1"/>
            <c:bubble3D val="0"/>
            <c:spPr>
              <a:solidFill>
                <a:srgbClr val="7030A0"/>
              </a:solidFill>
            </c:spPr>
            <c:extLst>
              <c:ext xmlns:c16="http://schemas.microsoft.com/office/drawing/2014/chart" uri="{C3380CC4-5D6E-409C-BE32-E72D297353CC}">
                <c16:uniqueId val="{00000003-13B9-4953-9036-76AE75B810F0}"/>
              </c:ext>
            </c:extLst>
          </c:dPt>
          <c:dPt>
            <c:idx val="2"/>
            <c:bubble3D val="0"/>
            <c:spPr>
              <a:solidFill>
                <a:schemeClr val="accent2"/>
              </a:solidFill>
            </c:spPr>
            <c:extLst>
              <c:ext xmlns:c16="http://schemas.microsoft.com/office/drawing/2014/chart" uri="{C3380CC4-5D6E-409C-BE32-E72D297353CC}">
                <c16:uniqueId val="{00000005-13B9-4953-9036-76AE75B810F0}"/>
              </c:ext>
            </c:extLst>
          </c:dPt>
          <c:dLbls>
            <c:spPr>
              <a:noFill/>
              <a:ln>
                <a:noFill/>
              </a:ln>
              <a:effectLst/>
            </c:spPr>
            <c:txPr>
              <a:bodyPr/>
              <a:lstStyle/>
              <a:p>
                <a:pPr>
                  <a:defRPr sz="1400">
                    <a:solidFill>
                      <a:schemeClr val="bg1"/>
                    </a:solidFill>
                  </a:defRPr>
                </a:pPr>
                <a:endParaRPr lang="de-DE"/>
              </a:p>
            </c:tx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Sheet1!$A$2:$A$8</c:f>
              <c:strCache>
                <c:ptCount val="7"/>
                <c:pt idx="0">
                  <c:v>feste mineralische Brennstoffe</c:v>
                </c:pt>
                <c:pt idx="1">
                  <c:v>Erdölprodukte</c:v>
                </c:pt>
                <c:pt idx="2">
                  <c:v>Erze</c:v>
                </c:pt>
                <c:pt idx="3">
                  <c:v>Sand, Steine und Baustoffe</c:v>
                </c:pt>
                <c:pt idx="4">
                  <c:v>Chemische Produkte</c:v>
                </c:pt>
                <c:pt idx="5">
                  <c:v>Container</c:v>
                </c:pt>
                <c:pt idx="6">
                  <c:v>Sonstiges</c:v>
                </c:pt>
              </c:strCache>
            </c:strRef>
          </c:cat>
          <c:val>
            <c:numRef>
              <c:f>Sheet1!$B$2:$B$8</c:f>
              <c:numCache>
                <c:formatCode>0%</c:formatCode>
                <c:ptCount val="7"/>
                <c:pt idx="0">
                  <c:v>0.17</c:v>
                </c:pt>
                <c:pt idx="1">
                  <c:v>0.15</c:v>
                </c:pt>
                <c:pt idx="2">
                  <c:v>0.13</c:v>
                </c:pt>
                <c:pt idx="3">
                  <c:v>0.13</c:v>
                </c:pt>
                <c:pt idx="4">
                  <c:v>0.11</c:v>
                </c:pt>
                <c:pt idx="5">
                  <c:v>0.08</c:v>
                </c:pt>
                <c:pt idx="6">
                  <c:v>0.23</c:v>
                </c:pt>
              </c:numCache>
            </c:numRef>
          </c:val>
          <c:extLst>
            <c:ext xmlns:c16="http://schemas.microsoft.com/office/drawing/2014/chart" uri="{C3380CC4-5D6E-409C-BE32-E72D297353CC}">
              <c16:uniqueId val="{00000006-13B9-4953-9036-76AE75B810F0}"/>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4598086625779196"/>
          <c:y val="0.20438823399774869"/>
          <c:w val="0.43613851568440326"/>
          <c:h val="0.72793874577878814"/>
        </c:manualLayout>
      </c:layout>
      <c:overlay val="0"/>
      <c:txPr>
        <a:bodyPr/>
        <a:lstStyle/>
        <a:p>
          <a:pPr>
            <a:defRPr sz="1050">
              <a:latin typeface="Corbel" panose="020B0503020204020204" pitchFamily="34" charset="0"/>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AE8DA1A1-506D-4233-A64B-5DB7DC8E67F1}" type="pres">
      <dgm:prSet presAssocID="{6755B75A-DA2F-4942-9466-602DAA2B76D4}" presName="text_3" presStyleLbl="node1" presStyleIdx="2" presStyleCnt="4">
        <dgm:presLayoutVars>
          <dgm:bulletEnabled val="1"/>
        </dgm:presLayoutVars>
      </dgm:prSet>
      <dgm:spPr/>
      <dgm:t>
        <a:bodyPr/>
        <a:lstStyle/>
        <a:p>
          <a:endParaRPr lang="de-DE"/>
        </a:p>
      </dgm:t>
    </dgm:pt>
    <dgm:pt modelId="{396E4D7E-E165-4CC0-8A34-517E6C6D7241}"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C1CBA3EF-4B04-4848-9952-ECB0F5AA8B16}" type="pres">
      <dgm:prSet presAssocID="{3F53F76E-1AB6-467C-A013-95057CC05AFB}" presName="text_4" presStyleLbl="node1" presStyleIdx="3" presStyleCnt="4">
        <dgm:presLayoutVars>
          <dgm:bulletEnabled val="1"/>
        </dgm:presLayoutVars>
      </dgm:prSet>
      <dgm:spPr/>
      <dgm:t>
        <a:bodyPr/>
        <a:lstStyle/>
        <a:p>
          <a:endParaRPr lang="de-DE"/>
        </a:p>
      </dgm:t>
    </dgm:pt>
    <dgm:pt modelId="{FA225440-0812-4384-B0E5-AF4917AC8B9E}"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DE"/>
        </a:p>
      </dgm:t>
    </dgm:pt>
  </dgm:ptLst>
  <dgm:cxnLst>
    <dgm:cxn modelId="{29715EFB-AB35-480C-A59A-379B1060778F}" type="presOf" srcId="{3F53F76E-1AB6-467C-A013-95057CC05AFB}" destId="{C1CBA3EF-4B04-4848-9952-ECB0F5AA8B16}" srcOrd="0" destOrd="0" presId="urn:microsoft.com/office/officeart/2008/layout/VerticalCurvedList"/>
    <dgm:cxn modelId="{D87B336D-1A1C-4596-B36D-8D0F5ED8D2C6}" type="presOf" srcId="{6755B75A-DA2F-4942-9466-602DAA2B76D4}" destId="{AE8DA1A1-506D-4233-A64B-5DB7DC8E67F1}" srcOrd="0" destOrd="0" presId="urn:microsoft.com/office/officeart/2008/layout/VerticalCurvedList"/>
    <dgm:cxn modelId="{08B54209-F636-4680-AE14-BEC441C74740}" type="presOf" srcId="{BBB9D7DD-2425-4723-8219-8DCB9AF8E441}" destId="{93855F07-44CB-45DE-B464-761E63A71CD5}" srcOrd="0" destOrd="0" presId="urn:microsoft.com/office/officeart/2008/layout/VerticalCurvedList"/>
    <dgm:cxn modelId="{4027FABE-86B2-472F-92E8-4798993977F0}" type="presOf" srcId="{F24300EC-4372-4D89-B437-9F81F6228517}" destId="{18D4A3FC-121A-44DA-BC98-3AA1F7AF75F7}"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B60D1404-9A84-454D-B1C0-8BC15A7F4BF3}"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2" destOrd="0" parTransId="{C9E67486-D4AA-4601-A24B-52155755B0C0}" sibTransId="{CC8056C9-9B1F-44C8-BB32-4B1222D8CD4E}"/>
    <dgm:cxn modelId="{D327AB95-0CD2-41F1-8DA5-3C3BA2896D94}" srcId="{754914D3-2823-4D9D-9B5F-8AAE908A2791}" destId="{3F53F76E-1AB6-467C-A013-95057CC05AFB}" srcOrd="3" destOrd="0" parTransId="{0B26CED3-6F00-4FAD-9103-4CD52F00936B}" sibTransId="{E1274B80-6D67-4AE8-986B-5BB1EC77C680}"/>
    <dgm:cxn modelId="{F893935F-CABD-4D82-B93B-70657E02FACA}" srcId="{754914D3-2823-4D9D-9B5F-8AAE908A2791}" destId="{173351EC-E710-4201-8F33-1AD5623FE62E}" srcOrd="1" destOrd="0" parTransId="{4F3AEDE9-65F0-4988-8076-2CEA40D71496}" sibTransId="{46AFA8D8-F557-4455-8A38-DF16055635A9}"/>
    <dgm:cxn modelId="{77D30822-EAFE-41A9-9C3C-B714329698C9}" type="presOf" srcId="{173351EC-E710-4201-8F33-1AD5623FE62E}" destId="{5C62AF15-EA7C-4052-A05A-70AF0952DE4C}" srcOrd="0" destOrd="0" presId="urn:microsoft.com/office/officeart/2008/layout/VerticalCurvedList"/>
    <dgm:cxn modelId="{9670E4C8-669E-48B1-82DD-2F7832C41B7C}" type="presParOf" srcId="{AE6139D5-D84B-4711-8A6A-A5161E022A99}" destId="{00F42187-34FD-4D8B-A449-F316E9EB9AFA}" srcOrd="0" destOrd="0" presId="urn:microsoft.com/office/officeart/2008/layout/VerticalCurvedList"/>
    <dgm:cxn modelId="{BE8EA382-7454-4557-8470-664BA363FB6E}" type="presParOf" srcId="{00F42187-34FD-4D8B-A449-F316E9EB9AFA}" destId="{C168C53D-163A-4892-8EF0-B5326C3FF8C8}" srcOrd="0" destOrd="0" presId="urn:microsoft.com/office/officeart/2008/layout/VerticalCurvedList"/>
    <dgm:cxn modelId="{62324FA5-51FB-449B-8241-47B6051777B7}" type="presParOf" srcId="{C168C53D-163A-4892-8EF0-B5326C3FF8C8}" destId="{0FAB2C97-DF89-43B9-B7B2-C745E026F562}" srcOrd="0" destOrd="0" presId="urn:microsoft.com/office/officeart/2008/layout/VerticalCurvedList"/>
    <dgm:cxn modelId="{D0B8CC77-D42D-4C40-A0CC-3DF5A343EC03}" type="presParOf" srcId="{C168C53D-163A-4892-8EF0-B5326C3FF8C8}" destId="{93855F07-44CB-45DE-B464-761E63A71CD5}" srcOrd="1" destOrd="0" presId="urn:microsoft.com/office/officeart/2008/layout/VerticalCurvedList"/>
    <dgm:cxn modelId="{AB0D7F64-0043-45F6-BD00-D5AF10154A94}" type="presParOf" srcId="{C168C53D-163A-4892-8EF0-B5326C3FF8C8}" destId="{D258DE45-194F-4470-A0BE-D234AB24927B}" srcOrd="2" destOrd="0" presId="urn:microsoft.com/office/officeart/2008/layout/VerticalCurvedList"/>
    <dgm:cxn modelId="{398C1258-EC7E-4681-9922-EB3F56048AA1}" type="presParOf" srcId="{C168C53D-163A-4892-8EF0-B5326C3FF8C8}" destId="{BF8CDB65-7F63-46ED-AD6F-299BB5E410A3}" srcOrd="3" destOrd="0" presId="urn:microsoft.com/office/officeart/2008/layout/VerticalCurvedList"/>
    <dgm:cxn modelId="{AD7A4D3C-60FA-4059-A670-CEBECE6FAFE1}" type="presParOf" srcId="{00F42187-34FD-4D8B-A449-F316E9EB9AFA}" destId="{18D4A3FC-121A-44DA-BC98-3AA1F7AF75F7}" srcOrd="1" destOrd="0" presId="urn:microsoft.com/office/officeart/2008/layout/VerticalCurvedList"/>
    <dgm:cxn modelId="{C49F73F0-C402-41FF-B8B7-BE9C01D035D8}" type="presParOf" srcId="{00F42187-34FD-4D8B-A449-F316E9EB9AFA}" destId="{9FC91D3F-B68A-4081-8869-789F14A17E93}" srcOrd="2" destOrd="0" presId="urn:microsoft.com/office/officeart/2008/layout/VerticalCurvedList"/>
    <dgm:cxn modelId="{A28CA909-8CC4-47ED-B3C9-1F60D326E5A5}" type="presParOf" srcId="{9FC91D3F-B68A-4081-8869-789F14A17E93}" destId="{EF12B5F5-AB8A-4523-B395-C351AAF3CDFA}" srcOrd="0" destOrd="0" presId="urn:microsoft.com/office/officeart/2008/layout/VerticalCurvedList"/>
    <dgm:cxn modelId="{B663DF8F-6B5B-4E21-A382-8BC6A0F0BA84}" type="presParOf" srcId="{00F42187-34FD-4D8B-A449-F316E9EB9AFA}" destId="{5C62AF15-EA7C-4052-A05A-70AF0952DE4C}" srcOrd="3" destOrd="0" presId="urn:microsoft.com/office/officeart/2008/layout/VerticalCurvedList"/>
    <dgm:cxn modelId="{2217DFE8-9D53-46A0-B02B-1685CEEF7662}" type="presParOf" srcId="{00F42187-34FD-4D8B-A449-F316E9EB9AFA}" destId="{45A280BF-4905-47A2-BE7F-7176D2B4B58A}" srcOrd="4" destOrd="0" presId="urn:microsoft.com/office/officeart/2008/layout/VerticalCurvedList"/>
    <dgm:cxn modelId="{B63AB596-54BD-4086-B562-0F14EABB9B61}" type="presParOf" srcId="{45A280BF-4905-47A2-BE7F-7176D2B4B58A}" destId="{84FECD7B-556D-40CD-80FE-E856FE6C01BC}" srcOrd="0" destOrd="0" presId="urn:microsoft.com/office/officeart/2008/layout/VerticalCurvedList"/>
    <dgm:cxn modelId="{2ECE15D1-14FD-4CE4-AB7B-393F0A3DA6C5}" type="presParOf" srcId="{00F42187-34FD-4D8B-A449-F316E9EB9AFA}" destId="{AE8DA1A1-506D-4233-A64B-5DB7DC8E67F1}" srcOrd="5" destOrd="0" presId="urn:microsoft.com/office/officeart/2008/layout/VerticalCurvedList"/>
    <dgm:cxn modelId="{096C984F-6A15-4904-B520-B1AA57A9EAE0}" type="presParOf" srcId="{00F42187-34FD-4D8B-A449-F316E9EB9AFA}" destId="{396E4D7E-E165-4CC0-8A34-517E6C6D7241}" srcOrd="6" destOrd="0" presId="urn:microsoft.com/office/officeart/2008/layout/VerticalCurvedList"/>
    <dgm:cxn modelId="{F305DC19-9605-448C-91B2-B1FDE061883C}" type="presParOf" srcId="{396E4D7E-E165-4CC0-8A34-517E6C6D7241}" destId="{2D85C60B-45A6-47F1-BDC4-779963C33EA5}" srcOrd="0" destOrd="0" presId="urn:microsoft.com/office/officeart/2008/layout/VerticalCurvedList"/>
    <dgm:cxn modelId="{EB2E2765-3F69-46F1-84ED-15AA830E11A7}" type="presParOf" srcId="{00F42187-34FD-4D8B-A449-F316E9EB9AFA}" destId="{C1CBA3EF-4B04-4848-9952-ECB0F5AA8B16}" srcOrd="7" destOrd="0" presId="urn:microsoft.com/office/officeart/2008/layout/VerticalCurvedList"/>
    <dgm:cxn modelId="{3B9347A9-FFBE-4D2C-81BD-4042B47AD666}" type="presParOf" srcId="{00F42187-34FD-4D8B-A449-F316E9EB9AFA}" destId="{FA225440-0812-4384-B0E5-AF4917AC8B9E}" srcOrd="8" destOrd="0" presId="urn:microsoft.com/office/officeart/2008/layout/VerticalCurvedList"/>
    <dgm:cxn modelId="{2F4A3B4F-E4AB-4374-9CCB-D75767FA59B4}" type="presParOf" srcId="{FA225440-0812-4384-B0E5-AF4917AC8B9E}"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blipFill rotWithShape="0">
          <a:blip xmlns:r="http://schemas.openxmlformats.org/officeDocument/2006/relationships" r:embed="rId1"/>
          <a:stretch>
            <a:fillRect/>
          </a:stretch>
        </a:blipFill>
        <a:ln w="28575">
          <a:solidFill>
            <a:schemeClr val="accent1"/>
          </a:solidFill>
        </a:ln>
      </dgm:spPr>
      <dgm:t>
        <a:bodyPr/>
        <a:lstStyle/>
        <a:p>
          <a:endParaRPr lang="de-AT"/>
        </a:p>
      </dgm:t>
    </dgm:pt>
    <dgm:pt modelId="{478FA880-9AF8-480F-9517-2ED0F5B953F6}" type="pres">
      <dgm:prSet presAssocID="{6755B75A-DA2F-4942-9466-602DAA2B76D4}" presName="text_3" presStyleLbl="node1" presStyleIdx="2" presStyleCnt="4">
        <dgm:presLayoutVars>
          <dgm:bulletEnabled val="1"/>
        </dgm:presLayoutVars>
      </dgm:prSet>
      <dgm:spPr/>
      <dgm:t>
        <a:bodyPr/>
        <a:lstStyle/>
        <a:p>
          <a:endParaRPr lang="de-DE"/>
        </a:p>
      </dgm:t>
    </dgm:pt>
    <dgm:pt modelId="{A4DDCC11-C71E-4CD6-902F-2CEFA35C6519}"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56816585-3886-4346-BD3A-72900049588A}" type="pres">
      <dgm:prSet presAssocID="{3F53F76E-1AB6-467C-A013-95057CC05AFB}" presName="text_4" presStyleLbl="node1" presStyleIdx="3" presStyleCnt="4">
        <dgm:presLayoutVars>
          <dgm:bulletEnabled val="1"/>
        </dgm:presLayoutVars>
      </dgm:prSet>
      <dgm:spPr/>
      <dgm:t>
        <a:bodyPr/>
        <a:lstStyle/>
        <a:p>
          <a:endParaRPr lang="de-DE"/>
        </a:p>
      </dgm:t>
    </dgm:pt>
    <dgm:pt modelId="{E358D14E-5183-4078-84A9-A3155EF8CF34}"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DE"/>
        </a:p>
      </dgm:t>
    </dgm:pt>
  </dgm:ptLst>
  <dgm:cxnLst>
    <dgm:cxn modelId="{6FDDB579-4713-4833-B285-58AF7EDBB714}" type="presOf" srcId="{173351EC-E710-4201-8F33-1AD5623FE62E}" destId="{5C62AF15-EA7C-4052-A05A-70AF0952DE4C}" srcOrd="0" destOrd="0" presId="urn:microsoft.com/office/officeart/2008/layout/VerticalCurvedList"/>
    <dgm:cxn modelId="{B80BA5E3-17F4-4F20-94CE-25702CCAD35B}" type="presOf" srcId="{6755B75A-DA2F-4942-9466-602DAA2B76D4}" destId="{478FA880-9AF8-480F-9517-2ED0F5B953F6}" srcOrd="0" destOrd="0" presId="urn:microsoft.com/office/officeart/2008/layout/VerticalCurvedList"/>
    <dgm:cxn modelId="{9E9317B5-F4C7-4D3A-B138-55084576E8C8}" type="presOf" srcId="{3F53F76E-1AB6-467C-A013-95057CC05AFB}" destId="{56816585-3886-4346-BD3A-72900049588A}" srcOrd="0" destOrd="0" presId="urn:microsoft.com/office/officeart/2008/layout/VerticalCurvedList"/>
    <dgm:cxn modelId="{B60D1404-9A84-454D-B1C0-8BC15A7F4BF3}" type="presOf" srcId="{754914D3-2823-4D9D-9B5F-8AAE908A2791}" destId="{AE6139D5-D84B-4711-8A6A-A5161E022A99}"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6C12AAA9-A7FE-44EC-8AC9-383942F9847E}" srcId="{754914D3-2823-4D9D-9B5F-8AAE908A2791}" destId="{6755B75A-DA2F-4942-9466-602DAA2B76D4}" srcOrd="2" destOrd="0" parTransId="{C9E67486-D4AA-4601-A24B-52155755B0C0}" sibTransId="{CC8056C9-9B1F-44C8-BB32-4B1222D8CD4E}"/>
    <dgm:cxn modelId="{FA239327-375B-4E5E-B62B-E57A6C5FDE6C}" type="presOf" srcId="{F24300EC-4372-4D89-B437-9F81F6228517}" destId="{18D4A3FC-121A-44DA-BC98-3AA1F7AF75F7}" srcOrd="0" destOrd="0" presId="urn:microsoft.com/office/officeart/2008/layout/VerticalCurvedList"/>
    <dgm:cxn modelId="{D327AB95-0CD2-41F1-8DA5-3C3BA2896D94}" srcId="{754914D3-2823-4D9D-9B5F-8AAE908A2791}" destId="{3F53F76E-1AB6-467C-A013-95057CC05AFB}" srcOrd="3" destOrd="0" parTransId="{0B26CED3-6F00-4FAD-9103-4CD52F00936B}" sibTransId="{E1274B80-6D67-4AE8-986B-5BB1EC77C680}"/>
    <dgm:cxn modelId="{F893935F-CABD-4D82-B93B-70657E02FACA}" srcId="{754914D3-2823-4D9D-9B5F-8AAE908A2791}" destId="{173351EC-E710-4201-8F33-1AD5623FE62E}" srcOrd="1" destOrd="0" parTransId="{4F3AEDE9-65F0-4988-8076-2CEA40D71496}" sibTransId="{46AFA8D8-F557-4455-8A38-DF16055635A9}"/>
    <dgm:cxn modelId="{3EA32EEC-A176-457E-A5C5-E37DAAA35FD5}" type="presOf" srcId="{BBB9D7DD-2425-4723-8219-8DCB9AF8E441}" destId="{93855F07-44CB-45DE-B464-761E63A71CD5}" srcOrd="0" destOrd="0" presId="urn:microsoft.com/office/officeart/2008/layout/VerticalCurvedList"/>
    <dgm:cxn modelId="{16C55A92-1A5F-4914-A1B5-5696D6E6B4B9}" type="presParOf" srcId="{AE6139D5-D84B-4711-8A6A-A5161E022A99}" destId="{00F42187-34FD-4D8B-A449-F316E9EB9AFA}" srcOrd="0" destOrd="0" presId="urn:microsoft.com/office/officeart/2008/layout/VerticalCurvedList"/>
    <dgm:cxn modelId="{76B4F790-8231-4A9E-83CE-11C7EE902FCB}" type="presParOf" srcId="{00F42187-34FD-4D8B-A449-F316E9EB9AFA}" destId="{C168C53D-163A-4892-8EF0-B5326C3FF8C8}" srcOrd="0" destOrd="0" presId="urn:microsoft.com/office/officeart/2008/layout/VerticalCurvedList"/>
    <dgm:cxn modelId="{9D6C8392-7422-49B7-AD8F-81FB94403D1E}" type="presParOf" srcId="{C168C53D-163A-4892-8EF0-B5326C3FF8C8}" destId="{0FAB2C97-DF89-43B9-B7B2-C745E026F562}" srcOrd="0" destOrd="0" presId="urn:microsoft.com/office/officeart/2008/layout/VerticalCurvedList"/>
    <dgm:cxn modelId="{B727EACB-CF93-49B6-9BFF-D9C47F1A0E06}" type="presParOf" srcId="{C168C53D-163A-4892-8EF0-B5326C3FF8C8}" destId="{93855F07-44CB-45DE-B464-761E63A71CD5}" srcOrd="1" destOrd="0" presId="urn:microsoft.com/office/officeart/2008/layout/VerticalCurvedList"/>
    <dgm:cxn modelId="{824A75CC-0AE8-4F58-97C6-3408D31CBBC6}" type="presParOf" srcId="{C168C53D-163A-4892-8EF0-B5326C3FF8C8}" destId="{D258DE45-194F-4470-A0BE-D234AB24927B}" srcOrd="2" destOrd="0" presId="urn:microsoft.com/office/officeart/2008/layout/VerticalCurvedList"/>
    <dgm:cxn modelId="{EB2FA675-A0AA-4C1B-B03C-86E76700E702}" type="presParOf" srcId="{C168C53D-163A-4892-8EF0-B5326C3FF8C8}" destId="{BF8CDB65-7F63-46ED-AD6F-299BB5E410A3}" srcOrd="3" destOrd="0" presId="urn:microsoft.com/office/officeart/2008/layout/VerticalCurvedList"/>
    <dgm:cxn modelId="{D1E180F0-430F-4AD3-85C4-790D5CD0405F}" type="presParOf" srcId="{00F42187-34FD-4D8B-A449-F316E9EB9AFA}" destId="{18D4A3FC-121A-44DA-BC98-3AA1F7AF75F7}" srcOrd="1" destOrd="0" presId="urn:microsoft.com/office/officeart/2008/layout/VerticalCurvedList"/>
    <dgm:cxn modelId="{CCA77EB2-1D13-4694-88C8-BF429E8BCD0B}" type="presParOf" srcId="{00F42187-34FD-4D8B-A449-F316E9EB9AFA}" destId="{9FC91D3F-B68A-4081-8869-789F14A17E93}" srcOrd="2" destOrd="0" presId="urn:microsoft.com/office/officeart/2008/layout/VerticalCurvedList"/>
    <dgm:cxn modelId="{1B444534-EC36-4817-8593-C98E877D6780}" type="presParOf" srcId="{9FC91D3F-B68A-4081-8869-789F14A17E93}" destId="{EF12B5F5-AB8A-4523-B395-C351AAF3CDFA}" srcOrd="0" destOrd="0" presId="urn:microsoft.com/office/officeart/2008/layout/VerticalCurvedList"/>
    <dgm:cxn modelId="{9D959469-7E83-470B-8774-1997E3E96A24}" type="presParOf" srcId="{00F42187-34FD-4D8B-A449-F316E9EB9AFA}" destId="{5C62AF15-EA7C-4052-A05A-70AF0952DE4C}" srcOrd="3" destOrd="0" presId="urn:microsoft.com/office/officeart/2008/layout/VerticalCurvedList"/>
    <dgm:cxn modelId="{D8CD86F1-9AA9-45E4-BF56-B5A73F6E161B}" type="presParOf" srcId="{00F42187-34FD-4D8B-A449-F316E9EB9AFA}" destId="{45A280BF-4905-47A2-BE7F-7176D2B4B58A}" srcOrd="4" destOrd="0" presId="urn:microsoft.com/office/officeart/2008/layout/VerticalCurvedList"/>
    <dgm:cxn modelId="{E965A1B0-807A-4E8B-815D-6CEE3D984DCA}" type="presParOf" srcId="{45A280BF-4905-47A2-BE7F-7176D2B4B58A}" destId="{84FECD7B-556D-40CD-80FE-E856FE6C01BC}" srcOrd="0" destOrd="0" presId="urn:microsoft.com/office/officeart/2008/layout/VerticalCurvedList"/>
    <dgm:cxn modelId="{5AAC624B-E455-4DCB-A14F-F5E8C4F2F303}" type="presParOf" srcId="{00F42187-34FD-4D8B-A449-F316E9EB9AFA}" destId="{478FA880-9AF8-480F-9517-2ED0F5B953F6}" srcOrd="5" destOrd="0" presId="urn:microsoft.com/office/officeart/2008/layout/VerticalCurvedList"/>
    <dgm:cxn modelId="{1DBEC174-A105-403F-8C90-066079810BCC}" type="presParOf" srcId="{00F42187-34FD-4D8B-A449-F316E9EB9AFA}" destId="{A4DDCC11-C71E-4CD6-902F-2CEFA35C6519}" srcOrd="6" destOrd="0" presId="urn:microsoft.com/office/officeart/2008/layout/VerticalCurvedList"/>
    <dgm:cxn modelId="{9DD952FC-352F-495A-8D40-625538614C2E}" type="presParOf" srcId="{A4DDCC11-C71E-4CD6-902F-2CEFA35C6519}" destId="{2D85C60B-45A6-47F1-BDC4-779963C33EA5}" srcOrd="0" destOrd="0" presId="urn:microsoft.com/office/officeart/2008/layout/VerticalCurvedList"/>
    <dgm:cxn modelId="{3DB581B5-BAB4-4587-90B7-6487EEED1197}" type="presParOf" srcId="{00F42187-34FD-4D8B-A449-F316E9EB9AFA}" destId="{56816585-3886-4346-BD3A-72900049588A}" srcOrd="7" destOrd="0" presId="urn:microsoft.com/office/officeart/2008/layout/VerticalCurvedList"/>
    <dgm:cxn modelId="{19A73577-DADA-4E7B-8D5D-0FFBC9B18B38}" type="presParOf" srcId="{00F42187-34FD-4D8B-A449-F316E9EB9AFA}" destId="{E358D14E-5183-4078-84A9-A3155EF8CF34}" srcOrd="8" destOrd="0" presId="urn:microsoft.com/office/officeart/2008/layout/VerticalCurvedList"/>
    <dgm:cxn modelId="{F6531874-83CF-4312-B2AB-F11DC06E70D2}" type="presParOf" srcId="{E358D14E-5183-4078-84A9-A3155EF8CF34}"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35887B2D-4068-4528-BDC2-71157A6EDD4B}" type="pres">
      <dgm:prSet presAssocID="{6755B75A-DA2F-4942-9466-602DAA2B76D4}" presName="text_3" presStyleLbl="node1" presStyleIdx="2" presStyleCnt="4">
        <dgm:presLayoutVars>
          <dgm:bulletEnabled val="1"/>
        </dgm:presLayoutVars>
      </dgm:prSet>
      <dgm:spPr/>
      <dgm:t>
        <a:bodyPr/>
        <a:lstStyle/>
        <a:p>
          <a:endParaRPr lang="de-DE"/>
        </a:p>
      </dgm:t>
    </dgm:pt>
    <dgm:pt modelId="{990B0755-54D7-4F48-B99D-E9EEE6831819}"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solidFill>
        <a:ln w="28575">
          <a:solidFill>
            <a:schemeClr val="accent1"/>
          </a:solidFill>
        </a:ln>
      </dgm:spPr>
      <dgm:t>
        <a:bodyPr/>
        <a:lstStyle/>
        <a:p>
          <a:endParaRPr lang="de-AT"/>
        </a:p>
      </dgm:t>
    </dgm:pt>
    <dgm:pt modelId="{2BBADC2B-40F9-48D3-B336-9EB1A30C5A5E}" type="pres">
      <dgm:prSet presAssocID="{3F53F76E-1AB6-467C-A013-95057CC05AFB}" presName="text_4" presStyleLbl="node1" presStyleIdx="3" presStyleCnt="4">
        <dgm:presLayoutVars>
          <dgm:bulletEnabled val="1"/>
        </dgm:presLayoutVars>
      </dgm:prSet>
      <dgm:spPr/>
      <dgm:t>
        <a:bodyPr/>
        <a:lstStyle/>
        <a:p>
          <a:endParaRPr lang="de-DE"/>
        </a:p>
      </dgm:t>
    </dgm:pt>
    <dgm:pt modelId="{8DF0E325-756A-4687-B366-4E99E8544F37}"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lumMod val="40000"/>
            <a:lumOff val="60000"/>
          </a:schemeClr>
        </a:solidFill>
      </dgm:spPr>
      <dgm:t>
        <a:bodyPr/>
        <a:lstStyle/>
        <a:p>
          <a:endParaRPr lang="de-DE"/>
        </a:p>
      </dgm:t>
    </dgm:pt>
  </dgm:ptLst>
  <dgm:cxnLst>
    <dgm:cxn modelId="{56B37E0B-D96A-4E68-A3D9-F37DA3D84F36}" type="presOf" srcId="{3F53F76E-1AB6-467C-A013-95057CC05AFB}" destId="{2BBADC2B-40F9-48D3-B336-9EB1A30C5A5E}" srcOrd="0" destOrd="0" presId="urn:microsoft.com/office/officeart/2008/layout/VerticalCurvedList"/>
    <dgm:cxn modelId="{A2340F8F-594A-498C-9DB0-DE85BE167F5C}" type="presOf" srcId="{6755B75A-DA2F-4942-9466-602DAA2B76D4}" destId="{35887B2D-4068-4528-BDC2-71157A6EDD4B}" srcOrd="0" destOrd="0" presId="urn:microsoft.com/office/officeart/2008/layout/VerticalCurvedList"/>
    <dgm:cxn modelId="{1B646A02-51A1-4247-B927-60B0672D2D66}" type="presOf" srcId="{BBB9D7DD-2425-4723-8219-8DCB9AF8E441}" destId="{93855F07-44CB-45DE-B464-761E63A71CD5}" srcOrd="0" destOrd="0" presId="urn:microsoft.com/office/officeart/2008/layout/VerticalCurvedList"/>
    <dgm:cxn modelId="{CF1AEC43-E56D-4A47-A1C0-0413A9CF3732}" type="presOf" srcId="{173351EC-E710-4201-8F33-1AD5623FE62E}" destId="{5C62AF15-EA7C-4052-A05A-70AF0952DE4C}" srcOrd="0" destOrd="0" presId="urn:microsoft.com/office/officeart/2008/layout/VerticalCurvedList"/>
    <dgm:cxn modelId="{B60D1404-9A84-454D-B1C0-8BC15A7F4BF3}" type="presOf" srcId="{754914D3-2823-4D9D-9B5F-8AAE908A2791}" destId="{AE6139D5-D84B-4711-8A6A-A5161E022A99}"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6C12AAA9-A7FE-44EC-8AC9-383942F9847E}" srcId="{754914D3-2823-4D9D-9B5F-8AAE908A2791}" destId="{6755B75A-DA2F-4942-9466-602DAA2B76D4}" srcOrd="2" destOrd="0" parTransId="{C9E67486-D4AA-4601-A24B-52155755B0C0}" sibTransId="{CC8056C9-9B1F-44C8-BB32-4B1222D8CD4E}"/>
    <dgm:cxn modelId="{59261881-BF76-46B4-ABC3-A0550B9745D8}" type="presOf" srcId="{F24300EC-4372-4D89-B437-9F81F6228517}" destId="{18D4A3FC-121A-44DA-BC98-3AA1F7AF75F7}" srcOrd="0" destOrd="0" presId="urn:microsoft.com/office/officeart/2008/layout/VerticalCurvedList"/>
    <dgm:cxn modelId="{D327AB95-0CD2-41F1-8DA5-3C3BA2896D94}" srcId="{754914D3-2823-4D9D-9B5F-8AAE908A2791}" destId="{3F53F76E-1AB6-467C-A013-95057CC05AFB}" srcOrd="3" destOrd="0" parTransId="{0B26CED3-6F00-4FAD-9103-4CD52F00936B}" sibTransId="{E1274B80-6D67-4AE8-986B-5BB1EC77C680}"/>
    <dgm:cxn modelId="{F893935F-CABD-4D82-B93B-70657E02FACA}" srcId="{754914D3-2823-4D9D-9B5F-8AAE908A2791}" destId="{173351EC-E710-4201-8F33-1AD5623FE62E}" srcOrd="1" destOrd="0" parTransId="{4F3AEDE9-65F0-4988-8076-2CEA40D71496}" sibTransId="{46AFA8D8-F557-4455-8A38-DF16055635A9}"/>
    <dgm:cxn modelId="{1FB782C7-1650-4AA5-B261-6F9D207C04C7}" type="presParOf" srcId="{AE6139D5-D84B-4711-8A6A-A5161E022A99}" destId="{00F42187-34FD-4D8B-A449-F316E9EB9AFA}" srcOrd="0" destOrd="0" presId="urn:microsoft.com/office/officeart/2008/layout/VerticalCurvedList"/>
    <dgm:cxn modelId="{34303060-B6A9-4D16-9C5C-80DE6C60D1B5}" type="presParOf" srcId="{00F42187-34FD-4D8B-A449-F316E9EB9AFA}" destId="{C168C53D-163A-4892-8EF0-B5326C3FF8C8}" srcOrd="0" destOrd="0" presId="urn:microsoft.com/office/officeart/2008/layout/VerticalCurvedList"/>
    <dgm:cxn modelId="{B8F10FCC-6178-43B4-B71E-1FDE7B30CC3A}" type="presParOf" srcId="{C168C53D-163A-4892-8EF0-B5326C3FF8C8}" destId="{0FAB2C97-DF89-43B9-B7B2-C745E026F562}" srcOrd="0" destOrd="0" presId="urn:microsoft.com/office/officeart/2008/layout/VerticalCurvedList"/>
    <dgm:cxn modelId="{D5352E3B-88E3-495C-81E4-2B63981D44FB}" type="presParOf" srcId="{C168C53D-163A-4892-8EF0-B5326C3FF8C8}" destId="{93855F07-44CB-45DE-B464-761E63A71CD5}" srcOrd="1" destOrd="0" presId="urn:microsoft.com/office/officeart/2008/layout/VerticalCurvedList"/>
    <dgm:cxn modelId="{63748F22-9117-4F99-85B7-187503D86679}" type="presParOf" srcId="{C168C53D-163A-4892-8EF0-B5326C3FF8C8}" destId="{D258DE45-194F-4470-A0BE-D234AB24927B}" srcOrd="2" destOrd="0" presId="urn:microsoft.com/office/officeart/2008/layout/VerticalCurvedList"/>
    <dgm:cxn modelId="{598A609A-EF65-4352-8047-FD934BA548E6}" type="presParOf" srcId="{C168C53D-163A-4892-8EF0-B5326C3FF8C8}" destId="{BF8CDB65-7F63-46ED-AD6F-299BB5E410A3}" srcOrd="3" destOrd="0" presId="urn:microsoft.com/office/officeart/2008/layout/VerticalCurvedList"/>
    <dgm:cxn modelId="{760E1049-7564-4E89-9BFE-DDD622C45670}" type="presParOf" srcId="{00F42187-34FD-4D8B-A449-F316E9EB9AFA}" destId="{18D4A3FC-121A-44DA-BC98-3AA1F7AF75F7}" srcOrd="1" destOrd="0" presId="urn:microsoft.com/office/officeart/2008/layout/VerticalCurvedList"/>
    <dgm:cxn modelId="{1C15B1DA-EE65-4FB0-86C1-1A811F92AC22}" type="presParOf" srcId="{00F42187-34FD-4D8B-A449-F316E9EB9AFA}" destId="{9FC91D3F-B68A-4081-8869-789F14A17E93}" srcOrd="2" destOrd="0" presId="urn:microsoft.com/office/officeart/2008/layout/VerticalCurvedList"/>
    <dgm:cxn modelId="{3AD79BF2-B23C-4B6E-AEAD-354AC481C852}" type="presParOf" srcId="{9FC91D3F-B68A-4081-8869-789F14A17E93}" destId="{EF12B5F5-AB8A-4523-B395-C351AAF3CDFA}" srcOrd="0" destOrd="0" presId="urn:microsoft.com/office/officeart/2008/layout/VerticalCurvedList"/>
    <dgm:cxn modelId="{8C9B020F-A396-4BEA-9669-C5C90265DCF1}" type="presParOf" srcId="{00F42187-34FD-4D8B-A449-F316E9EB9AFA}" destId="{5C62AF15-EA7C-4052-A05A-70AF0952DE4C}" srcOrd="3" destOrd="0" presId="urn:microsoft.com/office/officeart/2008/layout/VerticalCurvedList"/>
    <dgm:cxn modelId="{334B28A4-D925-48C0-ACD7-74C9336E9087}" type="presParOf" srcId="{00F42187-34FD-4D8B-A449-F316E9EB9AFA}" destId="{45A280BF-4905-47A2-BE7F-7176D2B4B58A}" srcOrd="4" destOrd="0" presId="urn:microsoft.com/office/officeart/2008/layout/VerticalCurvedList"/>
    <dgm:cxn modelId="{CD1FCA64-34EB-427E-A0EA-D27B90BB2E29}" type="presParOf" srcId="{45A280BF-4905-47A2-BE7F-7176D2B4B58A}" destId="{84FECD7B-556D-40CD-80FE-E856FE6C01BC}" srcOrd="0" destOrd="0" presId="urn:microsoft.com/office/officeart/2008/layout/VerticalCurvedList"/>
    <dgm:cxn modelId="{D876D77E-32B9-48C5-BB7D-B82C26347C5D}" type="presParOf" srcId="{00F42187-34FD-4D8B-A449-F316E9EB9AFA}" destId="{35887B2D-4068-4528-BDC2-71157A6EDD4B}" srcOrd="5" destOrd="0" presId="urn:microsoft.com/office/officeart/2008/layout/VerticalCurvedList"/>
    <dgm:cxn modelId="{A3C0BB9A-E117-4F81-A093-75F93C3617A6}" type="presParOf" srcId="{00F42187-34FD-4D8B-A449-F316E9EB9AFA}" destId="{990B0755-54D7-4F48-B99D-E9EEE6831819}" srcOrd="6" destOrd="0" presId="urn:microsoft.com/office/officeart/2008/layout/VerticalCurvedList"/>
    <dgm:cxn modelId="{6EAE1A9E-139F-4956-B0D6-E2BCD15DAE84}" type="presParOf" srcId="{990B0755-54D7-4F48-B99D-E9EEE6831819}" destId="{2D85C60B-45A6-47F1-BDC4-779963C33EA5}" srcOrd="0" destOrd="0" presId="urn:microsoft.com/office/officeart/2008/layout/VerticalCurvedList"/>
    <dgm:cxn modelId="{87764682-BDE5-410F-A85C-426367AA4D26}" type="presParOf" srcId="{00F42187-34FD-4D8B-A449-F316E9EB9AFA}" destId="{2BBADC2B-40F9-48D3-B336-9EB1A30C5A5E}" srcOrd="7" destOrd="0" presId="urn:microsoft.com/office/officeart/2008/layout/VerticalCurvedList"/>
    <dgm:cxn modelId="{3603AC4D-1CD4-4EC5-A7C7-828584340388}" type="presParOf" srcId="{00F42187-34FD-4D8B-A449-F316E9EB9AFA}" destId="{8DF0E325-756A-4687-B366-4E99E8544F37}" srcOrd="8" destOrd="0" presId="urn:microsoft.com/office/officeart/2008/layout/VerticalCurvedList"/>
    <dgm:cxn modelId="{18F370D4-E94B-4EEC-ADFA-5B4CDE4469DC}" type="presParOf" srcId="{8DF0E325-756A-4687-B366-4E99E8544F37}"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Donau</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Rhein-Main-Donau Korridor</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Wasserstraßen in Europa</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Wasserstraße Rhein</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35887B2D-4068-4528-BDC2-71157A6EDD4B}" type="pres">
      <dgm:prSet presAssocID="{6755B75A-DA2F-4942-9466-602DAA2B76D4}" presName="text_3" presStyleLbl="node1" presStyleIdx="2" presStyleCnt="4">
        <dgm:presLayoutVars>
          <dgm:bulletEnabled val="1"/>
        </dgm:presLayoutVars>
      </dgm:prSet>
      <dgm:spPr/>
      <dgm:t>
        <a:bodyPr/>
        <a:lstStyle/>
        <a:p>
          <a:endParaRPr lang="de-DE"/>
        </a:p>
      </dgm:t>
    </dgm:pt>
    <dgm:pt modelId="{990B0755-54D7-4F48-B99D-E9EEE6831819}" type="pres">
      <dgm:prSet presAssocID="{6755B75A-DA2F-4942-9466-602DAA2B76D4}" presName="accent_3" presStyleCnt="0"/>
      <dgm:spPr/>
    </dgm:pt>
    <dgm:pt modelId="{2D85C60B-45A6-47F1-BDC4-779963C33EA5}" type="pres">
      <dgm:prSet presAssocID="{6755B75A-DA2F-4942-9466-602DAA2B76D4}" presName="accentRepeatNode" presStyleLbl="solidFgAcc1" presStyleIdx="2" presStyleCnt="4"/>
      <dgm:spPr>
        <a:solidFill>
          <a:schemeClr val="accent1">
            <a:lumMod val="40000"/>
            <a:lumOff val="60000"/>
          </a:schemeClr>
        </a:solidFill>
        <a:ln w="28575">
          <a:solidFill>
            <a:schemeClr val="accent1"/>
          </a:solidFill>
        </a:ln>
      </dgm:spPr>
      <dgm:t>
        <a:bodyPr/>
        <a:lstStyle/>
        <a:p>
          <a:endParaRPr lang="de-AT"/>
        </a:p>
      </dgm:t>
    </dgm:pt>
    <dgm:pt modelId="{2BBADC2B-40F9-48D3-B336-9EB1A30C5A5E}" type="pres">
      <dgm:prSet presAssocID="{3F53F76E-1AB6-467C-A013-95057CC05AFB}" presName="text_4" presStyleLbl="node1" presStyleIdx="3" presStyleCnt="4">
        <dgm:presLayoutVars>
          <dgm:bulletEnabled val="1"/>
        </dgm:presLayoutVars>
      </dgm:prSet>
      <dgm:spPr/>
      <dgm:t>
        <a:bodyPr/>
        <a:lstStyle/>
        <a:p>
          <a:endParaRPr lang="de-DE"/>
        </a:p>
      </dgm:t>
    </dgm:pt>
    <dgm:pt modelId="{8DF0E325-756A-4687-B366-4E99E8544F37}" type="pres">
      <dgm:prSet presAssocID="{3F53F76E-1AB6-467C-A013-95057CC05AFB}" presName="accent_4" presStyleCnt="0"/>
      <dgm:spPr/>
    </dgm:pt>
    <dgm:pt modelId="{711DE452-96C5-4C52-9CE0-216003A65B07}" type="pres">
      <dgm:prSet presAssocID="{3F53F76E-1AB6-467C-A013-95057CC05AFB}" presName="accentRepeatNode" presStyleLbl="solidFgAcc1" presStyleIdx="3" presStyleCnt="4"/>
      <dgm:spPr>
        <a:solidFill>
          <a:schemeClr val="accent1"/>
        </a:solidFill>
        <a:ln w="28575">
          <a:solidFill>
            <a:schemeClr val="accent1"/>
          </a:solidFill>
        </a:ln>
      </dgm:spPr>
      <dgm:t>
        <a:bodyPr/>
        <a:lstStyle/>
        <a:p>
          <a:endParaRPr lang="de-DE"/>
        </a:p>
      </dgm:t>
    </dgm:pt>
  </dgm:ptLst>
  <dgm:cxnLst>
    <dgm:cxn modelId="{3967448A-A314-41BB-B2E4-ED62D579BE2C}" type="presOf" srcId="{BBB9D7DD-2425-4723-8219-8DCB9AF8E441}" destId="{93855F07-44CB-45DE-B464-761E63A71CD5}" srcOrd="0" destOrd="0" presId="urn:microsoft.com/office/officeart/2008/layout/VerticalCurvedList"/>
    <dgm:cxn modelId="{56B37E0B-D96A-4E68-A3D9-F37DA3D84F36}" type="presOf" srcId="{3F53F76E-1AB6-467C-A013-95057CC05AFB}" destId="{2BBADC2B-40F9-48D3-B336-9EB1A30C5A5E}" srcOrd="0" destOrd="0" presId="urn:microsoft.com/office/officeart/2008/layout/VerticalCurvedList"/>
    <dgm:cxn modelId="{2473CCCC-9029-41B5-8809-24EBB50B24ED}" type="presOf" srcId="{F24300EC-4372-4D89-B437-9F81F6228517}" destId="{18D4A3FC-121A-44DA-BC98-3AA1F7AF75F7}" srcOrd="0" destOrd="0" presId="urn:microsoft.com/office/officeart/2008/layout/VerticalCurvedList"/>
    <dgm:cxn modelId="{A2340F8F-594A-498C-9DB0-DE85BE167F5C}" type="presOf" srcId="{6755B75A-DA2F-4942-9466-602DAA2B76D4}" destId="{35887B2D-4068-4528-BDC2-71157A6EDD4B}" srcOrd="0" destOrd="0" presId="urn:microsoft.com/office/officeart/2008/layout/VerticalCurvedList"/>
    <dgm:cxn modelId="{B60D1404-9A84-454D-B1C0-8BC15A7F4BF3}" type="presOf" srcId="{754914D3-2823-4D9D-9B5F-8AAE908A2791}" destId="{AE6139D5-D84B-4711-8A6A-A5161E022A99}"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6C12AAA9-A7FE-44EC-8AC9-383942F9847E}" srcId="{754914D3-2823-4D9D-9B5F-8AAE908A2791}" destId="{6755B75A-DA2F-4942-9466-602DAA2B76D4}" srcOrd="2" destOrd="0" parTransId="{C9E67486-D4AA-4601-A24B-52155755B0C0}" sibTransId="{CC8056C9-9B1F-44C8-BB32-4B1222D8CD4E}"/>
    <dgm:cxn modelId="{D327AB95-0CD2-41F1-8DA5-3C3BA2896D94}" srcId="{754914D3-2823-4D9D-9B5F-8AAE908A2791}" destId="{3F53F76E-1AB6-467C-A013-95057CC05AFB}" srcOrd="3" destOrd="0" parTransId="{0B26CED3-6F00-4FAD-9103-4CD52F00936B}" sibTransId="{E1274B80-6D67-4AE8-986B-5BB1EC77C680}"/>
    <dgm:cxn modelId="{F893935F-CABD-4D82-B93B-70657E02FACA}" srcId="{754914D3-2823-4D9D-9B5F-8AAE908A2791}" destId="{173351EC-E710-4201-8F33-1AD5623FE62E}" srcOrd="1" destOrd="0" parTransId="{4F3AEDE9-65F0-4988-8076-2CEA40D71496}" sibTransId="{46AFA8D8-F557-4455-8A38-DF16055635A9}"/>
    <dgm:cxn modelId="{E8AAC367-4886-4BAC-95CA-26BC775DDF1E}" type="presOf" srcId="{173351EC-E710-4201-8F33-1AD5623FE62E}" destId="{5C62AF15-EA7C-4052-A05A-70AF0952DE4C}" srcOrd="0" destOrd="0" presId="urn:microsoft.com/office/officeart/2008/layout/VerticalCurvedList"/>
    <dgm:cxn modelId="{1FB782C7-1650-4AA5-B261-6F9D207C04C7}" type="presParOf" srcId="{AE6139D5-D84B-4711-8A6A-A5161E022A99}" destId="{00F42187-34FD-4D8B-A449-F316E9EB9AFA}" srcOrd="0" destOrd="0" presId="urn:microsoft.com/office/officeart/2008/layout/VerticalCurvedList"/>
    <dgm:cxn modelId="{3B021F23-DB50-479F-9850-0A7FBFA42834}" type="presParOf" srcId="{00F42187-34FD-4D8B-A449-F316E9EB9AFA}" destId="{C168C53D-163A-4892-8EF0-B5326C3FF8C8}" srcOrd="0" destOrd="0" presId="urn:microsoft.com/office/officeart/2008/layout/VerticalCurvedList"/>
    <dgm:cxn modelId="{FA093109-FF2D-43A3-9848-976A1FB4410F}" type="presParOf" srcId="{C168C53D-163A-4892-8EF0-B5326C3FF8C8}" destId="{0FAB2C97-DF89-43B9-B7B2-C745E026F562}" srcOrd="0" destOrd="0" presId="urn:microsoft.com/office/officeart/2008/layout/VerticalCurvedList"/>
    <dgm:cxn modelId="{7500FE4E-C613-4BBB-9DEF-4DD1AC6E235F}" type="presParOf" srcId="{C168C53D-163A-4892-8EF0-B5326C3FF8C8}" destId="{93855F07-44CB-45DE-B464-761E63A71CD5}" srcOrd="1" destOrd="0" presId="urn:microsoft.com/office/officeart/2008/layout/VerticalCurvedList"/>
    <dgm:cxn modelId="{6340524E-08DF-441D-A998-D0786A6E441E}" type="presParOf" srcId="{C168C53D-163A-4892-8EF0-B5326C3FF8C8}" destId="{D258DE45-194F-4470-A0BE-D234AB24927B}" srcOrd="2" destOrd="0" presId="urn:microsoft.com/office/officeart/2008/layout/VerticalCurvedList"/>
    <dgm:cxn modelId="{2AA229F1-E3D0-4E05-8367-8E187D263587}" type="presParOf" srcId="{C168C53D-163A-4892-8EF0-B5326C3FF8C8}" destId="{BF8CDB65-7F63-46ED-AD6F-299BB5E410A3}" srcOrd="3" destOrd="0" presId="urn:microsoft.com/office/officeart/2008/layout/VerticalCurvedList"/>
    <dgm:cxn modelId="{4EDD7D50-0519-44CC-847C-7C77A82AF57E}" type="presParOf" srcId="{00F42187-34FD-4D8B-A449-F316E9EB9AFA}" destId="{18D4A3FC-121A-44DA-BC98-3AA1F7AF75F7}" srcOrd="1" destOrd="0" presId="urn:microsoft.com/office/officeart/2008/layout/VerticalCurvedList"/>
    <dgm:cxn modelId="{F1CBEE88-F365-4193-AE09-99410340FA03}" type="presParOf" srcId="{00F42187-34FD-4D8B-A449-F316E9EB9AFA}" destId="{9FC91D3F-B68A-4081-8869-789F14A17E93}" srcOrd="2" destOrd="0" presId="urn:microsoft.com/office/officeart/2008/layout/VerticalCurvedList"/>
    <dgm:cxn modelId="{456448D8-3182-4532-944C-DD109058206D}" type="presParOf" srcId="{9FC91D3F-B68A-4081-8869-789F14A17E93}" destId="{EF12B5F5-AB8A-4523-B395-C351AAF3CDFA}" srcOrd="0" destOrd="0" presId="urn:microsoft.com/office/officeart/2008/layout/VerticalCurvedList"/>
    <dgm:cxn modelId="{B218C337-2DBB-4188-9621-C81160DFFA81}" type="presParOf" srcId="{00F42187-34FD-4D8B-A449-F316E9EB9AFA}" destId="{5C62AF15-EA7C-4052-A05A-70AF0952DE4C}" srcOrd="3" destOrd="0" presId="urn:microsoft.com/office/officeart/2008/layout/VerticalCurvedList"/>
    <dgm:cxn modelId="{19764929-8EB5-4675-B5D2-253C1450D8D7}" type="presParOf" srcId="{00F42187-34FD-4D8B-A449-F316E9EB9AFA}" destId="{45A280BF-4905-47A2-BE7F-7176D2B4B58A}" srcOrd="4" destOrd="0" presId="urn:microsoft.com/office/officeart/2008/layout/VerticalCurvedList"/>
    <dgm:cxn modelId="{77400EA6-40AD-4846-A842-0FEB3A57F660}" type="presParOf" srcId="{45A280BF-4905-47A2-BE7F-7176D2B4B58A}" destId="{84FECD7B-556D-40CD-80FE-E856FE6C01BC}" srcOrd="0" destOrd="0" presId="urn:microsoft.com/office/officeart/2008/layout/VerticalCurvedList"/>
    <dgm:cxn modelId="{D876D77E-32B9-48C5-BB7D-B82C26347C5D}" type="presParOf" srcId="{00F42187-34FD-4D8B-A449-F316E9EB9AFA}" destId="{35887B2D-4068-4528-BDC2-71157A6EDD4B}" srcOrd="5" destOrd="0" presId="urn:microsoft.com/office/officeart/2008/layout/VerticalCurvedList"/>
    <dgm:cxn modelId="{A3C0BB9A-E117-4F81-A093-75F93C3617A6}" type="presParOf" srcId="{00F42187-34FD-4D8B-A449-F316E9EB9AFA}" destId="{990B0755-54D7-4F48-B99D-E9EEE6831819}" srcOrd="6" destOrd="0" presId="urn:microsoft.com/office/officeart/2008/layout/VerticalCurvedList"/>
    <dgm:cxn modelId="{754C2EBB-394B-42FF-96AA-795C5C29F792}" type="presParOf" srcId="{990B0755-54D7-4F48-B99D-E9EEE6831819}" destId="{2D85C60B-45A6-47F1-BDC4-779963C33EA5}" srcOrd="0" destOrd="0" presId="urn:microsoft.com/office/officeart/2008/layout/VerticalCurvedList"/>
    <dgm:cxn modelId="{87764682-BDE5-410F-A85C-426367AA4D26}" type="presParOf" srcId="{00F42187-34FD-4D8B-A449-F316E9EB9AFA}" destId="{2BBADC2B-40F9-48D3-B336-9EB1A30C5A5E}" srcOrd="7" destOrd="0" presId="urn:microsoft.com/office/officeart/2008/layout/VerticalCurvedList"/>
    <dgm:cxn modelId="{3603AC4D-1CD4-4EC5-A7C7-828584340388}" type="presParOf" srcId="{00F42187-34FD-4D8B-A449-F316E9EB9AFA}" destId="{8DF0E325-756A-4687-B366-4E99E8544F37}" srcOrd="8" destOrd="0" presId="urn:microsoft.com/office/officeart/2008/layout/VerticalCurvedList"/>
    <dgm:cxn modelId="{73F30E9A-965E-44C7-A153-8AD8B0298AEC}" type="presParOf" srcId="{8DF0E325-756A-4687-B366-4E99E8544F37}" destId="{711DE452-96C5-4C52-9CE0-216003A65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DC246A-A092-4A82-948A-6B870B62701C}" type="doc">
      <dgm:prSet loTypeId="urn:microsoft.com/office/officeart/2005/8/layout/balance1" loCatId="relationship" qsTypeId="urn:microsoft.com/office/officeart/2005/8/quickstyle/simple1" qsCatId="simple" csTypeId="urn:microsoft.com/office/officeart/2005/8/colors/colorful4" csCatId="colorful" phldr="1"/>
      <dgm:spPr/>
      <dgm:t>
        <a:bodyPr/>
        <a:lstStyle/>
        <a:p>
          <a:endParaRPr lang="de-DE"/>
        </a:p>
      </dgm:t>
    </dgm:pt>
    <dgm:pt modelId="{DCFD7298-4C18-47F1-B7B2-F8A3EFC6C549}">
      <dgm:prSet phldrT="[Text]" custT="1"/>
      <dgm:spPr/>
      <dgm:t>
        <a:bodyPr/>
        <a:lstStyle/>
        <a:p>
          <a:r>
            <a:rPr lang="de-AT" sz="3200" dirty="0" smtClean="0">
              <a:latin typeface="Corbel" panose="020B0503020204020204" pitchFamily="34" charset="0"/>
            </a:rPr>
            <a:t>Rhein</a:t>
          </a:r>
          <a:endParaRPr lang="de-DE" sz="3200" dirty="0">
            <a:latin typeface="Corbel" panose="020B0503020204020204" pitchFamily="34" charset="0"/>
          </a:endParaRPr>
        </a:p>
      </dgm:t>
    </dgm:pt>
    <dgm:pt modelId="{2F04D850-B883-4643-9C1C-F7992D867D76}" type="parTrans" cxnId="{4CC0A572-21CF-4EB6-B4E8-AF26549218C2}">
      <dgm:prSet/>
      <dgm:spPr/>
      <dgm:t>
        <a:bodyPr/>
        <a:lstStyle/>
        <a:p>
          <a:endParaRPr lang="de-DE"/>
        </a:p>
      </dgm:t>
    </dgm:pt>
    <dgm:pt modelId="{B5290A76-3CA0-47D6-B85D-D1A3D1FB6DA5}" type="sibTrans" cxnId="{4CC0A572-21CF-4EB6-B4E8-AF26549218C2}">
      <dgm:prSet/>
      <dgm:spPr/>
      <dgm:t>
        <a:bodyPr/>
        <a:lstStyle/>
        <a:p>
          <a:endParaRPr lang="de-DE"/>
        </a:p>
      </dgm:t>
    </dgm:pt>
    <dgm:pt modelId="{809E02EB-F23B-4A5D-AF12-E023F20BF749}">
      <dgm:prSet phldrT="[Text]" custT="1"/>
      <dgm:spPr/>
      <dgm:t>
        <a:bodyPr/>
        <a:lstStyle/>
        <a:p>
          <a:r>
            <a:rPr lang="de-AT" sz="3200" smtClean="0">
              <a:latin typeface="Corbel" panose="020B0503020204020204" pitchFamily="34" charset="0"/>
            </a:rPr>
            <a:t>Donau</a:t>
          </a:r>
          <a:endParaRPr lang="de-DE" sz="3200" dirty="0">
            <a:latin typeface="Corbel" panose="020B0503020204020204" pitchFamily="34" charset="0"/>
          </a:endParaRPr>
        </a:p>
      </dgm:t>
    </dgm:pt>
    <dgm:pt modelId="{DCC72612-A74F-47F9-83EC-D689D34DB55E}" type="parTrans" cxnId="{38817A43-2D26-44EF-88AB-A7454682D803}">
      <dgm:prSet/>
      <dgm:spPr/>
      <dgm:t>
        <a:bodyPr/>
        <a:lstStyle/>
        <a:p>
          <a:endParaRPr lang="de-DE"/>
        </a:p>
      </dgm:t>
    </dgm:pt>
    <dgm:pt modelId="{FCFC4024-3C28-42C0-8FFD-9C504D070950}" type="sibTrans" cxnId="{38817A43-2D26-44EF-88AB-A7454682D803}">
      <dgm:prSet/>
      <dgm:spPr/>
      <dgm:t>
        <a:bodyPr/>
        <a:lstStyle/>
        <a:p>
          <a:endParaRPr lang="de-DE"/>
        </a:p>
      </dgm:t>
    </dgm:pt>
    <dgm:pt modelId="{A0A535CE-5FFA-49E4-B086-05D7EDB2306D}">
      <dgm:prSet phldrT="[Text]"/>
      <dgm:spPr/>
      <dgm:t>
        <a:bodyPr/>
        <a:lstStyle/>
        <a:p>
          <a:r>
            <a:rPr lang="de-AT" dirty="0" smtClean="0">
              <a:latin typeface="Corbel" panose="020B0503020204020204" pitchFamily="34" charset="0"/>
            </a:rPr>
            <a:t>26 Mrd. tkm Transportleistung (2010)</a:t>
          </a:r>
          <a:endParaRPr lang="de-DE" dirty="0">
            <a:latin typeface="Corbel" panose="020B0503020204020204" pitchFamily="34" charset="0"/>
          </a:endParaRPr>
        </a:p>
      </dgm:t>
    </dgm:pt>
    <dgm:pt modelId="{3BFC17EA-5917-4A92-8854-AE234AD3FF3A}" type="parTrans" cxnId="{B6149B42-918D-409A-B615-C4D53BC41784}">
      <dgm:prSet/>
      <dgm:spPr/>
      <dgm:t>
        <a:bodyPr/>
        <a:lstStyle/>
        <a:p>
          <a:endParaRPr lang="de-DE"/>
        </a:p>
      </dgm:t>
    </dgm:pt>
    <dgm:pt modelId="{87856761-18D4-4FC4-9613-F397C1B9D0B6}" type="sibTrans" cxnId="{B6149B42-918D-409A-B615-C4D53BC41784}">
      <dgm:prSet/>
      <dgm:spPr/>
      <dgm:t>
        <a:bodyPr/>
        <a:lstStyle/>
        <a:p>
          <a:endParaRPr lang="de-DE"/>
        </a:p>
      </dgm:t>
    </dgm:pt>
    <dgm:pt modelId="{0B26DF00-566F-4A11-9666-9D343E7953DC}">
      <dgm:prSet phldrT="[Text]"/>
      <dgm:spPr/>
      <dgm:t>
        <a:bodyPr/>
        <a:lstStyle/>
        <a:p>
          <a:r>
            <a:rPr lang="de-AT" dirty="0" smtClean="0">
              <a:latin typeface="Corbel" panose="020B0503020204020204" pitchFamily="34" charset="0"/>
            </a:rPr>
            <a:t>43 Mio. t Transportvolumen (2010)</a:t>
          </a:r>
          <a:endParaRPr lang="de-DE" dirty="0">
            <a:latin typeface="Corbel" panose="020B0503020204020204" pitchFamily="34" charset="0"/>
          </a:endParaRPr>
        </a:p>
      </dgm:t>
    </dgm:pt>
    <dgm:pt modelId="{6769EF10-1F30-4E6F-A226-7257629F67B1}" type="parTrans" cxnId="{DBE52048-7ED0-4C48-A63E-112958F9B832}">
      <dgm:prSet/>
      <dgm:spPr/>
      <dgm:t>
        <a:bodyPr/>
        <a:lstStyle/>
        <a:p>
          <a:endParaRPr lang="de-DE"/>
        </a:p>
      </dgm:t>
    </dgm:pt>
    <dgm:pt modelId="{70E883F6-BB38-4A65-9F5F-1881EF2A0FFE}" type="sibTrans" cxnId="{DBE52048-7ED0-4C48-A63E-112958F9B832}">
      <dgm:prSet/>
      <dgm:spPr/>
      <dgm:t>
        <a:bodyPr/>
        <a:lstStyle/>
        <a:p>
          <a:endParaRPr lang="de-DE"/>
        </a:p>
      </dgm:t>
    </dgm:pt>
    <dgm:pt modelId="{26CA5E23-015E-41CC-B7E4-4D0BDE20CABB}">
      <dgm:prSet phldrT="[Text]"/>
      <dgm:spPr/>
      <dgm:t>
        <a:bodyPr/>
        <a:lstStyle/>
        <a:p>
          <a:r>
            <a:rPr lang="de-AT" dirty="0" smtClean="0">
              <a:latin typeface="Corbel" panose="020B0503020204020204" pitchFamily="34" charset="0"/>
            </a:rPr>
            <a:t>2.414 km Länge</a:t>
          </a:r>
          <a:endParaRPr lang="de-DE" dirty="0">
            <a:latin typeface="Corbel" panose="020B0503020204020204" pitchFamily="34" charset="0"/>
          </a:endParaRPr>
        </a:p>
      </dgm:t>
    </dgm:pt>
    <dgm:pt modelId="{9581F79B-85EC-4444-B5BA-A8B6F4B470A0}" type="parTrans" cxnId="{85474977-54C2-4D30-83D8-91C0DE4C0955}">
      <dgm:prSet/>
      <dgm:spPr/>
      <dgm:t>
        <a:bodyPr/>
        <a:lstStyle/>
        <a:p>
          <a:endParaRPr lang="de-DE"/>
        </a:p>
      </dgm:t>
    </dgm:pt>
    <dgm:pt modelId="{0347DE37-52EE-4D77-A80B-F6052FA41FF8}" type="sibTrans" cxnId="{85474977-54C2-4D30-83D8-91C0DE4C0955}">
      <dgm:prSet/>
      <dgm:spPr/>
      <dgm:t>
        <a:bodyPr/>
        <a:lstStyle/>
        <a:p>
          <a:endParaRPr lang="de-DE"/>
        </a:p>
      </dgm:t>
    </dgm:pt>
    <dgm:pt modelId="{0CBBED73-1191-475F-9AD2-B880121F62D4}">
      <dgm:prSet phldrT="[Text]"/>
      <dgm:spPr/>
      <dgm:t>
        <a:bodyPr/>
        <a:lstStyle/>
        <a:p>
          <a:r>
            <a:rPr lang="de-AT" dirty="0" smtClean="0">
              <a:latin typeface="Corbel" panose="020B0503020204020204" pitchFamily="34" charset="0"/>
            </a:rPr>
            <a:t>885 km Länge</a:t>
          </a:r>
          <a:endParaRPr lang="de-DE" dirty="0">
            <a:latin typeface="Corbel" panose="020B0503020204020204" pitchFamily="34" charset="0"/>
          </a:endParaRPr>
        </a:p>
      </dgm:t>
    </dgm:pt>
    <dgm:pt modelId="{54065B23-45AC-49DF-B127-B8D87B9188CB}" type="parTrans" cxnId="{FF320351-B842-4D17-8035-FE9B33F85D9C}">
      <dgm:prSet/>
      <dgm:spPr/>
      <dgm:t>
        <a:bodyPr/>
        <a:lstStyle/>
        <a:p>
          <a:endParaRPr lang="de-DE"/>
        </a:p>
      </dgm:t>
    </dgm:pt>
    <dgm:pt modelId="{513EC4D0-9330-47D1-BC9B-F4EAB47AFBD0}" type="sibTrans" cxnId="{FF320351-B842-4D17-8035-FE9B33F85D9C}">
      <dgm:prSet/>
      <dgm:spPr/>
      <dgm:t>
        <a:bodyPr/>
        <a:lstStyle/>
        <a:p>
          <a:endParaRPr lang="de-DE"/>
        </a:p>
      </dgm:t>
    </dgm:pt>
    <dgm:pt modelId="{FF693843-6A31-4A02-AF84-106F993AA19E}">
      <dgm:prSet phldrT="[Text]"/>
      <dgm:spPr/>
      <dgm:t>
        <a:bodyPr/>
        <a:lstStyle/>
        <a:p>
          <a:r>
            <a:rPr lang="de-AT" dirty="0" smtClean="0">
              <a:latin typeface="Corbel" panose="020B0503020204020204" pitchFamily="34" charset="0"/>
            </a:rPr>
            <a:t>300 Mio. t Transportvolumen (2010)</a:t>
          </a:r>
          <a:endParaRPr lang="de-DE" dirty="0">
            <a:latin typeface="Corbel" panose="020B0503020204020204" pitchFamily="34" charset="0"/>
          </a:endParaRPr>
        </a:p>
      </dgm:t>
    </dgm:pt>
    <dgm:pt modelId="{8497E061-2C93-48E1-9CE6-2177F56A934B}" type="parTrans" cxnId="{CFC299E5-5534-4796-91D0-DA4C25B85BF2}">
      <dgm:prSet/>
      <dgm:spPr/>
      <dgm:t>
        <a:bodyPr/>
        <a:lstStyle/>
        <a:p>
          <a:endParaRPr lang="de-DE"/>
        </a:p>
      </dgm:t>
    </dgm:pt>
    <dgm:pt modelId="{A04416E3-82B8-4597-91FE-F901391923B4}" type="sibTrans" cxnId="{CFC299E5-5534-4796-91D0-DA4C25B85BF2}">
      <dgm:prSet/>
      <dgm:spPr/>
      <dgm:t>
        <a:bodyPr/>
        <a:lstStyle/>
        <a:p>
          <a:endParaRPr lang="de-DE"/>
        </a:p>
      </dgm:t>
    </dgm:pt>
    <dgm:pt modelId="{B9FB2AD2-3655-43CD-A02B-2362EBC15436}">
      <dgm:prSet phldrT="[Text]"/>
      <dgm:spPr/>
      <dgm:t>
        <a:bodyPr/>
        <a:lstStyle/>
        <a:p>
          <a:r>
            <a:rPr lang="de-AT" dirty="0" smtClean="0">
              <a:latin typeface="Corbel" panose="020B0503020204020204" pitchFamily="34" charset="0"/>
            </a:rPr>
            <a:t>90 Mrd. tkm Transportleistung (2010)</a:t>
          </a:r>
          <a:endParaRPr lang="de-DE" dirty="0">
            <a:latin typeface="Corbel" panose="020B0503020204020204" pitchFamily="34" charset="0"/>
          </a:endParaRPr>
        </a:p>
      </dgm:t>
    </dgm:pt>
    <dgm:pt modelId="{A20939AC-E51D-42B1-9C13-3C4620ADA671}" type="sibTrans" cxnId="{C5EF1E8A-B3CE-49E1-96AA-141365FE20F3}">
      <dgm:prSet/>
      <dgm:spPr/>
      <dgm:t>
        <a:bodyPr/>
        <a:lstStyle/>
        <a:p>
          <a:endParaRPr lang="de-DE"/>
        </a:p>
      </dgm:t>
    </dgm:pt>
    <dgm:pt modelId="{3F9CE97C-8E3B-47FD-871C-DD6DC67B8AA9}" type="parTrans" cxnId="{C5EF1E8A-B3CE-49E1-96AA-141365FE20F3}">
      <dgm:prSet/>
      <dgm:spPr/>
      <dgm:t>
        <a:bodyPr/>
        <a:lstStyle/>
        <a:p>
          <a:endParaRPr lang="de-DE"/>
        </a:p>
      </dgm:t>
    </dgm:pt>
    <dgm:pt modelId="{D412558C-D594-4B0C-BF6D-C3606247C4F2}" type="pres">
      <dgm:prSet presAssocID="{B4DC246A-A092-4A82-948A-6B870B62701C}" presName="outerComposite" presStyleCnt="0">
        <dgm:presLayoutVars>
          <dgm:chMax val="2"/>
          <dgm:animLvl val="lvl"/>
          <dgm:resizeHandles val="exact"/>
        </dgm:presLayoutVars>
      </dgm:prSet>
      <dgm:spPr/>
      <dgm:t>
        <a:bodyPr/>
        <a:lstStyle/>
        <a:p>
          <a:endParaRPr lang="de-DE"/>
        </a:p>
      </dgm:t>
    </dgm:pt>
    <dgm:pt modelId="{1757371F-DE55-40EB-AB4C-16A97CD5B52D}" type="pres">
      <dgm:prSet presAssocID="{B4DC246A-A092-4A82-948A-6B870B62701C}" presName="dummyMaxCanvas" presStyleCnt="0"/>
      <dgm:spPr/>
      <dgm:t>
        <a:bodyPr/>
        <a:lstStyle/>
        <a:p>
          <a:endParaRPr lang="de-DE"/>
        </a:p>
      </dgm:t>
    </dgm:pt>
    <dgm:pt modelId="{5C4C3607-3C05-4AD5-9BBF-70E57E6B294C}" type="pres">
      <dgm:prSet presAssocID="{B4DC246A-A092-4A82-948A-6B870B62701C}" presName="parentComposite" presStyleCnt="0"/>
      <dgm:spPr/>
      <dgm:t>
        <a:bodyPr/>
        <a:lstStyle/>
        <a:p>
          <a:endParaRPr lang="de-DE"/>
        </a:p>
      </dgm:t>
    </dgm:pt>
    <dgm:pt modelId="{7AF45921-098D-49FA-B6BF-6248986F24DB}" type="pres">
      <dgm:prSet presAssocID="{B4DC246A-A092-4A82-948A-6B870B62701C}" presName="parent1" presStyleLbl="alignAccFollowNode1" presStyleIdx="0" presStyleCnt="4">
        <dgm:presLayoutVars>
          <dgm:chMax val="4"/>
        </dgm:presLayoutVars>
      </dgm:prSet>
      <dgm:spPr/>
      <dgm:t>
        <a:bodyPr/>
        <a:lstStyle/>
        <a:p>
          <a:endParaRPr lang="de-DE"/>
        </a:p>
      </dgm:t>
    </dgm:pt>
    <dgm:pt modelId="{D419CE71-8B5A-4DED-880F-CD92FA10745E}" type="pres">
      <dgm:prSet presAssocID="{B4DC246A-A092-4A82-948A-6B870B62701C}" presName="parent2" presStyleLbl="alignAccFollowNode1" presStyleIdx="1" presStyleCnt="4">
        <dgm:presLayoutVars>
          <dgm:chMax val="4"/>
        </dgm:presLayoutVars>
      </dgm:prSet>
      <dgm:spPr/>
      <dgm:t>
        <a:bodyPr/>
        <a:lstStyle/>
        <a:p>
          <a:endParaRPr lang="de-DE"/>
        </a:p>
      </dgm:t>
    </dgm:pt>
    <dgm:pt modelId="{E9160845-A5D6-4980-9FEF-3BE967663A46}" type="pres">
      <dgm:prSet presAssocID="{B4DC246A-A092-4A82-948A-6B870B62701C}" presName="childrenComposite" presStyleCnt="0"/>
      <dgm:spPr/>
      <dgm:t>
        <a:bodyPr/>
        <a:lstStyle/>
        <a:p>
          <a:endParaRPr lang="de-DE"/>
        </a:p>
      </dgm:t>
    </dgm:pt>
    <dgm:pt modelId="{7A666D95-BD60-49EF-9B1C-33B68F8957D8}" type="pres">
      <dgm:prSet presAssocID="{B4DC246A-A092-4A82-948A-6B870B62701C}" presName="dummyMaxCanvas_ChildArea" presStyleCnt="0"/>
      <dgm:spPr/>
      <dgm:t>
        <a:bodyPr/>
        <a:lstStyle/>
        <a:p>
          <a:endParaRPr lang="de-DE"/>
        </a:p>
      </dgm:t>
    </dgm:pt>
    <dgm:pt modelId="{FF333616-CA93-4092-857F-A858151F63DA}" type="pres">
      <dgm:prSet presAssocID="{B4DC246A-A092-4A82-948A-6B870B62701C}" presName="fulcrum" presStyleLbl="alignAccFollowNode1" presStyleIdx="2" presStyleCnt="4"/>
      <dgm:spPr/>
      <dgm:t>
        <a:bodyPr/>
        <a:lstStyle/>
        <a:p>
          <a:endParaRPr lang="de-DE"/>
        </a:p>
      </dgm:t>
    </dgm:pt>
    <dgm:pt modelId="{9385975F-E616-4EAD-9757-CAAF016B27C5}" type="pres">
      <dgm:prSet presAssocID="{B4DC246A-A092-4A82-948A-6B870B62701C}" presName="balance_33" presStyleLbl="alignAccFollowNode1" presStyleIdx="3" presStyleCnt="4">
        <dgm:presLayoutVars>
          <dgm:bulletEnabled val="1"/>
        </dgm:presLayoutVars>
      </dgm:prSet>
      <dgm:spPr/>
      <dgm:t>
        <a:bodyPr/>
        <a:lstStyle/>
        <a:p>
          <a:endParaRPr lang="de-DE"/>
        </a:p>
      </dgm:t>
    </dgm:pt>
    <dgm:pt modelId="{369102D2-E896-4220-AA26-30AEEA3984E7}" type="pres">
      <dgm:prSet presAssocID="{B4DC246A-A092-4A82-948A-6B870B62701C}" presName="right_33_1" presStyleLbl="node1" presStyleIdx="0" presStyleCnt="6">
        <dgm:presLayoutVars>
          <dgm:bulletEnabled val="1"/>
        </dgm:presLayoutVars>
      </dgm:prSet>
      <dgm:spPr/>
      <dgm:t>
        <a:bodyPr/>
        <a:lstStyle/>
        <a:p>
          <a:endParaRPr lang="de-DE"/>
        </a:p>
      </dgm:t>
    </dgm:pt>
    <dgm:pt modelId="{D21D6685-5537-4F9A-954E-721AEC33646E}" type="pres">
      <dgm:prSet presAssocID="{B4DC246A-A092-4A82-948A-6B870B62701C}" presName="right_33_2" presStyleLbl="node1" presStyleIdx="1" presStyleCnt="6">
        <dgm:presLayoutVars>
          <dgm:bulletEnabled val="1"/>
        </dgm:presLayoutVars>
      </dgm:prSet>
      <dgm:spPr/>
      <dgm:t>
        <a:bodyPr/>
        <a:lstStyle/>
        <a:p>
          <a:endParaRPr lang="de-DE"/>
        </a:p>
      </dgm:t>
    </dgm:pt>
    <dgm:pt modelId="{56201B6E-E475-4DD3-ABC4-C4B967AD9553}" type="pres">
      <dgm:prSet presAssocID="{B4DC246A-A092-4A82-948A-6B870B62701C}" presName="right_33_3" presStyleLbl="node1" presStyleIdx="2" presStyleCnt="6">
        <dgm:presLayoutVars>
          <dgm:bulletEnabled val="1"/>
        </dgm:presLayoutVars>
      </dgm:prSet>
      <dgm:spPr/>
      <dgm:t>
        <a:bodyPr/>
        <a:lstStyle/>
        <a:p>
          <a:endParaRPr lang="de-DE"/>
        </a:p>
      </dgm:t>
    </dgm:pt>
    <dgm:pt modelId="{970A4470-1DCC-4619-872B-FC0FA31BBB5F}" type="pres">
      <dgm:prSet presAssocID="{B4DC246A-A092-4A82-948A-6B870B62701C}" presName="left_33_1" presStyleLbl="node1" presStyleIdx="3" presStyleCnt="6">
        <dgm:presLayoutVars>
          <dgm:bulletEnabled val="1"/>
        </dgm:presLayoutVars>
      </dgm:prSet>
      <dgm:spPr/>
      <dgm:t>
        <a:bodyPr/>
        <a:lstStyle/>
        <a:p>
          <a:endParaRPr lang="de-DE"/>
        </a:p>
      </dgm:t>
    </dgm:pt>
    <dgm:pt modelId="{14735DB4-D7F5-46CE-BE5B-F5097F2C8678}" type="pres">
      <dgm:prSet presAssocID="{B4DC246A-A092-4A82-948A-6B870B62701C}" presName="left_33_2" presStyleLbl="node1" presStyleIdx="4" presStyleCnt="6">
        <dgm:presLayoutVars>
          <dgm:bulletEnabled val="1"/>
        </dgm:presLayoutVars>
      </dgm:prSet>
      <dgm:spPr/>
      <dgm:t>
        <a:bodyPr/>
        <a:lstStyle/>
        <a:p>
          <a:endParaRPr lang="de-DE"/>
        </a:p>
      </dgm:t>
    </dgm:pt>
    <dgm:pt modelId="{17FE4853-7D03-4569-B540-7E81B88AC126}" type="pres">
      <dgm:prSet presAssocID="{B4DC246A-A092-4A82-948A-6B870B62701C}" presName="left_33_3" presStyleLbl="node1" presStyleIdx="5" presStyleCnt="6">
        <dgm:presLayoutVars>
          <dgm:bulletEnabled val="1"/>
        </dgm:presLayoutVars>
      </dgm:prSet>
      <dgm:spPr/>
      <dgm:t>
        <a:bodyPr/>
        <a:lstStyle/>
        <a:p>
          <a:endParaRPr lang="de-DE"/>
        </a:p>
      </dgm:t>
    </dgm:pt>
  </dgm:ptLst>
  <dgm:cxnLst>
    <dgm:cxn modelId="{05A21224-11C0-4E87-8BE3-44B670FFA1D9}" type="presOf" srcId="{FF693843-6A31-4A02-AF84-106F993AA19E}" destId="{14735DB4-D7F5-46CE-BE5B-F5097F2C8678}" srcOrd="0" destOrd="0" presId="urn:microsoft.com/office/officeart/2005/8/layout/balance1"/>
    <dgm:cxn modelId="{34B58D6E-EEE8-4DCC-855A-DD9FB544D49E}" type="presOf" srcId="{DCFD7298-4C18-47F1-B7B2-F8A3EFC6C549}" destId="{7AF45921-098D-49FA-B6BF-6248986F24DB}" srcOrd="0" destOrd="0" presId="urn:microsoft.com/office/officeart/2005/8/layout/balance1"/>
    <dgm:cxn modelId="{85474977-54C2-4D30-83D8-91C0DE4C0955}" srcId="{809E02EB-F23B-4A5D-AF12-E023F20BF749}" destId="{26CA5E23-015E-41CC-B7E4-4D0BDE20CABB}" srcOrd="2" destOrd="0" parTransId="{9581F79B-85EC-4444-B5BA-A8B6F4B470A0}" sibTransId="{0347DE37-52EE-4D77-A80B-F6052FA41FF8}"/>
    <dgm:cxn modelId="{DE52F187-E5F9-40C3-BDCA-995B853ECE6A}" type="presOf" srcId="{A0A535CE-5FFA-49E4-B086-05D7EDB2306D}" destId="{369102D2-E896-4220-AA26-30AEEA3984E7}" srcOrd="0" destOrd="0" presId="urn:microsoft.com/office/officeart/2005/8/layout/balance1"/>
    <dgm:cxn modelId="{40AD54AC-8BC6-4FE4-9931-3E5771DB7C76}" type="presOf" srcId="{0CBBED73-1191-475F-9AD2-B880121F62D4}" destId="{17FE4853-7D03-4569-B540-7E81B88AC126}" srcOrd="0" destOrd="0" presId="urn:microsoft.com/office/officeart/2005/8/layout/balance1"/>
    <dgm:cxn modelId="{3AA1ABAF-A2E9-4660-A63E-D6ABC9DF0863}" type="presOf" srcId="{809E02EB-F23B-4A5D-AF12-E023F20BF749}" destId="{D419CE71-8B5A-4DED-880F-CD92FA10745E}" srcOrd="0" destOrd="0" presId="urn:microsoft.com/office/officeart/2005/8/layout/balance1"/>
    <dgm:cxn modelId="{B6149B42-918D-409A-B615-C4D53BC41784}" srcId="{809E02EB-F23B-4A5D-AF12-E023F20BF749}" destId="{A0A535CE-5FFA-49E4-B086-05D7EDB2306D}" srcOrd="0" destOrd="0" parTransId="{3BFC17EA-5917-4A92-8854-AE234AD3FF3A}" sibTransId="{87856761-18D4-4FC4-9613-F397C1B9D0B6}"/>
    <dgm:cxn modelId="{C5EF1E8A-B3CE-49E1-96AA-141365FE20F3}" srcId="{DCFD7298-4C18-47F1-B7B2-F8A3EFC6C549}" destId="{B9FB2AD2-3655-43CD-A02B-2362EBC15436}" srcOrd="0" destOrd="0" parTransId="{3F9CE97C-8E3B-47FD-871C-DD6DC67B8AA9}" sibTransId="{A20939AC-E51D-42B1-9C13-3C4620ADA671}"/>
    <dgm:cxn modelId="{38817A43-2D26-44EF-88AB-A7454682D803}" srcId="{B4DC246A-A092-4A82-948A-6B870B62701C}" destId="{809E02EB-F23B-4A5D-AF12-E023F20BF749}" srcOrd="1" destOrd="0" parTransId="{DCC72612-A74F-47F9-83EC-D689D34DB55E}" sibTransId="{FCFC4024-3C28-42C0-8FFD-9C504D070950}"/>
    <dgm:cxn modelId="{8DD1F97C-9C53-4702-89D2-3925C95104F1}" type="presOf" srcId="{B4DC246A-A092-4A82-948A-6B870B62701C}" destId="{D412558C-D594-4B0C-BF6D-C3606247C4F2}" srcOrd="0" destOrd="0" presId="urn:microsoft.com/office/officeart/2005/8/layout/balance1"/>
    <dgm:cxn modelId="{C05E5A73-AB1D-48A0-87BC-A7B8BE36803E}" type="presOf" srcId="{0B26DF00-566F-4A11-9666-9D343E7953DC}" destId="{D21D6685-5537-4F9A-954E-721AEC33646E}" srcOrd="0" destOrd="0" presId="urn:microsoft.com/office/officeart/2005/8/layout/balance1"/>
    <dgm:cxn modelId="{0196ADD4-1407-4C35-8CED-86E188FB3250}" type="presOf" srcId="{26CA5E23-015E-41CC-B7E4-4D0BDE20CABB}" destId="{56201B6E-E475-4DD3-ABC4-C4B967AD9553}" srcOrd="0" destOrd="0" presId="urn:microsoft.com/office/officeart/2005/8/layout/balance1"/>
    <dgm:cxn modelId="{4CC0A572-21CF-4EB6-B4E8-AF26549218C2}" srcId="{B4DC246A-A092-4A82-948A-6B870B62701C}" destId="{DCFD7298-4C18-47F1-B7B2-F8A3EFC6C549}" srcOrd="0" destOrd="0" parTransId="{2F04D850-B883-4643-9C1C-F7992D867D76}" sibTransId="{B5290A76-3CA0-47D6-B85D-D1A3D1FB6DA5}"/>
    <dgm:cxn modelId="{DBE52048-7ED0-4C48-A63E-112958F9B832}" srcId="{809E02EB-F23B-4A5D-AF12-E023F20BF749}" destId="{0B26DF00-566F-4A11-9666-9D343E7953DC}" srcOrd="1" destOrd="0" parTransId="{6769EF10-1F30-4E6F-A226-7257629F67B1}" sibTransId="{70E883F6-BB38-4A65-9F5F-1881EF2A0FFE}"/>
    <dgm:cxn modelId="{CFC299E5-5534-4796-91D0-DA4C25B85BF2}" srcId="{DCFD7298-4C18-47F1-B7B2-F8A3EFC6C549}" destId="{FF693843-6A31-4A02-AF84-106F993AA19E}" srcOrd="1" destOrd="0" parTransId="{8497E061-2C93-48E1-9CE6-2177F56A934B}" sibTransId="{A04416E3-82B8-4597-91FE-F901391923B4}"/>
    <dgm:cxn modelId="{225B0501-51D9-4B4D-95BE-93AD9FFB05C7}" type="presOf" srcId="{B9FB2AD2-3655-43CD-A02B-2362EBC15436}" destId="{970A4470-1DCC-4619-872B-FC0FA31BBB5F}" srcOrd="0" destOrd="0" presId="urn:microsoft.com/office/officeart/2005/8/layout/balance1"/>
    <dgm:cxn modelId="{FF320351-B842-4D17-8035-FE9B33F85D9C}" srcId="{DCFD7298-4C18-47F1-B7B2-F8A3EFC6C549}" destId="{0CBBED73-1191-475F-9AD2-B880121F62D4}" srcOrd="2" destOrd="0" parTransId="{54065B23-45AC-49DF-B127-B8D87B9188CB}" sibTransId="{513EC4D0-9330-47D1-BC9B-F4EAB47AFBD0}"/>
    <dgm:cxn modelId="{553D321B-9F41-4DE4-B58F-7D909C1F406D}" type="presParOf" srcId="{D412558C-D594-4B0C-BF6D-C3606247C4F2}" destId="{1757371F-DE55-40EB-AB4C-16A97CD5B52D}" srcOrd="0" destOrd="0" presId="urn:microsoft.com/office/officeart/2005/8/layout/balance1"/>
    <dgm:cxn modelId="{E0B51DE0-8DFF-406A-8B2D-D5F27C99026B}" type="presParOf" srcId="{D412558C-D594-4B0C-BF6D-C3606247C4F2}" destId="{5C4C3607-3C05-4AD5-9BBF-70E57E6B294C}" srcOrd="1" destOrd="0" presId="urn:microsoft.com/office/officeart/2005/8/layout/balance1"/>
    <dgm:cxn modelId="{DF5B370A-6BE3-4043-A7E2-14BF72FBFA0D}" type="presParOf" srcId="{5C4C3607-3C05-4AD5-9BBF-70E57E6B294C}" destId="{7AF45921-098D-49FA-B6BF-6248986F24DB}" srcOrd="0" destOrd="0" presId="urn:microsoft.com/office/officeart/2005/8/layout/balance1"/>
    <dgm:cxn modelId="{DCA0C93A-79A6-4A4E-B82B-8ED8DFAD79A2}" type="presParOf" srcId="{5C4C3607-3C05-4AD5-9BBF-70E57E6B294C}" destId="{D419CE71-8B5A-4DED-880F-CD92FA10745E}" srcOrd="1" destOrd="0" presId="urn:microsoft.com/office/officeart/2005/8/layout/balance1"/>
    <dgm:cxn modelId="{7F19D741-AE17-4827-8723-E32E36082677}" type="presParOf" srcId="{D412558C-D594-4B0C-BF6D-C3606247C4F2}" destId="{E9160845-A5D6-4980-9FEF-3BE967663A46}" srcOrd="2" destOrd="0" presId="urn:microsoft.com/office/officeart/2005/8/layout/balance1"/>
    <dgm:cxn modelId="{D5570D1A-9DA5-48CB-909F-63C969918891}" type="presParOf" srcId="{E9160845-A5D6-4980-9FEF-3BE967663A46}" destId="{7A666D95-BD60-49EF-9B1C-33B68F8957D8}" srcOrd="0" destOrd="0" presId="urn:microsoft.com/office/officeart/2005/8/layout/balance1"/>
    <dgm:cxn modelId="{798B881B-FF16-4E42-9D86-4A1A6F986FC3}" type="presParOf" srcId="{E9160845-A5D6-4980-9FEF-3BE967663A46}" destId="{FF333616-CA93-4092-857F-A858151F63DA}" srcOrd="1" destOrd="0" presId="urn:microsoft.com/office/officeart/2005/8/layout/balance1"/>
    <dgm:cxn modelId="{7755C1DC-0D86-4737-A2D6-7B07446A9931}" type="presParOf" srcId="{E9160845-A5D6-4980-9FEF-3BE967663A46}" destId="{9385975F-E616-4EAD-9757-CAAF016B27C5}" srcOrd="2" destOrd="0" presId="urn:microsoft.com/office/officeart/2005/8/layout/balance1"/>
    <dgm:cxn modelId="{3D44CD57-9122-4E27-8025-35870272490B}" type="presParOf" srcId="{E9160845-A5D6-4980-9FEF-3BE967663A46}" destId="{369102D2-E896-4220-AA26-30AEEA3984E7}" srcOrd="3" destOrd="0" presId="urn:microsoft.com/office/officeart/2005/8/layout/balance1"/>
    <dgm:cxn modelId="{E216A3C2-757D-4F62-AE48-7CD744679116}" type="presParOf" srcId="{E9160845-A5D6-4980-9FEF-3BE967663A46}" destId="{D21D6685-5537-4F9A-954E-721AEC33646E}" srcOrd="4" destOrd="0" presId="urn:microsoft.com/office/officeart/2005/8/layout/balance1"/>
    <dgm:cxn modelId="{0315B028-3675-4552-81D9-FD13B4A683FE}" type="presParOf" srcId="{E9160845-A5D6-4980-9FEF-3BE967663A46}" destId="{56201B6E-E475-4DD3-ABC4-C4B967AD9553}" srcOrd="5" destOrd="0" presId="urn:microsoft.com/office/officeart/2005/8/layout/balance1"/>
    <dgm:cxn modelId="{DFC32EBA-89DD-41AB-8765-228624620060}" type="presParOf" srcId="{E9160845-A5D6-4980-9FEF-3BE967663A46}" destId="{970A4470-1DCC-4619-872B-FC0FA31BBB5F}" srcOrd="6" destOrd="0" presId="urn:microsoft.com/office/officeart/2005/8/layout/balance1"/>
    <dgm:cxn modelId="{A5882E64-962A-481B-AF78-9843DCB680B7}" type="presParOf" srcId="{E9160845-A5D6-4980-9FEF-3BE967663A46}" destId="{14735DB4-D7F5-46CE-BE5B-F5097F2C8678}" srcOrd="7" destOrd="0" presId="urn:microsoft.com/office/officeart/2005/8/layout/balance1"/>
    <dgm:cxn modelId="{FC12605A-0BD8-4DEC-8ECA-8D38FCF89846}" type="presParOf" srcId="{E9160845-A5D6-4980-9FEF-3BE967663A46}" destId="{17FE4853-7D03-4569-B540-7E81B88AC126}"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E8DA1A1-506D-4233-A64B-5DB7DC8E67F1}">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1CBA3EF-4B04-4848-9952-ECB0F5AA8B16}">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478FA880-9AF8-480F-9517-2ED0F5B953F6}">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6816585-3886-4346-BD3A-72900049588A}">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5887B2D-4068-4528-BDC2-71157A6EDD4B}">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2BBADC2B-40F9-48D3-B336-9EB1A30C5A5E}">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Wasserstraßen in Europa</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Donau</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5887B2D-4068-4528-BDC2-71157A6EDD4B}">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Rhein-Main-Donau Korridor</a:t>
          </a:r>
        </a:p>
      </dsp:txBody>
      <dsp:txXfrm>
        <a:off x="797943" y="2132617"/>
        <a:ext cx="4549105" cy="609274"/>
      </dsp:txXfrm>
    </dsp:sp>
    <dsp:sp modelId="{2D85C60B-45A6-47F1-BDC4-779963C33EA5}">
      <dsp:nvSpPr>
        <dsp:cNvPr id="0" name=""/>
        <dsp:cNvSpPr/>
      </dsp:nvSpPr>
      <dsp:spPr>
        <a:xfrm>
          <a:off x="417147" y="205645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2BBADC2B-40F9-48D3-B336-9EB1A30C5A5E}">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Wasserstraße Rhein</a:t>
          </a:r>
        </a:p>
      </dsp:txBody>
      <dsp:txXfrm>
        <a:off x="448632" y="3046687"/>
        <a:ext cx="4898416" cy="609274"/>
      </dsp:txXfrm>
    </dsp:sp>
    <dsp:sp modelId="{711DE452-96C5-4C52-9CE0-216003A65B07}">
      <dsp:nvSpPr>
        <dsp:cNvPr id="0" name=""/>
        <dsp:cNvSpPr/>
      </dsp:nvSpPr>
      <dsp:spPr>
        <a:xfrm>
          <a:off x="67836" y="297052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45921-098D-49FA-B6BF-6248986F24DB}">
      <dsp:nvSpPr>
        <dsp:cNvPr id="0" name=""/>
        <dsp:cNvSpPr/>
      </dsp:nvSpPr>
      <dsp:spPr>
        <a:xfrm>
          <a:off x="2013013" y="0"/>
          <a:ext cx="1719643" cy="955357"/>
        </a:xfrm>
        <a:prstGeom prst="roundRect">
          <a:avLst>
            <a:gd name="adj" fmla="val 10000"/>
          </a:avLst>
        </a:prstGeom>
        <a:solidFill>
          <a:schemeClr val="accent4">
            <a:tint val="40000"/>
            <a:alpha val="90000"/>
            <a:hueOff val="0"/>
            <a:satOff val="0"/>
            <a:lumOff val="0"/>
            <a:alphaOff val="0"/>
          </a:schemeClr>
        </a:solidFill>
        <a:ln w="2642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de-AT" sz="3200" kern="1200" dirty="0" smtClean="0">
              <a:latin typeface="Corbel" panose="020B0503020204020204" pitchFamily="34" charset="0"/>
            </a:rPr>
            <a:t>Rhein</a:t>
          </a:r>
          <a:endParaRPr lang="de-DE" sz="3200" kern="1200" dirty="0">
            <a:latin typeface="Corbel" panose="020B0503020204020204" pitchFamily="34" charset="0"/>
          </a:endParaRPr>
        </a:p>
      </dsp:txBody>
      <dsp:txXfrm>
        <a:off x="2040994" y="27981"/>
        <a:ext cx="1663681" cy="899395"/>
      </dsp:txXfrm>
    </dsp:sp>
    <dsp:sp modelId="{D419CE71-8B5A-4DED-880F-CD92FA10745E}">
      <dsp:nvSpPr>
        <dsp:cNvPr id="0" name=""/>
        <dsp:cNvSpPr/>
      </dsp:nvSpPr>
      <dsp:spPr>
        <a:xfrm>
          <a:off x="4496942" y="0"/>
          <a:ext cx="1719643" cy="955357"/>
        </a:xfrm>
        <a:prstGeom prst="roundRect">
          <a:avLst>
            <a:gd name="adj" fmla="val 10000"/>
          </a:avLst>
        </a:prstGeom>
        <a:solidFill>
          <a:schemeClr val="accent4">
            <a:tint val="40000"/>
            <a:alpha val="90000"/>
            <a:hueOff val="-177151"/>
            <a:satOff val="13399"/>
            <a:lumOff val="1334"/>
            <a:alphaOff val="0"/>
          </a:schemeClr>
        </a:solidFill>
        <a:ln w="26425" cap="flat" cmpd="sng" algn="ctr">
          <a:solidFill>
            <a:schemeClr val="accent4">
              <a:tint val="40000"/>
              <a:alpha val="90000"/>
              <a:hueOff val="-177151"/>
              <a:satOff val="13399"/>
              <a:lumOff val="13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de-AT" sz="3200" kern="1200" smtClean="0">
              <a:latin typeface="Corbel" panose="020B0503020204020204" pitchFamily="34" charset="0"/>
            </a:rPr>
            <a:t>Donau</a:t>
          </a:r>
          <a:endParaRPr lang="de-DE" sz="3200" kern="1200" dirty="0">
            <a:latin typeface="Corbel" panose="020B0503020204020204" pitchFamily="34" charset="0"/>
          </a:endParaRPr>
        </a:p>
      </dsp:txBody>
      <dsp:txXfrm>
        <a:off x="4524923" y="27981"/>
        <a:ext cx="1663681" cy="899395"/>
      </dsp:txXfrm>
    </dsp:sp>
    <dsp:sp modelId="{FF333616-CA93-4092-857F-A858151F63DA}">
      <dsp:nvSpPr>
        <dsp:cNvPr id="0" name=""/>
        <dsp:cNvSpPr/>
      </dsp:nvSpPr>
      <dsp:spPr>
        <a:xfrm>
          <a:off x="3756540" y="4060268"/>
          <a:ext cx="716518" cy="716518"/>
        </a:xfrm>
        <a:prstGeom prst="triangle">
          <a:avLst/>
        </a:prstGeom>
        <a:solidFill>
          <a:schemeClr val="accent4">
            <a:tint val="40000"/>
            <a:alpha val="90000"/>
            <a:hueOff val="-354303"/>
            <a:satOff val="26798"/>
            <a:lumOff val="2669"/>
            <a:alphaOff val="0"/>
          </a:schemeClr>
        </a:solidFill>
        <a:ln w="26425" cap="flat" cmpd="sng" algn="ctr">
          <a:solidFill>
            <a:schemeClr val="accent4">
              <a:tint val="40000"/>
              <a:alpha val="90000"/>
              <a:hueOff val="-354303"/>
              <a:satOff val="26798"/>
              <a:lumOff val="2669"/>
              <a:alphaOff val="0"/>
            </a:schemeClr>
          </a:solidFill>
          <a:prstDash val="solid"/>
        </a:ln>
        <a:effectLst/>
      </dsp:spPr>
      <dsp:style>
        <a:lnRef idx="2">
          <a:scrgbClr r="0" g="0" b="0"/>
        </a:lnRef>
        <a:fillRef idx="1">
          <a:scrgbClr r="0" g="0" b="0"/>
        </a:fillRef>
        <a:effectRef idx="0">
          <a:scrgbClr r="0" g="0" b="0"/>
        </a:effectRef>
        <a:fontRef idx="minor"/>
      </dsp:style>
    </dsp:sp>
    <dsp:sp modelId="{9385975F-E616-4EAD-9757-CAAF016B27C5}">
      <dsp:nvSpPr>
        <dsp:cNvPr id="0" name=""/>
        <dsp:cNvSpPr/>
      </dsp:nvSpPr>
      <dsp:spPr>
        <a:xfrm>
          <a:off x="1965245" y="3760286"/>
          <a:ext cx="4299108" cy="290428"/>
        </a:xfrm>
        <a:prstGeom prst="rect">
          <a:avLst/>
        </a:prstGeom>
        <a:solidFill>
          <a:schemeClr val="accent4">
            <a:tint val="40000"/>
            <a:alpha val="90000"/>
            <a:hueOff val="-531454"/>
            <a:satOff val="40197"/>
            <a:lumOff val="4003"/>
            <a:alphaOff val="0"/>
          </a:schemeClr>
        </a:solidFill>
        <a:ln w="26425" cap="flat" cmpd="sng" algn="ctr">
          <a:solidFill>
            <a:schemeClr val="accent4">
              <a:tint val="40000"/>
              <a:alpha val="90000"/>
              <a:hueOff val="-531454"/>
              <a:satOff val="40197"/>
              <a:lumOff val="4003"/>
              <a:alphaOff val="0"/>
            </a:schemeClr>
          </a:solidFill>
          <a:prstDash val="solid"/>
        </a:ln>
        <a:effectLst/>
      </dsp:spPr>
      <dsp:style>
        <a:lnRef idx="2">
          <a:scrgbClr r="0" g="0" b="0"/>
        </a:lnRef>
        <a:fillRef idx="1">
          <a:scrgbClr r="0" g="0" b="0"/>
        </a:fillRef>
        <a:effectRef idx="0">
          <a:scrgbClr r="0" g="0" b="0"/>
        </a:effectRef>
        <a:fontRef idx="minor"/>
      </dsp:style>
    </dsp:sp>
    <dsp:sp modelId="{369102D2-E896-4220-AA26-30AEEA3984E7}">
      <dsp:nvSpPr>
        <dsp:cNvPr id="0" name=""/>
        <dsp:cNvSpPr/>
      </dsp:nvSpPr>
      <dsp:spPr>
        <a:xfrm>
          <a:off x="4496942" y="2923393"/>
          <a:ext cx="1719643" cy="802500"/>
        </a:xfrm>
        <a:prstGeom prst="round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26 Mrd. tkm Transportleistung (2010)</a:t>
          </a:r>
          <a:endParaRPr lang="de-DE" sz="1400" kern="1200" dirty="0">
            <a:latin typeface="Corbel" panose="020B0503020204020204" pitchFamily="34" charset="0"/>
          </a:endParaRPr>
        </a:p>
      </dsp:txBody>
      <dsp:txXfrm>
        <a:off x="4536117" y="2962568"/>
        <a:ext cx="1641293" cy="724150"/>
      </dsp:txXfrm>
    </dsp:sp>
    <dsp:sp modelId="{D21D6685-5537-4F9A-954E-721AEC33646E}">
      <dsp:nvSpPr>
        <dsp:cNvPr id="0" name=""/>
        <dsp:cNvSpPr/>
      </dsp:nvSpPr>
      <dsp:spPr>
        <a:xfrm>
          <a:off x="4496942" y="2063571"/>
          <a:ext cx="1719643" cy="802500"/>
        </a:xfrm>
        <a:prstGeom prst="roundRect">
          <a:avLst/>
        </a:prstGeom>
        <a:solidFill>
          <a:schemeClr val="accent4">
            <a:hueOff val="-139208"/>
            <a:satOff val="5694"/>
            <a:lumOff val="231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43 Mio. t Transportvolumen (2010)</a:t>
          </a:r>
          <a:endParaRPr lang="de-DE" sz="1400" kern="1200" dirty="0">
            <a:latin typeface="Corbel" panose="020B0503020204020204" pitchFamily="34" charset="0"/>
          </a:endParaRPr>
        </a:p>
      </dsp:txBody>
      <dsp:txXfrm>
        <a:off x="4536117" y="2102746"/>
        <a:ext cx="1641293" cy="724150"/>
      </dsp:txXfrm>
    </dsp:sp>
    <dsp:sp modelId="{56201B6E-E475-4DD3-ABC4-C4B967AD9553}">
      <dsp:nvSpPr>
        <dsp:cNvPr id="0" name=""/>
        <dsp:cNvSpPr/>
      </dsp:nvSpPr>
      <dsp:spPr>
        <a:xfrm>
          <a:off x="4496942" y="1203750"/>
          <a:ext cx="1719643" cy="802500"/>
        </a:xfrm>
        <a:prstGeom prst="roundRect">
          <a:avLst/>
        </a:prstGeom>
        <a:solidFill>
          <a:schemeClr val="accent4">
            <a:hueOff val="-278417"/>
            <a:satOff val="11388"/>
            <a:lumOff val="462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2.414 km Länge</a:t>
          </a:r>
          <a:endParaRPr lang="de-DE" sz="1400" kern="1200" dirty="0">
            <a:latin typeface="Corbel" panose="020B0503020204020204" pitchFamily="34" charset="0"/>
          </a:endParaRPr>
        </a:p>
      </dsp:txBody>
      <dsp:txXfrm>
        <a:off x="4536117" y="1242925"/>
        <a:ext cx="1641293" cy="724150"/>
      </dsp:txXfrm>
    </dsp:sp>
    <dsp:sp modelId="{970A4470-1DCC-4619-872B-FC0FA31BBB5F}">
      <dsp:nvSpPr>
        <dsp:cNvPr id="0" name=""/>
        <dsp:cNvSpPr/>
      </dsp:nvSpPr>
      <dsp:spPr>
        <a:xfrm>
          <a:off x="2013013" y="2923393"/>
          <a:ext cx="1719643" cy="802500"/>
        </a:xfrm>
        <a:prstGeom prst="roundRect">
          <a:avLst/>
        </a:prstGeom>
        <a:solidFill>
          <a:schemeClr val="accent4">
            <a:hueOff val="-417625"/>
            <a:satOff val="17082"/>
            <a:lumOff val="694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90 Mrd. tkm Transportleistung (2010)</a:t>
          </a:r>
          <a:endParaRPr lang="de-DE" sz="1400" kern="1200" dirty="0">
            <a:latin typeface="Corbel" panose="020B0503020204020204" pitchFamily="34" charset="0"/>
          </a:endParaRPr>
        </a:p>
      </dsp:txBody>
      <dsp:txXfrm>
        <a:off x="2052188" y="2962568"/>
        <a:ext cx="1641293" cy="724150"/>
      </dsp:txXfrm>
    </dsp:sp>
    <dsp:sp modelId="{14735DB4-D7F5-46CE-BE5B-F5097F2C8678}">
      <dsp:nvSpPr>
        <dsp:cNvPr id="0" name=""/>
        <dsp:cNvSpPr/>
      </dsp:nvSpPr>
      <dsp:spPr>
        <a:xfrm>
          <a:off x="2013013" y="2063571"/>
          <a:ext cx="1719643" cy="802500"/>
        </a:xfrm>
        <a:prstGeom prst="roundRect">
          <a:avLst/>
        </a:prstGeom>
        <a:solidFill>
          <a:schemeClr val="accent4">
            <a:hueOff val="-556833"/>
            <a:satOff val="22776"/>
            <a:lumOff val="925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300 Mio. t Transportvolumen (2010)</a:t>
          </a:r>
          <a:endParaRPr lang="de-DE" sz="1400" kern="1200" dirty="0">
            <a:latin typeface="Corbel" panose="020B0503020204020204" pitchFamily="34" charset="0"/>
          </a:endParaRPr>
        </a:p>
      </dsp:txBody>
      <dsp:txXfrm>
        <a:off x="2052188" y="2102746"/>
        <a:ext cx="1641293" cy="724150"/>
      </dsp:txXfrm>
    </dsp:sp>
    <dsp:sp modelId="{17FE4853-7D03-4569-B540-7E81B88AC126}">
      <dsp:nvSpPr>
        <dsp:cNvPr id="0" name=""/>
        <dsp:cNvSpPr/>
      </dsp:nvSpPr>
      <dsp:spPr>
        <a:xfrm>
          <a:off x="2013013" y="1203750"/>
          <a:ext cx="1719643" cy="802500"/>
        </a:xfrm>
        <a:prstGeom prst="roundRect">
          <a:avLst/>
        </a:prstGeom>
        <a:solidFill>
          <a:schemeClr val="accent4">
            <a:hueOff val="-696042"/>
            <a:satOff val="28470"/>
            <a:lumOff val="1156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885 km Länge</a:t>
          </a:r>
          <a:endParaRPr lang="de-DE" sz="1400" kern="1200" dirty="0">
            <a:latin typeface="Corbel" panose="020B0503020204020204" pitchFamily="34" charset="0"/>
          </a:endParaRPr>
        </a:p>
      </dsp:txBody>
      <dsp:txXfrm>
        <a:off x="2052188" y="1242925"/>
        <a:ext cx="1641293" cy="7241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15"/>
          </a:xfrm>
          <a:prstGeom prst="rect">
            <a:avLst/>
          </a:prstGeom>
        </p:spPr>
        <p:txBody>
          <a:bodyPr vert="horz" lIns="90599" tIns="45299" rIns="90599" bIns="45299" rtlCol="0"/>
          <a:lstStyle>
            <a:lvl1pPr algn="l">
              <a:defRPr sz="1200"/>
            </a:lvl1pPr>
          </a:lstStyle>
          <a:p>
            <a:endParaRPr lang="de-AT"/>
          </a:p>
        </p:txBody>
      </p:sp>
      <p:sp>
        <p:nvSpPr>
          <p:cNvPr id="3" name="Date Placeholder 2"/>
          <p:cNvSpPr>
            <a:spLocks noGrp="1"/>
          </p:cNvSpPr>
          <p:nvPr>
            <p:ph type="dt" sz="quarter" idx="1"/>
          </p:nvPr>
        </p:nvSpPr>
        <p:spPr>
          <a:xfrm>
            <a:off x="3777128" y="0"/>
            <a:ext cx="2890405" cy="496015"/>
          </a:xfrm>
          <a:prstGeom prst="rect">
            <a:avLst/>
          </a:prstGeom>
        </p:spPr>
        <p:txBody>
          <a:bodyPr vert="horz" lIns="90599" tIns="45299" rIns="90599" bIns="45299" rtlCol="0"/>
          <a:lstStyle>
            <a:lvl1pPr algn="r">
              <a:defRPr sz="1200"/>
            </a:lvl1pPr>
          </a:lstStyle>
          <a:p>
            <a:fld id="{00A23422-9514-4C53-B23F-FE35D3DB9E61}" type="datetimeFigureOut">
              <a:rPr lang="de-AT" smtClean="0"/>
              <a:t>11.09.2018</a:t>
            </a:fld>
            <a:endParaRPr lang="de-AT"/>
          </a:p>
        </p:txBody>
      </p:sp>
      <p:sp>
        <p:nvSpPr>
          <p:cNvPr id="4" name="Footer Placeholder 3"/>
          <p:cNvSpPr>
            <a:spLocks noGrp="1"/>
          </p:cNvSpPr>
          <p:nvPr>
            <p:ph type="ftr" sz="quarter" idx="2"/>
          </p:nvPr>
        </p:nvSpPr>
        <p:spPr>
          <a:xfrm>
            <a:off x="0" y="9429039"/>
            <a:ext cx="2890405" cy="496015"/>
          </a:xfrm>
          <a:prstGeom prst="rect">
            <a:avLst/>
          </a:prstGeom>
        </p:spPr>
        <p:txBody>
          <a:bodyPr vert="horz" lIns="90599" tIns="45299" rIns="90599" bIns="45299" rtlCol="0" anchor="b"/>
          <a:lstStyle>
            <a:lvl1pPr algn="l">
              <a:defRPr sz="1200"/>
            </a:lvl1pPr>
          </a:lstStyle>
          <a:p>
            <a:endParaRPr lang="de-AT"/>
          </a:p>
        </p:txBody>
      </p:sp>
      <p:sp>
        <p:nvSpPr>
          <p:cNvPr id="5" name="Slide Number Placeholder 4"/>
          <p:cNvSpPr>
            <a:spLocks noGrp="1"/>
          </p:cNvSpPr>
          <p:nvPr>
            <p:ph type="sldNum" sz="quarter" idx="3"/>
          </p:nvPr>
        </p:nvSpPr>
        <p:spPr>
          <a:xfrm>
            <a:off x="3777128" y="9429039"/>
            <a:ext cx="2890405" cy="496015"/>
          </a:xfrm>
          <a:prstGeom prst="rect">
            <a:avLst/>
          </a:prstGeom>
        </p:spPr>
        <p:txBody>
          <a:bodyPr vert="horz" lIns="90599" tIns="45299" rIns="90599" bIns="45299" rtlCol="0" anchor="b"/>
          <a:lstStyle>
            <a:lvl1pPr algn="r">
              <a:defRPr sz="1200"/>
            </a:lvl1pPr>
          </a:lstStyle>
          <a:p>
            <a:fld id="{5FCCCB95-F18A-4D7D-926F-FCBC85DE8F12}" type="slidenum">
              <a:rPr lang="de-AT" smtClean="0"/>
              <a:t>‹Nr.›</a:t>
            </a:fld>
            <a:endParaRPr lang="de-AT"/>
          </a:p>
        </p:txBody>
      </p:sp>
    </p:spTree>
    <p:extLst>
      <p:ext uri="{BB962C8B-B14F-4D97-AF65-F5344CB8AC3E}">
        <p14:creationId xmlns:p14="http://schemas.microsoft.com/office/powerpoint/2010/main" val="24081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414" tIns="45707" rIns="91414" bIns="45707"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414" tIns="45707" rIns="91414" bIns="45707" rtlCol="0"/>
          <a:lstStyle>
            <a:lvl1pPr algn="r">
              <a:defRPr sz="1200"/>
            </a:lvl1pPr>
          </a:lstStyle>
          <a:p>
            <a:fld id="{CCFC2A34-98BB-4C93-A97D-162B0DCA04A7}" type="datetimeFigureOut">
              <a:rPr lang="de-AT" smtClean="0"/>
              <a:t>11.09.2018</a:t>
            </a:fld>
            <a:endParaRPr lang="de-AT"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4" tIns="45707" rIns="91414" bIns="45707" rtlCol="0" anchor="ctr"/>
          <a:lstStyle/>
          <a:p>
            <a:endParaRPr lang="de-AT" dirty="0"/>
          </a:p>
        </p:txBody>
      </p:sp>
      <p:sp>
        <p:nvSpPr>
          <p:cNvPr id="5" name="Notes Placeholder 4"/>
          <p:cNvSpPr>
            <a:spLocks noGrp="1"/>
          </p:cNvSpPr>
          <p:nvPr>
            <p:ph type="body" sz="quarter" idx="3"/>
          </p:nvPr>
        </p:nvSpPr>
        <p:spPr>
          <a:xfrm>
            <a:off x="666909" y="4715154"/>
            <a:ext cx="5335270" cy="4466988"/>
          </a:xfrm>
          <a:prstGeom prst="rect">
            <a:avLst/>
          </a:prstGeom>
        </p:spPr>
        <p:txBody>
          <a:bodyPr vert="horz" lIns="91414" tIns="45707" rIns="91414" bIns="4570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6" name="Footer Placeholder 5"/>
          <p:cNvSpPr>
            <a:spLocks noGrp="1"/>
          </p:cNvSpPr>
          <p:nvPr>
            <p:ph type="ftr" sz="quarter" idx="4"/>
          </p:nvPr>
        </p:nvSpPr>
        <p:spPr>
          <a:xfrm>
            <a:off x="1" y="9428584"/>
            <a:ext cx="2889938" cy="496333"/>
          </a:xfrm>
          <a:prstGeom prst="rect">
            <a:avLst/>
          </a:prstGeom>
        </p:spPr>
        <p:txBody>
          <a:bodyPr vert="horz" lIns="91414" tIns="45707" rIns="91414" bIns="45707"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414" tIns="45707" rIns="91414" bIns="45707"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iadonau.org/newsroom/publikationen/broschuer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Dieser Foliensatz enthält</a:t>
            </a:r>
            <a:r>
              <a:rPr lang="de-AT" baseline="0" dirty="0" smtClean="0"/>
              <a:t> geographische und wirtschaftsgeographische Informationen zur Wasserstraße Donau sowie zum gesamten Donaukorridor und vergleicht zusätzlich die Donau mit dem Rhein.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99590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latin typeface="+mn-lt"/>
              </a:rPr>
              <a:t>Die Donau ist </a:t>
            </a:r>
            <a:r>
              <a:rPr lang="de-AT" b="1" dirty="0">
                <a:latin typeface="+mn-lt"/>
              </a:rPr>
              <a:t>2845 km </a:t>
            </a:r>
            <a:r>
              <a:rPr lang="de-AT" dirty="0" smtClean="0">
                <a:latin typeface="+mn-lt"/>
              </a:rPr>
              <a:t>lang (hiervon sind 2.415 km schiffbar) </a:t>
            </a:r>
            <a:r>
              <a:rPr lang="de-AT" dirty="0">
                <a:latin typeface="+mn-lt"/>
              </a:rPr>
              <a:t>und somit nach der Wolga der </a:t>
            </a:r>
            <a:r>
              <a:rPr lang="de-AT" b="1" dirty="0">
                <a:latin typeface="+mn-lt"/>
              </a:rPr>
              <a:t>zweitlängste Fluss Europas</a:t>
            </a:r>
            <a:r>
              <a:rPr lang="de-AT" dirty="0">
                <a:latin typeface="+mn-lt"/>
              </a:rPr>
              <a:t>. Sie entspringt im Schwarzwald in Donaueschingen in Deutschland und fließt bis ins Schwarze Meer in Rumänien. Die von der internationalen Güterschifffahrt nutzbare Länge der schiffbaren Donau beträgt rund 2.415 km. Die Donau ist der einzige größere Fluss in Europa der von Westen nach Osten fließt.</a:t>
            </a:r>
            <a:endParaRPr lang="de-AT" dirty="0" smtClean="0"/>
          </a:p>
          <a:p>
            <a:endParaRPr lang="de-DE" dirty="0" smtClean="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smtClean="0"/>
              <a:t>Quelle</a:t>
            </a:r>
            <a:r>
              <a:rPr lang="en-GB" sz="1200" dirty="0" smtClean="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a:t>
            </a:r>
            <a:r>
              <a:rPr lang="de-AT" baseline="0" dirty="0" smtClean="0"/>
              <a:t>S. 136./S.14.</a:t>
            </a:r>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3590085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dirty="0">
                <a:latin typeface="+mn-lt"/>
              </a:rPr>
              <a:t>Die Donau verbindet insgesamt </a:t>
            </a:r>
            <a:r>
              <a:rPr lang="de-AT" b="1" dirty="0">
                <a:latin typeface="+mn-lt"/>
              </a:rPr>
              <a:t>zehn Länder </a:t>
            </a:r>
            <a:r>
              <a:rPr lang="de-AT" dirty="0">
                <a:latin typeface="+mn-lt"/>
              </a:rPr>
              <a:t>und dient als wichtige Wasserstraße für den Warenverkehr auf Binnenschiffen. </a:t>
            </a:r>
          </a:p>
          <a:p>
            <a:pPr defTabSz="905988">
              <a:defRPr/>
            </a:pPr>
            <a:r>
              <a:rPr lang="de-AT" dirty="0">
                <a:latin typeface="+mn-lt"/>
              </a:rPr>
              <a:t>Der österreichische Donauabschnitt beträgt ca. </a:t>
            </a:r>
            <a:r>
              <a:rPr lang="de-AT" b="1" dirty="0">
                <a:latin typeface="+mn-lt"/>
              </a:rPr>
              <a:t>351 km</a:t>
            </a:r>
            <a:r>
              <a:rPr lang="de-AT" dirty="0">
                <a:latin typeface="+mn-lt"/>
              </a:rPr>
              <a:t>. 20% des Stromverbrauches in Österreich wird durch die neun Donaukraftwerke abgedeckt. </a:t>
            </a:r>
          </a:p>
          <a:p>
            <a:pPr defTabSz="905988">
              <a:defRPr/>
            </a:pPr>
            <a:r>
              <a:rPr lang="de-AT" dirty="0">
                <a:latin typeface="+mn-lt"/>
              </a:rPr>
              <a:t>Den größten Anteil an der Donau besitzt </a:t>
            </a:r>
            <a:r>
              <a:rPr lang="de-AT" b="1" dirty="0">
                <a:latin typeface="+mn-lt"/>
              </a:rPr>
              <a:t>Rumänien</a:t>
            </a:r>
            <a:r>
              <a:rPr lang="de-AT" dirty="0">
                <a:latin typeface="+mn-lt"/>
              </a:rPr>
              <a:t> mit </a:t>
            </a:r>
            <a:r>
              <a:rPr lang="de-AT" b="1" dirty="0">
                <a:latin typeface="+mn-lt"/>
              </a:rPr>
              <a:t>1.075 km</a:t>
            </a:r>
            <a:r>
              <a:rPr lang="de-AT" dirty="0">
                <a:latin typeface="+mn-lt"/>
              </a:rPr>
              <a:t>. Hiervon bilden rund 470 km die gemeinsame Staatsgrenze mit Bulgarien. Den kleinsten Donau-Anteil mit nur 550m hat Moldau.</a:t>
            </a:r>
          </a:p>
          <a:p>
            <a:pPr defTabSz="905988">
              <a:defRPr/>
            </a:pPr>
            <a:endParaRPr lang="de-AT" dirty="0">
              <a:latin typeface="+mn-lt"/>
            </a:endParaRPr>
          </a:p>
          <a:p>
            <a:pPr defTabSz="905988">
              <a:defRPr/>
            </a:pPr>
            <a:r>
              <a:rPr lang="de-AT" dirty="0">
                <a:latin typeface="+mn-lt"/>
              </a:rPr>
              <a:t>Die Donau hat ein </a:t>
            </a:r>
            <a:r>
              <a:rPr lang="de-AT" b="1" dirty="0">
                <a:latin typeface="+mn-lt"/>
              </a:rPr>
              <a:t>Einzugsgebiet</a:t>
            </a:r>
            <a:r>
              <a:rPr lang="de-AT" dirty="0">
                <a:latin typeface="+mn-lt"/>
              </a:rPr>
              <a:t> von </a:t>
            </a:r>
            <a:r>
              <a:rPr lang="de-AT" b="1" dirty="0">
                <a:latin typeface="+mn-lt"/>
              </a:rPr>
              <a:t>801.463 km</a:t>
            </a:r>
            <a:r>
              <a:rPr lang="de-AT" b="1" baseline="30000" dirty="0">
                <a:latin typeface="+mn-lt"/>
              </a:rPr>
              <a:t>2</a:t>
            </a:r>
            <a:r>
              <a:rPr lang="de-AT" dirty="0">
                <a:latin typeface="+mn-lt"/>
              </a:rPr>
              <a:t>, welches westlich vom Schwarzen Meer in Zentral- und Südosteuropa liegt. Als Einzugsgebiet eines Stromes oder Flusses wird jenes Gebiet bezeichnet, aus dem das gesamte Waser über die Bodenoberfläche, die Bäche und das Grundwasser in den Strom des Flusses fließt.</a:t>
            </a:r>
          </a:p>
          <a:p>
            <a:pPr defTabSz="905988">
              <a:defRPr/>
            </a:pPr>
            <a:r>
              <a:rPr lang="de-AT" dirty="0">
                <a:latin typeface="+mn-lt"/>
              </a:rPr>
              <a:t>Die Donau stellt in dessen Einzugsgebiet einen bedeutenden Verkehrsträger dar, dient als wichtige Quelle für Energie und Trinkwasser und ist wichtiger Erholungs- und Lebensraum</a:t>
            </a:r>
            <a:r>
              <a:rPr lang="de-AT" dirty="0" smtClean="0">
                <a:latin typeface="+mn-lt"/>
              </a:rPr>
              <a:t>.</a:t>
            </a:r>
          </a:p>
          <a:p>
            <a:pPr defTabSz="905988">
              <a:defRPr/>
            </a:pPr>
            <a:endParaRPr lang="de-AT" dirty="0" smtClean="0">
              <a:latin typeface="+mn-lt"/>
            </a:endParaRP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smtClean="0"/>
              <a:t>Quelle</a:t>
            </a:r>
            <a:r>
              <a:rPr lang="en-GB" sz="1200" dirty="0" smtClean="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a:t>
            </a:r>
            <a:r>
              <a:rPr lang="de-AT" baseline="0" dirty="0" smtClean="0"/>
              <a:t>S. 38-41</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428044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Mit rund </a:t>
            </a:r>
            <a:r>
              <a:rPr lang="de-AT" b="1" dirty="0" smtClean="0"/>
              <a:t>90</a:t>
            </a:r>
            <a:r>
              <a:rPr lang="de-AT" b="1" baseline="0" dirty="0" smtClean="0"/>
              <a:t> Millionen Einwohnern </a:t>
            </a:r>
            <a:r>
              <a:rPr lang="de-AT" baseline="0" dirty="0" smtClean="0"/>
              <a:t>ist der Donauraum schon allein durch seine Größe von besonderem wirtschaftlichen Interesse. Zahlreiche </a:t>
            </a:r>
            <a:r>
              <a:rPr lang="de-AT" b="1" baseline="0" dirty="0" smtClean="0"/>
              <a:t>Produktionsstätten</a:t>
            </a:r>
            <a:r>
              <a:rPr lang="de-AT" baseline="0" dirty="0" smtClean="0"/>
              <a:t> der Stahl-, Papier-, Mineralöl- und chemischen Industrie sowie auch der Maschinenbau- und Automobilindustrie befinden sich im </a:t>
            </a:r>
            <a:r>
              <a:rPr lang="de-AT" b="1" baseline="0" dirty="0" smtClean="0"/>
              <a:t>Einzugsbereich der Donau</a:t>
            </a:r>
            <a:r>
              <a:rPr lang="de-AT" baseline="0" dirty="0" smtClean="0"/>
              <a:t>.</a:t>
            </a:r>
          </a:p>
          <a:p>
            <a:endParaRPr lang="de-AT" dirty="0"/>
          </a:p>
          <a:p>
            <a:r>
              <a:rPr lang="de-AT" baseline="0" dirty="0" smtClean="0"/>
              <a:t>Durch ihre Massenleistungsfähigkeit, die Nähe zu Rohstoffmärkten, große freie Transportkapazitäten sowie durch niedrige Transportkosten ist die Donau vor allem für die </a:t>
            </a:r>
            <a:r>
              <a:rPr lang="de-AT" b="1" baseline="0" dirty="0" smtClean="0"/>
              <a:t>rohstoffintensive Industrie </a:t>
            </a:r>
            <a:r>
              <a:rPr lang="de-AT" baseline="0" dirty="0" smtClean="0"/>
              <a:t>ein wichtiger Verkehrsträger. Zusätzlich ist der Donauraum durch seine </a:t>
            </a:r>
            <a:r>
              <a:rPr lang="de-AT" b="1" baseline="0" dirty="0" smtClean="0"/>
              <a:t>fruchtbaren Böden </a:t>
            </a:r>
            <a:r>
              <a:rPr lang="de-AT" baseline="0" dirty="0" smtClean="0"/>
              <a:t>eine wichtige Region für den Anbau von landwirtschaftlichen Rohstoffen. Ein nicht unerheblicher Anteil der dort angebauten Produkte wird dabei über die Rhein-Main-Donauachse über die entsprechenden Seehäfen (Nordsee, Schwarzes Meer) nach Übersee exportiert.</a:t>
            </a:r>
          </a:p>
          <a:p>
            <a:endParaRPr lang="de-AT" baseline="0" dirty="0" smtClean="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smtClean="0"/>
              <a:t>Quelle</a:t>
            </a:r>
            <a:r>
              <a:rPr lang="en-GB" sz="1200" dirty="0" smtClean="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a:t>
            </a:r>
            <a:r>
              <a:rPr lang="de-AT" baseline="0" dirty="0" smtClean="0"/>
              <a:t>S. 136</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13</a:t>
            </a:fld>
            <a:endParaRPr lang="de-AT" dirty="0">
              <a:solidFill>
                <a:prstClr val="black"/>
              </a:solidFill>
            </a:endParaRPr>
          </a:p>
        </p:txBody>
      </p:sp>
    </p:spTree>
    <p:extLst>
      <p:ext uri="{BB962C8B-B14F-4D97-AF65-F5344CB8AC3E}">
        <p14:creationId xmlns:p14="http://schemas.microsoft.com/office/powerpoint/2010/main" val="415362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latin typeface="+mn-lt"/>
              </a:rPr>
              <a:t>Die Gesamtlänge der Donau beträgt 2860 Kilometer, wobei die gesamte Strecke schiffbar wäre. Das Transportvolumen betrug </a:t>
            </a:r>
            <a:r>
              <a:rPr lang="de-DE" sz="1000" dirty="0" smtClean="0">
                <a:latin typeface="+mn-lt"/>
              </a:rPr>
              <a:t>2016 38,3 </a:t>
            </a:r>
            <a:r>
              <a:rPr lang="de-DE" sz="1000" dirty="0">
                <a:latin typeface="+mn-lt"/>
              </a:rPr>
              <a:t>Millionen Tonnen. Die Transportstrecke betrug durchschnittlich 600 Kilometer. Der wichtigste Markt für den Güterverkehr auf der Donau ist der Transport von Eisen- und Eisenerzen. Deshalb kann die Produktkategorie (Erze und Metallabfälle) im Jahr </a:t>
            </a:r>
            <a:r>
              <a:rPr lang="de-DE" sz="1000" dirty="0" smtClean="0">
                <a:latin typeface="+mn-lt"/>
              </a:rPr>
              <a:t>2016 </a:t>
            </a:r>
            <a:r>
              <a:rPr lang="de-DE" sz="1000" dirty="0">
                <a:latin typeface="+mn-lt"/>
              </a:rPr>
              <a:t>als die am häufigsten transportierte an der Donau identifiziert werden, gefolgt </a:t>
            </a:r>
            <a:r>
              <a:rPr lang="de-DE" sz="1000" dirty="0" smtClean="0">
                <a:latin typeface="+mn-lt"/>
              </a:rPr>
              <a:t>von </a:t>
            </a:r>
            <a:r>
              <a:rPr lang="de-DE" sz="1000" kern="1200" dirty="0" smtClean="0">
                <a:solidFill>
                  <a:schemeClr val="tx1"/>
                </a:solidFill>
                <a:latin typeface="Corbel" panose="020B0503020204020204" pitchFamily="34" charset="0"/>
                <a:ea typeface="+mn-ea"/>
                <a:cs typeface="+mn-cs"/>
              </a:rPr>
              <a:t>land- und forstwirtschaftlichen Produkten</a:t>
            </a:r>
            <a:r>
              <a:rPr lang="de-DE" sz="1000" dirty="0" smtClean="0">
                <a:latin typeface="+mn-lt"/>
              </a:rPr>
              <a:t> und </a:t>
            </a:r>
            <a:r>
              <a:rPr lang="de-DE" sz="1000" kern="1200" dirty="0" smtClean="0">
                <a:solidFill>
                  <a:schemeClr val="tx1"/>
                </a:solidFill>
                <a:latin typeface="Corbel" panose="020B0503020204020204" pitchFamily="34" charset="0"/>
                <a:ea typeface="+mn-ea"/>
                <a:cs typeface="+mn-cs"/>
              </a:rPr>
              <a:t>Erdöl</a:t>
            </a:r>
            <a:r>
              <a:rPr lang="de-DE" sz="1000" dirty="0" smtClean="0">
                <a:latin typeface="+mn-lt"/>
              </a:rPr>
              <a:t>. Weitere wichtige Märkte sind Schwer- und Übermaßgüter, sowie Baustoffe und Alt- und Abfallstoffe.</a:t>
            </a:r>
            <a:r>
              <a:rPr lang="de-DE" sz="1000" dirty="0">
                <a:latin typeface="+mn-lt"/>
              </a:rPr>
              <a:t/>
            </a:r>
            <a:br>
              <a:rPr lang="de-DE" sz="1000" dirty="0">
                <a:latin typeface="+mn-lt"/>
              </a:rPr>
            </a:br>
            <a:r>
              <a:rPr lang="de-DE" sz="1000" dirty="0">
                <a:latin typeface="+mn-lt"/>
              </a:rPr>
              <a:t>Hinsichtlich der Anbindung an andere Verkehrsträger gibt es drei wichtige Seehäfen an der Donau und 11 bedeutende und wichtige Häfen.</a:t>
            </a:r>
            <a:endParaRPr lang="de-AT" sz="1000" dirty="0">
              <a:latin typeface="+mn-lt"/>
            </a:endParaRPr>
          </a:p>
          <a:p>
            <a:endParaRPr lang="en-GB" sz="1000" dirty="0"/>
          </a:p>
          <a:p>
            <a:r>
              <a:rPr lang="en-GB" sz="1000" dirty="0" err="1"/>
              <a:t>Quellen</a:t>
            </a:r>
            <a:r>
              <a:rPr lang="en-GB" sz="1000" dirty="0"/>
              <a:t>:</a:t>
            </a:r>
          </a:p>
          <a:p>
            <a:r>
              <a:rPr lang="en-GB" sz="1000" dirty="0"/>
              <a:t>Observatory of European inland navigation, URL: http://www.inland-navigation.org/river/maindanube/ [18.08.2016</a:t>
            </a:r>
            <a:r>
              <a:rPr lang="en-GB" sz="1000" dirty="0" smtClean="0"/>
              <a:t>]</a:t>
            </a:r>
            <a:endParaRPr lang="en-GB" sz="1000" dirty="0"/>
          </a:p>
          <a:p>
            <a:r>
              <a:rPr lang="en-GB" sz="1000" dirty="0"/>
              <a:t>viadonau, “</a:t>
            </a:r>
            <a:r>
              <a:rPr lang="en-GB" sz="1000" dirty="0" err="1"/>
              <a:t>Handbuch</a:t>
            </a:r>
            <a:r>
              <a:rPr lang="en-GB" sz="1000" dirty="0"/>
              <a:t> der </a:t>
            </a:r>
            <a:r>
              <a:rPr lang="en-GB" sz="1000" dirty="0" err="1"/>
              <a:t>Donauschifffahrt</a:t>
            </a:r>
            <a:r>
              <a:rPr lang="en-GB" sz="1000" dirty="0"/>
              <a:t>”, (2013), S. </a:t>
            </a:r>
            <a:r>
              <a:rPr lang="en-GB" sz="1000" dirty="0" smtClean="0"/>
              <a:t>22/23, S.152ff.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smtClean="0"/>
              <a:t>Jahresbericht</a:t>
            </a:r>
            <a:r>
              <a:rPr lang="en-GB" sz="1000" dirty="0" smtClean="0"/>
              <a:t> 2016:</a:t>
            </a:r>
            <a:r>
              <a:rPr lang="en-GB" sz="1000" baseline="0" dirty="0" smtClean="0"/>
              <a:t> </a:t>
            </a:r>
            <a:r>
              <a:rPr lang="de-DE" sz="1200" u="sng" kern="1200" dirty="0" smtClean="0">
                <a:solidFill>
                  <a:schemeClr val="tx1"/>
                </a:solidFill>
                <a:effectLst/>
                <a:latin typeface="Corbel" panose="020B0503020204020204" pitchFamily="34" charset="0"/>
                <a:ea typeface="+mn-ea"/>
                <a:cs typeface="+mn-cs"/>
                <a:hlinkClick r:id="rId3"/>
              </a:rPr>
              <a:t>http://www.viadonau.org/newsroom/publikationen/broschueren/</a:t>
            </a:r>
            <a:endParaRPr lang="de-AT" sz="1200" kern="1200" dirty="0" smtClean="0">
              <a:solidFill>
                <a:schemeClr val="tx1"/>
              </a:solidFill>
              <a:effectLst/>
              <a:latin typeface="Corbel" panose="020B0503020204020204" pitchFamily="34" charset="0"/>
              <a:ea typeface="+mn-ea"/>
              <a:cs typeface="+mn-cs"/>
            </a:endParaRPr>
          </a:p>
          <a:p>
            <a:endParaRPr lang="en-GB" sz="1000"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406587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smtClean="0"/>
              <a:t>Observatory of European inland navigation, URL: http://www.inland-navigation.org/river/maindanube/ [18.08.2016]</a:t>
            </a:r>
          </a:p>
          <a:p>
            <a:r>
              <a:rPr lang="en-GB" sz="1200" dirty="0" err="1" smtClean="0"/>
              <a:t>viadonau</a:t>
            </a:r>
            <a:r>
              <a:rPr lang="en-GB" sz="1200" dirty="0" smtClean="0"/>
              <a:t>, “</a:t>
            </a:r>
            <a:r>
              <a:rPr lang="en-GB" sz="1200" dirty="0" err="1" smtClean="0"/>
              <a:t>Handbuch</a:t>
            </a:r>
            <a:r>
              <a:rPr lang="en-GB" sz="1200" dirty="0" smtClean="0"/>
              <a:t> der </a:t>
            </a:r>
            <a:r>
              <a:rPr lang="en-GB" sz="1200" dirty="0" err="1" smtClean="0"/>
              <a:t>Donauschifffahrt</a:t>
            </a:r>
            <a:r>
              <a:rPr lang="en-GB" sz="1200" dirty="0" smtClean="0"/>
              <a:t>”, (2013), S. 15.</a:t>
            </a:r>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24959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viadonau</a:t>
            </a:r>
            <a:r>
              <a:rPr lang="en-GB" sz="1200" dirty="0" smtClean="0"/>
              <a:t>, “</a:t>
            </a:r>
            <a:r>
              <a:rPr lang="en-GB" sz="1200" dirty="0" err="1" smtClean="0"/>
              <a:t>Handbuch</a:t>
            </a:r>
            <a:r>
              <a:rPr lang="en-GB" sz="1200" dirty="0" smtClean="0"/>
              <a:t> der </a:t>
            </a:r>
            <a:r>
              <a:rPr lang="en-GB" sz="1200" dirty="0" err="1" smtClean="0"/>
              <a:t>Donauschifffahrt</a:t>
            </a:r>
            <a:r>
              <a:rPr lang="en-GB" sz="1200" dirty="0" smtClean="0"/>
              <a:t>”, (2013), S. 17.</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834596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viadonau</a:t>
            </a:r>
            <a:r>
              <a:rPr lang="en-GB" sz="1200" dirty="0" smtClean="0"/>
              <a:t>, “</a:t>
            </a:r>
            <a:r>
              <a:rPr lang="en-GB" sz="1200" dirty="0" err="1" smtClean="0"/>
              <a:t>Handbuch</a:t>
            </a:r>
            <a:r>
              <a:rPr lang="en-GB" sz="1200" dirty="0" smtClean="0"/>
              <a:t> der </a:t>
            </a:r>
            <a:r>
              <a:rPr lang="en-GB" sz="1200" dirty="0" err="1" smtClean="0"/>
              <a:t>Donauschifffahrt</a:t>
            </a:r>
            <a:r>
              <a:rPr lang="en-GB" sz="1200" dirty="0" smtClean="0"/>
              <a:t>”, (2013), S. 17.</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27865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Das</a:t>
            </a:r>
            <a:r>
              <a:rPr lang="de-AT" baseline="0" dirty="0" smtClean="0"/>
              <a:t> Übereinkommen über die Regelung der Schifffahrt auf der Donau wurde von allen Donau-Anrainerstaaten unterzeichnet („Belgrader Konvention“ aus dem Jahr 1948). Die Hauptziele des Übereinkommens liegen in der Sicherung der Freiheit der Schifffahrt auf der Donau für alle Staaten sowie in der Verpflichtung der Donaustaaten zur Erhaltung ihrer Donauabschnitte in einem für die Schifffahrt geeigneten Zustand.</a:t>
            </a:r>
          </a:p>
          <a:p>
            <a:r>
              <a:rPr lang="de-AT" baseline="0" dirty="0" smtClean="0"/>
              <a:t>Die Umsetzung der Belgrader Konvention und die Einhaltung ihrer Bestimmungen wird von der Donaukommission mit Sitz in Budapest überwacht. Diese wird aus den Signatarstaaten (Bulgarien, Deutschland, Kroatien, Moldau, Österreich, Rumänien, Russland, Serbien, Slowakei, Ukraine und Ungarn) der Belgrader Konvention gebildet. Beschlüsse der Donaukommission haben lediglich empfehlenden Charakter. Beispielsweise zur Schifffahrtsrinne oder zum Ausbau der Wasserstraße Donau, legt ein einheitliches System zur Bezeichnung der Wasserstraßen und einheitliche Verkehrsregeln fest und vereinheitlicht die Regeln zur Stromüberwachung. </a:t>
            </a:r>
          </a:p>
          <a:p>
            <a:r>
              <a:rPr lang="de-AT" baseline="0" dirty="0" smtClean="0"/>
              <a:t>Weitere Informationen dazu finden Sie unter www.danubecommission.org. </a:t>
            </a:r>
          </a:p>
          <a:p>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(Nähere Ausführungen finden Sie im Handbuch der Donauschifffahrt S. 29)</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203143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smtClean="0">
                <a:solidFill>
                  <a:schemeClr val="tx1"/>
                </a:solidFill>
                <a:effectLst/>
                <a:latin typeface="+mn-lt"/>
                <a:ea typeface="+mn-ea"/>
                <a:cs typeface="+mn-cs"/>
              </a:rPr>
              <a:t>Auf den internationalen Wasserstraßen Donau und Rhein werden keine Schifffahrtsabgaben eingehoben. Für das Befahren des Main-Donau-Kanals (Deutschland) und des Donau-Schwarzmeerkanals (Rumänien) sind Abgaben zu entrichten, da es sich um nationale Wasserstraßen handelt, die nicht unter die Belgrader Konvention von 1948 fallen. In diesem Übereinkommen über die Regelung der Schifffahrt auf der Donau wurde die freie Schifffahrt auf der Donau für Handelsschiffe unter den Flaggen aller Staaten von den Donau-Anrainerstaaten festgeschrieben.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http://www.viadonau.org/wirtschaft/transportachse-donau/</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70973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Wer nutzt die Wasserstraße?</a:t>
            </a:r>
          </a:p>
          <a:p>
            <a:r>
              <a:rPr lang="de-DE" dirty="0" smtClean="0"/>
              <a:t>Personenschifffahrt, Häfen, Güterschifffahrt, Verlader, Freizeit-Schifffahrt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343139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Welche sind die wichtigsten Märkte für den Gütertransport auf</a:t>
            </a:r>
            <a:r>
              <a:rPr lang="de-DE" baseline="0" dirty="0" smtClean="0"/>
              <a:t> der Donau?</a:t>
            </a:r>
          </a:p>
          <a:p>
            <a:r>
              <a:rPr lang="de-DE" baseline="0" dirty="0" smtClean="0"/>
              <a:t>Erze und Metallabfälle, land- und forstwirtschaftliche Produkte, Erdölerzeugnisse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71453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713733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smtClean="0"/>
              <a:t>Quelle</a:t>
            </a:r>
            <a:r>
              <a:rPr lang="en-GB" sz="1200" dirty="0" smtClean="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a:t>
            </a:r>
            <a:r>
              <a:rPr lang="de-AT" baseline="0" dirty="0" smtClean="0"/>
              <a:t>S. 44</a:t>
            </a:r>
            <a:endParaRPr lang="de-AT" dirty="0" smtClean="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75688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smtClean="0"/>
              <a:t>Der Rhein-Main-Donau-Korridor stellt die </a:t>
            </a:r>
            <a:r>
              <a:rPr lang="de-AT" b="1" dirty="0" smtClean="0"/>
              <a:t>wichtigste</a:t>
            </a:r>
            <a:r>
              <a:rPr lang="de-AT" b="1" baseline="0" dirty="0" smtClean="0"/>
              <a:t> Binnenwasserstraße </a:t>
            </a:r>
            <a:r>
              <a:rPr lang="de-AT" baseline="0" dirty="0" smtClean="0"/>
              <a:t>auf dem europäischen Festland dar. Die Flussbecken von Rhein und Donau sind über den Main-Donau-Kanal verbunden und bilden das Rückgrat dieser Achse. Der Main-Donau-Kanal wurde erst 1992 für die Schifffahrt freigegeben und schuf eine internationale Wasserstraße zwischen der Nordsee im Westen und dem Schwarzen Meer im Osten. Diese Wasserstraße verfügt über eine Gesamtlänge von </a:t>
            </a:r>
            <a:r>
              <a:rPr lang="de-AT" b="1" baseline="0" dirty="0" smtClean="0"/>
              <a:t>3.504 km </a:t>
            </a:r>
            <a:r>
              <a:rPr lang="de-AT" baseline="0" dirty="0" smtClean="0"/>
              <a:t>und verbindet </a:t>
            </a:r>
            <a:r>
              <a:rPr lang="de-AT" b="1" baseline="0" dirty="0" smtClean="0"/>
              <a:t>15 europäische Länder </a:t>
            </a:r>
            <a:r>
              <a:rPr lang="de-AT" baseline="0" dirty="0" smtClean="0"/>
              <a:t>direkt auf dem Wasserweg.</a:t>
            </a:r>
            <a:endParaRPr lang="de-AT" dirty="0" smtClean="0"/>
          </a:p>
          <a:p>
            <a:endParaRPr lang="de-DE" dirty="0" smtClean="0"/>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err="1" smtClean="0"/>
              <a:t>Quelle</a:t>
            </a:r>
            <a:r>
              <a:rPr lang="en-GB" sz="1200" dirty="0" smtClean="0"/>
              <a:t>:</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a:t>
            </a:r>
            <a:r>
              <a:rPr lang="de-AT" baseline="0" dirty="0" smtClean="0"/>
              <a:t>S. 44</a:t>
            </a:r>
            <a:endParaRPr lang="de-AT" dirty="0" smtClean="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2174466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dirty="0">
                <a:latin typeface="+mn-lt"/>
              </a:rPr>
              <a:t>Der </a:t>
            </a:r>
            <a:r>
              <a:rPr lang="de-AT" sz="1000" dirty="0" smtClean="0">
                <a:latin typeface="+mn-lt"/>
              </a:rPr>
              <a:t>Rhein-</a:t>
            </a:r>
            <a:r>
              <a:rPr lang="de-AT" sz="1000" dirty="0">
                <a:latin typeface="+mn-lt"/>
              </a:rPr>
              <a:t>M</a:t>
            </a:r>
            <a:r>
              <a:rPr lang="de-AT" sz="1000" dirty="0" smtClean="0">
                <a:latin typeface="+mn-lt"/>
              </a:rPr>
              <a:t>ain-Donau </a:t>
            </a:r>
            <a:r>
              <a:rPr lang="de-AT" sz="1000" dirty="0">
                <a:latin typeface="+mn-lt"/>
              </a:rPr>
              <a:t>Korridor verfügt über eine Gesamtlänge von </a:t>
            </a:r>
            <a:r>
              <a:rPr lang="de-AT" sz="1000" b="1" dirty="0">
                <a:latin typeface="+mn-lt"/>
              </a:rPr>
              <a:t>3.504 km </a:t>
            </a:r>
            <a:r>
              <a:rPr lang="de-AT" sz="1000" dirty="0">
                <a:latin typeface="+mn-lt"/>
              </a:rPr>
              <a:t>und verbindet den Hafen von Rotterdam (Niederlande) mit dem Hafen von Constanta (Rumänien) und somit auch </a:t>
            </a:r>
            <a:r>
              <a:rPr lang="de-AT" sz="1000" b="1" dirty="0">
                <a:latin typeface="+mn-lt"/>
              </a:rPr>
              <a:t>15 europäische Länder </a:t>
            </a:r>
            <a:r>
              <a:rPr lang="de-AT" sz="1000" dirty="0">
                <a:latin typeface="+mn-lt"/>
              </a:rPr>
              <a:t>direkt auf dem Wasserweg. Vergleicht man die Wasserstraße Donau mit dem Rhein so ist diese </a:t>
            </a:r>
            <a:r>
              <a:rPr lang="de-AT" sz="1000" dirty="0" smtClean="0">
                <a:latin typeface="+mn-lt"/>
              </a:rPr>
              <a:t>2,7 </a:t>
            </a:r>
            <a:r>
              <a:rPr lang="de-AT" sz="1000" dirty="0">
                <a:latin typeface="+mn-lt"/>
              </a:rPr>
              <a:t>mal Länger als der Rhein. Trotzdem wurden 2010 am Rhein </a:t>
            </a:r>
            <a:r>
              <a:rPr lang="de-AT" sz="1000" b="1" dirty="0">
                <a:latin typeface="+mn-lt"/>
              </a:rPr>
              <a:t>6,9 mal mehr Güter </a:t>
            </a:r>
            <a:r>
              <a:rPr lang="de-AT" sz="1000" dirty="0">
                <a:latin typeface="+mn-lt"/>
              </a:rPr>
              <a:t>transportiert als auf der Donau. Die Transportleistung am Rhein war 2010 somit 3,5 mal Höher als auf der Donau.  Die begrenzte Verzweigung der Donauwasserstraße ermöglicht nur eine räumlich konzentrierte Nutzung, des Weiteren ist ein längerer Vor- und Nachlauf auf Straße oder Schiene erforderlich. Dem zu Folge hat die Binnenschifffahrt im Donauraum in der Regel einen geringeren Anteil am nationalen Modal Split. Allerdings zeichnen sich die Donauverkehre im Vergleich der Verkehrsleistung durch längere Distanzen aus. Die mittlere Transportweite auf der Donau beträgt demnach rund 600 km während die des Rheins nur rund </a:t>
            </a:r>
            <a:r>
              <a:rPr lang="de-AT" sz="1000" dirty="0" smtClean="0">
                <a:latin typeface="+mn-lt"/>
              </a:rPr>
              <a:t>300 km beträgt. </a:t>
            </a:r>
            <a:r>
              <a:rPr lang="de-AT" sz="1000" dirty="0">
                <a:latin typeface="+mn-lt"/>
              </a:rPr>
              <a:t>Von Kelheim bis </a:t>
            </a:r>
            <a:r>
              <a:rPr lang="de-AT" sz="1000" dirty="0" err="1">
                <a:latin typeface="+mn-lt"/>
              </a:rPr>
              <a:t>Sulina</a:t>
            </a:r>
            <a:r>
              <a:rPr lang="de-AT" sz="1000" dirty="0">
                <a:latin typeface="+mn-lt"/>
              </a:rPr>
              <a:t> überspannen in Summe </a:t>
            </a:r>
            <a:r>
              <a:rPr lang="de-AT" sz="1000" b="1" dirty="0">
                <a:latin typeface="+mn-lt"/>
              </a:rPr>
              <a:t>130 Brücken </a:t>
            </a:r>
            <a:r>
              <a:rPr lang="de-AT" sz="1000" dirty="0">
                <a:latin typeface="+mn-lt"/>
              </a:rPr>
              <a:t>die Donau. Da bedingt durch die Brücken ein maximal 2-3 lagiger Containerverkehr auf der Donau möglich ist, der sich wenig wirtschaftlich gestalten würde, gibt es </a:t>
            </a:r>
            <a:r>
              <a:rPr lang="de-AT" sz="1000" b="1" dirty="0">
                <a:latin typeface="+mn-lt"/>
              </a:rPr>
              <a:t>praktisch kaum Containerverkehr </a:t>
            </a:r>
            <a:r>
              <a:rPr lang="de-AT" sz="1000" dirty="0">
                <a:latin typeface="+mn-lt"/>
              </a:rPr>
              <a:t>auf der Donau. Containerverkehr wird überwiegend im Rheingebiet betrieben. Darüber hinaus hat der Rhein vier Hauptzuflüsse, die die Rolle des Rheins als wichtigste Wasserstraße Europas stärken. Die wirtschaftliche Aktivität und die hohe Bevölkerungsdichte entlang des Rheins unterstützen auch eine verstärkte Nutzung dieser Binnenwasserstraße als Verkehrsträger.</a:t>
            </a:r>
          </a:p>
          <a:p>
            <a:endParaRPr lang="en-GB" sz="1000" dirty="0"/>
          </a:p>
          <a:p>
            <a:r>
              <a:rPr lang="en-GB" sz="1000" dirty="0" err="1"/>
              <a:t>Quellen</a:t>
            </a:r>
            <a:r>
              <a:rPr lang="en-GB" sz="1000" dirty="0"/>
              <a:t>:</a:t>
            </a:r>
          </a:p>
          <a:p>
            <a:r>
              <a:rPr lang="en-GB" sz="1000" dirty="0"/>
              <a:t>viadonau, “</a:t>
            </a:r>
            <a:r>
              <a:rPr lang="en-GB" sz="1000" dirty="0" err="1"/>
              <a:t>Handbuch</a:t>
            </a:r>
            <a:r>
              <a:rPr lang="en-GB" sz="1000" dirty="0"/>
              <a:t> der </a:t>
            </a:r>
            <a:r>
              <a:rPr lang="en-GB" sz="1000" dirty="0" err="1"/>
              <a:t>Donauschifffahrt</a:t>
            </a:r>
            <a:r>
              <a:rPr lang="en-GB" sz="1000" dirty="0"/>
              <a:t>”, (2013), S.22, 23, </a:t>
            </a:r>
            <a:r>
              <a:rPr lang="en-GB" sz="1000" dirty="0" smtClean="0"/>
              <a:t>59</a:t>
            </a:r>
            <a:endParaRPr lang="de-DE" sz="1000" dirty="0"/>
          </a:p>
          <a:p>
            <a:pPr defTabSz="905988">
              <a:defRPr/>
            </a:pPr>
            <a:r>
              <a:rPr lang="en-GB" sz="1000" dirty="0"/>
              <a:t>Observatory of European inland navigation, URL: http://www.inland-navigation.org/river/rhine/ [18.08.2016</a:t>
            </a:r>
            <a:r>
              <a:rPr lang="en-GB" sz="1000" dirty="0" smtClean="0"/>
              <a:t>]</a:t>
            </a:r>
            <a:endParaRPr lang="en-GB" sz="1000" dirty="0"/>
          </a:p>
          <a:p>
            <a:pPr defTabSz="905988">
              <a:defRPr/>
            </a:pPr>
            <a:r>
              <a:rPr lang="en-US" sz="1000" dirty="0"/>
              <a:t>Central Commission for the navigation of the Rhine, “Inland navigation in Europe market observation – quarterly report 2016/Q1”, (2016),</a:t>
            </a:r>
            <a:r>
              <a:rPr lang="en-GB" sz="1000" dirty="0"/>
              <a:t> p.14, Online: </a:t>
            </a:r>
          </a:p>
          <a:p>
            <a:pPr defTabSz="905988">
              <a:defRPr/>
            </a:pPr>
            <a:r>
              <a:rPr lang="en-US" sz="1000" dirty="0"/>
              <a:t> </a:t>
            </a:r>
            <a:r>
              <a:rPr lang="en-GB" sz="1000" dirty="0"/>
              <a:t>http://ccr-zkr.org/files/documents/om/om16_I_en.pdf [18.08.2016]</a:t>
            </a:r>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2714970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Wie viele Länder verbindet der Rhein-Main-Donau-Korridor?</a:t>
            </a:r>
          </a:p>
          <a:p>
            <a:r>
              <a:rPr lang="de-DE" dirty="0" smtClean="0"/>
              <a:t>15</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315843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3805494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latin typeface="+mn-lt"/>
              </a:rPr>
              <a:t>Die Route des Rheins verläuft von Rotterdam (Niederlande) nach Basel (Schweiz) und hat eine Länge von 335 km. Im Jahr 2010 wurden 330 Millionen Tonnen auf dem Rhein transportiert, wobei die durchschnittliche Transportentfernung 300 Kilometer betrug. Zwei Drittel aller Güter, die auf Binnenwasserstraßen in Europa transportiert werden, passieren den Rhein. Dies unterstreicht die Bedeutung dieser Binnenwasserstraße für die europäische Wirtschaft und den Verkehrssektor.</a:t>
            </a:r>
            <a:br>
              <a:rPr lang="de-DE" sz="1000" dirty="0">
                <a:latin typeface="+mn-lt"/>
              </a:rPr>
            </a:br>
            <a:r>
              <a:rPr lang="de-DE" sz="1000" dirty="0">
                <a:latin typeface="+mn-lt"/>
              </a:rPr>
              <a:t>Die überwiegend transportierten Güter 2014 waren feste mineralische Brennstoffe, Erdölprodukte und Erze. Die meisten Gütermengen werden im Duisburger Hafen (Binnenhafen) und im Hafen von Rotterdam (Seehafen) umgeschlagen.</a:t>
            </a:r>
            <a:br>
              <a:rPr lang="de-DE" sz="1000" dirty="0">
                <a:latin typeface="+mn-lt"/>
              </a:rPr>
            </a:br>
            <a:r>
              <a:rPr lang="de-DE" sz="1000" dirty="0">
                <a:latin typeface="+mn-lt"/>
              </a:rPr>
              <a:t>Die wichtigsten Güter für den Transport auf dem Rhein sind Container, gewichtsintensive Güter und Chemikalien.</a:t>
            </a:r>
            <a:endParaRPr lang="de-AT" sz="1000" dirty="0">
              <a:latin typeface="+mn-lt"/>
            </a:endParaRPr>
          </a:p>
          <a:p>
            <a:endParaRPr lang="en-GB" sz="1000" dirty="0"/>
          </a:p>
          <a:p>
            <a:r>
              <a:rPr lang="en-GB" sz="1000" dirty="0" err="1"/>
              <a:t>Quellen</a:t>
            </a:r>
            <a:r>
              <a:rPr lang="en-GB" sz="1000" dirty="0"/>
              <a:t>:</a:t>
            </a:r>
          </a:p>
          <a:p>
            <a:r>
              <a:rPr lang="en-GB" sz="1000" dirty="0"/>
              <a:t>Observatory of European inland navigation, URL: http://www.inland-navigation.org/river/rhine/ [18.08.2016]</a:t>
            </a:r>
          </a:p>
          <a:p>
            <a:pPr defTabSz="905988">
              <a:defRPr/>
            </a:pPr>
            <a:r>
              <a:rPr lang="en-GB" sz="1000" dirty="0" smtClean="0"/>
              <a:t>World </a:t>
            </a:r>
            <a:r>
              <a:rPr lang="en-GB" sz="1000" dirty="0"/>
              <a:t>wide inland navigation network, URL: http://www.wwinn.org/the-rhine [18.08.2016</a:t>
            </a:r>
            <a:r>
              <a:rPr lang="en-GB" sz="1000" dirty="0" smtClean="0"/>
              <a:t>]</a:t>
            </a:r>
            <a:endParaRPr lang="en-GB" sz="1000" dirty="0"/>
          </a:p>
          <a:p>
            <a:r>
              <a:rPr lang="en-GB" sz="1000" dirty="0"/>
              <a:t>viadonau, “</a:t>
            </a:r>
            <a:r>
              <a:rPr lang="en-GB" sz="1000" dirty="0" err="1"/>
              <a:t>Handbuch</a:t>
            </a:r>
            <a:r>
              <a:rPr lang="en-GB" sz="1000" dirty="0"/>
              <a:t> der </a:t>
            </a:r>
            <a:r>
              <a:rPr lang="en-GB" sz="1000" dirty="0" err="1"/>
              <a:t>Donauschifffahrt</a:t>
            </a:r>
            <a:r>
              <a:rPr lang="en-GB" sz="1000" dirty="0"/>
              <a:t>”, (2013), S. 22/23</a:t>
            </a:r>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2313563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Corbel" panose="020B0503020204020204" pitchFamily="34" charset="0"/>
                <a:ea typeface="+mn-ea"/>
                <a:cs typeface="+mn-cs"/>
              </a:rPr>
              <a:t>Die überwiegend transportierten Güter 2014 waren feste mineralische Brennstoffe, Erdölprodukte und Erze. Die meisten Gütermengen werden im Duisburger Hafen (Binnenhafen) und im Hafen von Rotterdam (Seehafen) umgeschlagen.</a:t>
            </a:r>
            <a:br>
              <a:rPr lang="de-DE" sz="1200" kern="1200" dirty="0" smtClean="0">
                <a:solidFill>
                  <a:schemeClr val="tx1"/>
                </a:solidFill>
                <a:latin typeface="Corbel" panose="020B0503020204020204" pitchFamily="34" charset="0"/>
                <a:ea typeface="+mn-ea"/>
                <a:cs typeface="+mn-cs"/>
              </a:rPr>
            </a:br>
            <a:r>
              <a:rPr lang="de-DE" sz="1200" kern="1200" dirty="0" smtClean="0">
                <a:solidFill>
                  <a:schemeClr val="tx1"/>
                </a:solidFill>
                <a:latin typeface="Corbel" panose="020B0503020204020204" pitchFamily="34" charset="0"/>
                <a:ea typeface="+mn-ea"/>
                <a:cs typeface="+mn-cs"/>
              </a:rPr>
              <a:t>Die wichtigsten Güter für den Transport auf dem Rhein sind Container, gewichtsintensive Güter und Chemikalien.</a:t>
            </a:r>
            <a:endParaRPr lang="de-AT" sz="1200" kern="1200" dirty="0" smtClean="0">
              <a:solidFill>
                <a:schemeClr val="tx1"/>
              </a:solidFill>
              <a:latin typeface="Corbel" panose="020B0503020204020204" pitchFamily="34" charset="0"/>
              <a:ea typeface="+mn-ea"/>
              <a:cs typeface="+mn-cs"/>
            </a:endParaRPr>
          </a:p>
          <a:p>
            <a:endParaRPr lang="en-GB" sz="1200" dirty="0" smtClean="0"/>
          </a:p>
          <a:p>
            <a:r>
              <a:rPr lang="en-GB" sz="1200" dirty="0" err="1" smtClean="0"/>
              <a:t>Quellen</a:t>
            </a:r>
            <a:r>
              <a:rPr lang="en-GB" sz="1200" dirty="0" smtClean="0"/>
              <a:t>:</a:t>
            </a:r>
          </a:p>
          <a:p>
            <a:r>
              <a:rPr lang="en-GB" sz="1200" dirty="0" smtClean="0"/>
              <a:t>Observatory of European inland navigation, URL: http://www.inland-navigation.org/river/rhine/ [18.08.2016]</a:t>
            </a:r>
          </a:p>
          <a:p>
            <a:pPr defTabSz="905988">
              <a:defRPr/>
            </a:pPr>
            <a:r>
              <a:rPr lang="en-GB" sz="1200" dirty="0" smtClean="0"/>
              <a:t>World wide inland navigation network, URL: http://www.wwinn.org/the-rhine [18.08.2016]</a:t>
            </a:r>
          </a:p>
          <a:p>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S. 22/23</a:t>
            </a:r>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871850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Corbel" panose="020B0503020204020204" pitchFamily="34" charset="0"/>
                <a:ea typeface="+mn-ea"/>
                <a:cs typeface="+mn-cs"/>
              </a:rPr>
              <a:t>Die überwiegend transportierten Güter 2014 waren feste mineralische Brennstoffe, Erdölprodukte und Erze. Die meisten Gütermengen werden im Duisburger Hafen (Binnenhafen) und im Hafen von Rotterdam (Seehafen) umgeschlagen.</a:t>
            </a:r>
            <a:br>
              <a:rPr lang="de-DE" sz="1200" kern="1200" dirty="0" smtClean="0">
                <a:solidFill>
                  <a:schemeClr val="tx1"/>
                </a:solidFill>
                <a:latin typeface="Corbel" panose="020B0503020204020204" pitchFamily="34" charset="0"/>
                <a:ea typeface="+mn-ea"/>
                <a:cs typeface="+mn-cs"/>
              </a:rPr>
            </a:br>
            <a:r>
              <a:rPr lang="de-DE" sz="1200" kern="1200" dirty="0" smtClean="0">
                <a:solidFill>
                  <a:schemeClr val="tx1"/>
                </a:solidFill>
                <a:latin typeface="Corbel" panose="020B0503020204020204" pitchFamily="34" charset="0"/>
                <a:ea typeface="+mn-ea"/>
                <a:cs typeface="+mn-cs"/>
              </a:rPr>
              <a:t>Die wichtigsten Güter für den Transport auf dem Rhein sind Container, gewichtsintensive Güter und Chemikalien.</a:t>
            </a:r>
            <a:endParaRPr lang="de-AT" sz="1200" kern="1200" dirty="0" smtClean="0">
              <a:solidFill>
                <a:schemeClr val="tx1"/>
              </a:solidFill>
              <a:latin typeface="Corbel" panose="020B0503020204020204" pitchFamily="34" charset="0"/>
              <a:ea typeface="+mn-ea"/>
              <a:cs typeface="+mn-cs"/>
            </a:endParaRPr>
          </a:p>
          <a:p>
            <a:endParaRPr lang="en-GB" sz="1200" dirty="0" smtClean="0"/>
          </a:p>
          <a:p>
            <a:r>
              <a:rPr lang="en-GB" sz="1200" dirty="0" err="1" smtClean="0"/>
              <a:t>Quellen</a:t>
            </a:r>
            <a:r>
              <a:rPr lang="en-GB" sz="1200" dirty="0" smtClean="0"/>
              <a:t>:</a:t>
            </a:r>
          </a:p>
          <a:p>
            <a:r>
              <a:rPr lang="en-GB" sz="1200" dirty="0" smtClean="0"/>
              <a:t>Observatory of European inland navigation, URL: http://www.inland-navigation.org/river/rhine/ [18.08.2016]</a:t>
            </a:r>
          </a:p>
          <a:p>
            <a:pPr defTabSz="905988">
              <a:defRPr/>
            </a:pPr>
            <a:r>
              <a:rPr lang="en-GB" sz="1200" dirty="0" smtClean="0"/>
              <a:t>World wide inland navigation network, URL: http://www.wwinn.org/the-rhine [18.08.2016]</a:t>
            </a:r>
          </a:p>
          <a:p>
            <a:r>
              <a:rPr lang="en-GB" sz="1200" dirty="0" err="1" smtClean="0"/>
              <a:t>viadonau</a:t>
            </a:r>
            <a:r>
              <a:rPr lang="en-GB" sz="1200" dirty="0" smtClean="0"/>
              <a:t>, “</a:t>
            </a:r>
            <a:r>
              <a:rPr lang="en-GB" sz="1200" dirty="0" err="1" smtClean="0"/>
              <a:t>Handbuch</a:t>
            </a:r>
            <a:r>
              <a:rPr lang="en-GB" sz="1200" dirty="0" smtClean="0"/>
              <a:t> der </a:t>
            </a:r>
            <a:r>
              <a:rPr lang="en-GB" sz="1200" dirty="0" err="1" smtClean="0"/>
              <a:t>Donauschifffahrt</a:t>
            </a:r>
            <a:r>
              <a:rPr lang="en-GB" sz="1200" dirty="0" smtClean="0"/>
              <a:t>”, (2013), S. 22/23</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302420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Fragen in der darüberlegenden Folie können als Aufwärmungsübung zum Thema „Die internationale Wasserstraße Donau“ verwendet werden. Das Ziel ist es die Fragen mit dem Studenten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baseline="0" dirty="0" smtClean="0"/>
          </a:p>
          <a:p>
            <a:pPr defTabSz="904628"/>
            <a:r>
              <a:rPr lang="de-AT" b="1" baseline="0" dirty="0" smtClean="0"/>
              <a:t>Diskussionsfragen (5-10 Minuten Diskussion)</a:t>
            </a:r>
            <a:r>
              <a:rPr lang="de-AT" baseline="0" dirty="0" smtClean="0"/>
              <a:t>: </a:t>
            </a:r>
          </a:p>
          <a:p>
            <a:r>
              <a:rPr lang="de-AT" sz="1200" kern="1200" baseline="0" dirty="0" smtClean="0">
                <a:solidFill>
                  <a:schemeClr val="tx1"/>
                </a:solidFill>
                <a:latin typeface="Corbel" panose="020B0503020204020204" pitchFamily="34" charset="0"/>
                <a:ea typeface="+mn-ea"/>
                <a:cs typeface="+mn-cs"/>
              </a:rPr>
              <a:t>Wie viele Anrainerstaaten hat die Donau? 10</a:t>
            </a:r>
          </a:p>
          <a:p>
            <a:r>
              <a:rPr lang="de-AT" sz="1200" kern="1200" baseline="0" dirty="0" smtClean="0">
                <a:solidFill>
                  <a:schemeClr val="tx1"/>
                </a:solidFill>
                <a:latin typeface="Corbel" panose="020B0503020204020204" pitchFamily="34" charset="0"/>
                <a:ea typeface="+mn-ea"/>
                <a:cs typeface="+mn-cs"/>
              </a:rPr>
              <a:t>Warum ist die Donau wichtig für die österreichische Wirtschaft?</a:t>
            </a:r>
          </a:p>
          <a:p>
            <a:r>
              <a:rPr lang="de-AT" sz="1200" kern="1200" baseline="0" dirty="0" smtClean="0">
                <a:solidFill>
                  <a:schemeClr val="tx1"/>
                </a:solidFill>
                <a:latin typeface="Corbel" panose="020B0503020204020204" pitchFamily="34" charset="0"/>
                <a:ea typeface="+mn-ea"/>
                <a:cs typeface="+mn-cs"/>
              </a:rPr>
              <a:t>Schafft Arbeitsplätze zum Beispiel in Häfen, als Binnenschiffer</a:t>
            </a:r>
          </a:p>
          <a:p>
            <a:r>
              <a:rPr lang="de-AT" sz="1200" kern="1200" baseline="0" dirty="0" smtClean="0">
                <a:solidFill>
                  <a:schemeClr val="tx1"/>
                </a:solidFill>
                <a:latin typeface="Corbel" panose="020B0503020204020204" pitchFamily="34" charset="0"/>
                <a:ea typeface="+mn-ea"/>
                <a:cs typeface="+mn-cs"/>
              </a:rPr>
              <a:t>Anteil am BIP</a:t>
            </a:r>
          </a:p>
          <a:p>
            <a:endParaRPr lang="de-AT" baseline="0" dirty="0" smtClean="0"/>
          </a:p>
          <a:p>
            <a:r>
              <a:rPr lang="de-AT" b="1" baseline="0" dirty="0" smtClean="0"/>
              <a:t>Input- mögliche Diskussionspunkte:</a:t>
            </a:r>
          </a:p>
          <a:p>
            <a:pPr marL="169618" indent="-169618">
              <a:buFont typeface="Arial" panose="020B0604020202020204" pitchFamily="34" charset="0"/>
              <a:buChar char="•"/>
            </a:pPr>
            <a:r>
              <a:rPr lang="de-AT" baseline="0" dirty="0" smtClean="0"/>
              <a:t>Infrastruktur</a:t>
            </a:r>
          </a:p>
          <a:p>
            <a:pPr marL="169618" indent="-169618">
              <a:buFont typeface="Arial" panose="020B0604020202020204" pitchFamily="34" charset="0"/>
              <a:buChar char="•"/>
            </a:pPr>
            <a:r>
              <a:rPr lang="de-AT" baseline="0" dirty="0" smtClean="0"/>
              <a:t>Wasserstraßen in Europa</a:t>
            </a:r>
          </a:p>
          <a:p>
            <a:pPr marL="169618" indent="-169618">
              <a:buFont typeface="Arial" panose="020B0604020202020204" pitchFamily="34" charset="0"/>
              <a:buChar char="•"/>
            </a:pPr>
            <a:r>
              <a:rPr lang="de-AT" baseline="0" dirty="0" smtClean="0"/>
              <a:t>Märkte</a:t>
            </a:r>
          </a:p>
          <a:p>
            <a:pPr marL="169618" indent="-169618">
              <a:buFont typeface="Arial" panose="020B0604020202020204" pitchFamily="34" charset="0"/>
              <a:buChar char="•"/>
            </a:pPr>
            <a:r>
              <a:rPr lang="de-AT" baseline="0" dirty="0" smtClean="0"/>
              <a:t>Anrainerstaaten</a:t>
            </a:r>
          </a:p>
          <a:p>
            <a:pPr marL="169618" indent="-169618">
              <a:buFont typeface="Arial" panose="020B0604020202020204" pitchFamily="34" charset="0"/>
              <a:buChar char="•"/>
            </a:pPr>
            <a:r>
              <a:rPr lang="de-AT" baseline="0" dirty="0" smtClean="0"/>
              <a:t>Verfügbarkeit der Donau</a:t>
            </a:r>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 Hafen Rotterdam liegt</a:t>
            </a:r>
            <a:r>
              <a:rPr lang="de-AT" baseline="0" dirty="0" smtClean="0"/>
              <a:t> in den Niederlanden im Rhein-Maas-Delta an der Mündung des Rheins sowie an der Nordsee. Mit seinen rund 100 km² Hafengebiet, seinen rund 60.000 Arbeitnehmern und einem Gesamtgüterumschlag von rund </a:t>
            </a:r>
            <a:r>
              <a:rPr lang="de-AT" b="1" baseline="0" dirty="0" smtClean="0"/>
              <a:t>461,2 Mio. Tonnen </a:t>
            </a:r>
            <a:r>
              <a:rPr lang="de-AT" baseline="0" dirty="0" smtClean="0"/>
              <a:t>an Gütern im Jahr 2016 ist er der mit Abstand </a:t>
            </a:r>
            <a:r>
              <a:rPr lang="de-AT" b="1" baseline="0" dirty="0" smtClean="0"/>
              <a:t>größte Hochseehafen Europas</a:t>
            </a:r>
            <a:r>
              <a:rPr lang="de-AT" baseline="0" dirty="0" smtClean="0"/>
              <a:t>, gefolgt vom Hafen in Antwerpen (Belgien) mit einem Güterumschlag von rund 214.170 Millionen Tonnen (2016). Weltweit betrachtet ist der Hafen Rotterdam gemessen an der Gesamtmenge der umgeschlagenen Güter der </a:t>
            </a:r>
            <a:r>
              <a:rPr lang="de-AT" b="1" baseline="0" dirty="0" smtClean="0"/>
              <a:t>neuntgrößte Hochseehafen der Welt</a:t>
            </a:r>
            <a:r>
              <a:rPr lang="de-AT" baseline="0" dirty="0" smtClean="0"/>
              <a:t>: Der größte Hafen ist der Hafen Ningbo und </a:t>
            </a:r>
            <a:r>
              <a:rPr lang="de-AT" baseline="0" dirty="0" err="1" smtClean="0"/>
              <a:t>Zhoushan</a:t>
            </a:r>
            <a:r>
              <a:rPr lang="de-AT" baseline="0" dirty="0" smtClean="0"/>
              <a:t> (873 Mio. Tonnen Güterumschlag 2014), der zweitgrößte Hafen ist der Hafen in Shanghai (755,3 Mio. Tonnen Güterumschlag 2014), gefolgt vom drittgrößten Hafen in Singapur (580,8 Mio. Tonnen Güterumschlag 2014)  (Quelle: Hafen Rotterdam und Port authorities).</a:t>
            </a:r>
          </a:p>
          <a:p>
            <a:r>
              <a:rPr lang="de-AT" baseline="0" dirty="0" smtClean="0"/>
              <a:t>Durch seine sehr Tiefe Fahrrinne von 26 m kann der Hafen Rotterdam von Hochseeschiffen mit bis zu 24 m Tiefgang, somit von den größten Schiffen der Welt, angefahren werden.</a:t>
            </a:r>
          </a:p>
          <a:p>
            <a:endParaRPr lang="de-AT" baseline="0" dirty="0" smtClean="0"/>
          </a:p>
          <a:p>
            <a:r>
              <a:rPr lang="de-AT" baseline="0" dirty="0" smtClean="0"/>
              <a:t>Quelle:</a:t>
            </a:r>
          </a:p>
          <a:p>
            <a:r>
              <a:rPr lang="de-AT" dirty="0" smtClean="0"/>
              <a:t>https://www.portofrotterdam.com/de/der-hafen/hafen-zahlen-und-fakten/andere-h%C3%A4fen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3585115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smtClean="0"/>
              <a:t>Der schiffbare</a:t>
            </a:r>
            <a:r>
              <a:rPr lang="de-AT" baseline="0" dirty="0" smtClean="0"/>
              <a:t> Teil des </a:t>
            </a:r>
            <a:r>
              <a:rPr lang="de-AT" b="1" dirty="0" smtClean="0"/>
              <a:t>Rheins</a:t>
            </a:r>
            <a:r>
              <a:rPr lang="de-AT" dirty="0" smtClean="0"/>
              <a:t> ist</a:t>
            </a:r>
            <a:r>
              <a:rPr lang="de-AT" baseline="0" dirty="0" smtClean="0"/>
              <a:t> </a:t>
            </a:r>
            <a:r>
              <a:rPr lang="de-AT" b="1" baseline="0" dirty="0" smtClean="0"/>
              <a:t>885 km </a:t>
            </a:r>
            <a:r>
              <a:rPr lang="de-AT" baseline="0" dirty="0" smtClean="0"/>
              <a:t>lang und verfügte 2010 über ein Transportvolumen von </a:t>
            </a:r>
            <a:r>
              <a:rPr lang="de-AT" b="1" baseline="0" dirty="0" smtClean="0"/>
              <a:t>300 Millionen Tonnen</a:t>
            </a:r>
            <a:r>
              <a:rPr lang="de-AT" baseline="0" dirty="0" smtClean="0"/>
              <a:t>. Die Transportleistung betrug 2010 rund </a:t>
            </a:r>
            <a:r>
              <a:rPr lang="de-AT" b="1" baseline="0" dirty="0" smtClean="0"/>
              <a:t>90 Milliarden Tonnenkilometer</a:t>
            </a:r>
            <a:r>
              <a:rPr lang="de-AT" baseline="0" dirty="0" smtClean="0"/>
              <a:t>. Demgegenüber beträgt die schiffbare Länge der </a:t>
            </a:r>
            <a:r>
              <a:rPr lang="de-AT" b="1" baseline="0" dirty="0" smtClean="0"/>
              <a:t>Donau 2.414 km </a:t>
            </a:r>
            <a:r>
              <a:rPr lang="de-AT" baseline="0" dirty="0" smtClean="0"/>
              <a:t>und verfügte im selben Zeitraum über ein Transportvolumen von </a:t>
            </a:r>
            <a:r>
              <a:rPr lang="de-AT" b="1" baseline="0" dirty="0" smtClean="0"/>
              <a:t>43 Millionen Tonnen </a:t>
            </a:r>
            <a:r>
              <a:rPr lang="de-AT" baseline="0" dirty="0" smtClean="0"/>
              <a:t>und rund </a:t>
            </a:r>
            <a:r>
              <a:rPr lang="de-AT" b="1" baseline="0" dirty="0" smtClean="0"/>
              <a:t>26 Milliarden Tonnenkilometer </a:t>
            </a:r>
            <a:r>
              <a:rPr lang="de-AT" baseline="0" dirty="0" smtClean="0"/>
              <a:t>Transportleistung.</a:t>
            </a:r>
            <a:endParaRPr lang="de-AT" dirty="0" smtClean="0"/>
          </a:p>
          <a:p>
            <a:pPr defTabSz="905988">
              <a:defRPr/>
            </a:pPr>
            <a:r>
              <a:rPr lang="de-AT" dirty="0" smtClean="0"/>
              <a:t>Vergleicht man die Wasserstraße</a:t>
            </a:r>
            <a:r>
              <a:rPr lang="de-AT" baseline="0" dirty="0" smtClean="0"/>
              <a:t> Donau mit dem Rhein so ist diese somit 2,7 mal Länger als der Rhein. Trotzdem wurden 2010 am Rhein </a:t>
            </a:r>
            <a:r>
              <a:rPr lang="de-AT" b="1" baseline="0" dirty="0" smtClean="0"/>
              <a:t>6,9 mal mehr Güter </a:t>
            </a:r>
            <a:r>
              <a:rPr lang="de-AT" baseline="0" dirty="0" smtClean="0"/>
              <a:t>transportiert als auf der Donau. Die Transportleistung am Rhein war 2010 somit 3,5 mal Höher als auf der Donau. Allerdings zeichnen sich die Donauverkehre im Vergleich der Verkehrsleistung durch längere Distanzen aus. Die mittlere Transportweite auf der Donau beträgt demnach rund 600 km während die des Rheins nur rund 300 km beträgt.</a:t>
            </a:r>
            <a:endParaRPr lang="de-AT" dirty="0" smtClean="0"/>
          </a:p>
          <a:p>
            <a:pPr defTabSz="905988">
              <a:defRPr/>
            </a:pPr>
            <a:r>
              <a:rPr lang="de-AT" dirty="0" smtClean="0"/>
              <a:t>(Ausführungen Handbuch der Donauschifffahrt</a:t>
            </a:r>
            <a:r>
              <a:rPr lang="de-AT" baseline="0" dirty="0" smtClean="0"/>
              <a:t> auf Seite 20-21.)</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smtClean="0"/>
              <a:t>Quelle</a:t>
            </a:r>
            <a:r>
              <a:rPr lang="en-GB"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S.22, 23, 59</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1056776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Wie hoch ist die durchschnittliche Transportentfernung am Rhein?</a:t>
            </a:r>
          </a:p>
          <a:p>
            <a:r>
              <a:rPr lang="de-DE" dirty="0" smtClean="0"/>
              <a:t>300 km</a:t>
            </a:r>
          </a:p>
          <a:p>
            <a:r>
              <a:rPr lang="de-DE" dirty="0" smtClean="0"/>
              <a:t>Im Vergleich dazu: die durchschnittliche Transportentfernung auf der Donau beträgt 600 km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1066111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37845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251636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Meurer R. (2000) Transkontinentaler </a:t>
            </a:r>
            <a:r>
              <a:rPr lang="de-AT" dirty="0" err="1" smtClean="0"/>
              <a:t>Schiffahrtsweg</a:t>
            </a:r>
            <a:r>
              <a:rPr lang="de-AT" dirty="0" smtClean="0"/>
              <a:t> von der Nordsee zum Schwarzen Meer — Rhein-Main-Donau-Wasserstraße. In: Wasserbau und Wasserwirtschaft in Deutschland. </a:t>
            </a:r>
            <a:r>
              <a:rPr lang="de-AT" dirty="0" err="1" smtClean="0"/>
              <a:t>Vieweg+Teubner</a:t>
            </a:r>
            <a:r>
              <a:rPr lang="de-AT" dirty="0" smtClean="0"/>
              <a:t> Verlag, Wiesbaden. S.120ff, S. 218ff</a:t>
            </a:r>
            <a:endParaRPr lang="de-AT" sz="1200" b="0" i="0" u="none" strike="noStrike" kern="1200" dirty="0" smtClean="0">
              <a:solidFill>
                <a:schemeClr val="tx1"/>
              </a:solidFill>
              <a:effectLst/>
              <a:latin typeface="Corbel" panose="020B0503020204020204" pitchFamily="34" charset="0"/>
              <a:ea typeface="+mn-ea"/>
              <a:cs typeface="+mn-cs"/>
            </a:endParaRPr>
          </a:p>
          <a:p>
            <a:r>
              <a:rPr lang="de-AT" sz="1200" b="0" i="0" u="none" strike="noStrike" kern="1200" dirty="0" err="1" smtClean="0">
                <a:solidFill>
                  <a:schemeClr val="tx1"/>
                </a:solidFill>
                <a:effectLst/>
                <a:latin typeface="Corbel" panose="020B0503020204020204" pitchFamily="34" charset="0"/>
                <a:ea typeface="+mn-ea"/>
                <a:cs typeface="+mn-cs"/>
              </a:rPr>
              <a:t>via</a:t>
            </a:r>
            <a:r>
              <a:rPr lang="de-AT" sz="1200" b="0" i="0" u="none" strike="noStrike" kern="1200" baseline="0" dirty="0" err="1" smtClean="0">
                <a:solidFill>
                  <a:schemeClr val="tx1"/>
                </a:solidFill>
                <a:effectLst/>
                <a:latin typeface="Corbel" panose="020B0503020204020204" pitchFamily="34" charset="0"/>
                <a:ea typeface="+mn-ea"/>
                <a:cs typeface="+mn-cs"/>
              </a:rPr>
              <a:t>donau</a:t>
            </a:r>
            <a:r>
              <a:rPr lang="de-AT" sz="1200" b="0" i="0" u="none" strike="noStrike" kern="1200" baseline="0" dirty="0" smtClean="0">
                <a:solidFill>
                  <a:schemeClr val="tx1"/>
                </a:solidFill>
                <a:effectLst/>
                <a:latin typeface="Corbel" panose="020B0503020204020204" pitchFamily="34" charset="0"/>
                <a:ea typeface="+mn-ea"/>
                <a:cs typeface="+mn-cs"/>
              </a:rPr>
              <a:t> (2018): Jahresbericht der Donauschifffahrt in Österreich 2017, Wien.</a:t>
            </a:r>
          </a:p>
          <a:p>
            <a:r>
              <a:rPr lang="de-DE" sz="1200" kern="1200" dirty="0" smtClean="0">
                <a:solidFill>
                  <a:schemeClr val="tx1"/>
                </a:solidFill>
                <a:effectLst/>
                <a:latin typeface="Corbel" panose="020B0503020204020204" pitchFamily="34" charset="0"/>
                <a:ea typeface="+mn-ea"/>
                <a:cs typeface="+mn-cs"/>
              </a:rPr>
              <a:t>PLANCO Consulting GmbH/Bundesanstalt für Gewässerkunde(2007): Verkehrswirtschaftlicher und ökologischer Vergleich der Verkehrsträger Straße, Schiene und Wasserstraße.</a:t>
            </a:r>
            <a:r>
              <a:rPr lang="de-DE" sz="1200" kern="1200" baseline="0" dirty="0" smtClean="0">
                <a:solidFill>
                  <a:schemeClr val="tx1"/>
                </a:solidFill>
                <a:effectLst/>
                <a:latin typeface="Corbel" panose="020B0503020204020204" pitchFamily="34" charset="0"/>
                <a:ea typeface="+mn-ea"/>
                <a:cs typeface="+mn-cs"/>
              </a:rPr>
              <a:t> S.42.</a:t>
            </a:r>
            <a:r>
              <a:rPr lang="de-DE" sz="1200" kern="1200" dirty="0" smtClean="0">
                <a:solidFill>
                  <a:schemeClr val="tx1"/>
                </a:solidFill>
                <a:effectLst/>
                <a:latin typeface="Corbel" panose="020B0503020204020204" pitchFamily="34" charset="0"/>
                <a:ea typeface="+mn-ea"/>
                <a:cs typeface="+mn-cs"/>
              </a:rPr>
              <a:t>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90703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0" dirty="0" smtClean="0"/>
              <a:t>Das</a:t>
            </a:r>
            <a:r>
              <a:rPr lang="de-AT" b="0" baseline="0" dirty="0" smtClean="0"/>
              <a:t> Wasserstraßennetz in Europa verfügt über mehr als </a:t>
            </a:r>
            <a:r>
              <a:rPr lang="de-AT" b="1" baseline="0" dirty="0" smtClean="0"/>
              <a:t>30.000 km </a:t>
            </a:r>
            <a:r>
              <a:rPr lang="de-AT" b="0" baseline="0" dirty="0" smtClean="0"/>
              <a:t>an schiffbaren Kanälen und Flüssen und verbindet hunderte Städte und Industriegebiete miteinander.</a:t>
            </a:r>
            <a:endParaRPr lang="de-AT" b="0" dirty="0" smtClean="0"/>
          </a:p>
          <a:p>
            <a:r>
              <a:rPr lang="de-AT" b="1" dirty="0" smtClean="0"/>
              <a:t>Europaweit </a:t>
            </a:r>
            <a:r>
              <a:rPr lang="de-AT" dirty="0" smtClean="0"/>
              <a:t>werden jährlich </a:t>
            </a:r>
            <a:r>
              <a:rPr lang="de-AT" baseline="0" dirty="0" smtClean="0"/>
              <a:t>rund </a:t>
            </a:r>
            <a:r>
              <a:rPr lang="de-AT" b="1" baseline="0" dirty="0" smtClean="0"/>
              <a:t>500 Millionen Tonnen </a:t>
            </a:r>
            <a:r>
              <a:rPr lang="de-AT" baseline="0" dirty="0" smtClean="0"/>
              <a:t>an </a:t>
            </a:r>
            <a:r>
              <a:rPr lang="de-AT" b="1" baseline="0" dirty="0" smtClean="0"/>
              <a:t>Gütern</a:t>
            </a:r>
            <a:r>
              <a:rPr lang="de-AT" baseline="0" dirty="0" smtClean="0"/>
              <a:t> auf den Binnenwasserstraßen der Europäischen Union befördert. Damit betrug der Anteil 2014 am </a:t>
            </a:r>
            <a:r>
              <a:rPr lang="de-AT" b="1" baseline="0" dirty="0" smtClean="0"/>
              <a:t>Modal Split </a:t>
            </a:r>
            <a:r>
              <a:rPr lang="de-AT" baseline="0" dirty="0" smtClean="0"/>
              <a:t>in den Ländern der Europäischen Union gesamt rund </a:t>
            </a:r>
            <a:r>
              <a:rPr lang="de-AT" b="1" baseline="0" dirty="0" smtClean="0"/>
              <a:t>6,7% </a:t>
            </a:r>
            <a:r>
              <a:rPr lang="de-AT" baseline="0" dirty="0" smtClean="0"/>
              <a:t>variiert jedoch wie in der Grafik ersichtlich stark länderabhängig. </a:t>
            </a:r>
          </a:p>
          <a:p>
            <a:r>
              <a:rPr lang="de-AT" baseline="0" dirty="0" smtClean="0"/>
              <a:t>Die Bedeutung der Binnenschifffahrt als Transportmittel hängt dabei stark von der naturgegebenen Infrastruktur sowie der eventuell vorhandenen Anbindung an Hochseehäfen ab. Die </a:t>
            </a:r>
            <a:r>
              <a:rPr lang="de-AT" b="1" baseline="0" dirty="0" smtClean="0"/>
              <a:t>Niederlande</a:t>
            </a:r>
            <a:r>
              <a:rPr lang="de-AT" baseline="0" dirty="0" smtClean="0"/>
              <a:t> beispielsweise verfügen über bedeutende Seehäfen (mit einem Güterumschlag rund 461,2 Millionen Tonnen im Jahr 2016, ist der Hafen Rotterdam auf Platz 9 der größten Seehäfen der Welt) und ein weit verzweigtes und kleinteiliges Wasserstraßennetz, sie haben daher den höchsten Binnenschifffahrtsanteil der EU, rund </a:t>
            </a:r>
            <a:r>
              <a:rPr lang="de-AT" b="1" baseline="0" dirty="0" smtClean="0"/>
              <a:t>47 %</a:t>
            </a:r>
            <a:r>
              <a:rPr lang="de-AT" baseline="0" dirty="0" smtClean="0"/>
              <a:t> im Jahr 2013.</a:t>
            </a:r>
          </a:p>
          <a:p>
            <a:endParaRPr lang="de-AT" baseline="0" dirty="0" smtClean="0"/>
          </a:p>
          <a:p>
            <a:r>
              <a:rPr lang="de-AT" baseline="0" dirty="0" smtClean="0"/>
              <a:t>Quelle:</a:t>
            </a:r>
          </a:p>
          <a:p>
            <a:r>
              <a:rPr lang="de-AT" dirty="0" smtClean="0"/>
              <a:t>http://ec.europa.eu/eurostat/statistics-explained/index.php/Freight_transport_statistics/de</a:t>
            </a:r>
          </a:p>
          <a:p>
            <a:pPr defTabSz="905988">
              <a:defRPr/>
            </a:pPr>
            <a:r>
              <a:rPr lang="de-AT" dirty="0" smtClean="0"/>
              <a:t>https://www.portofrotterdam.com/de/der-hafen/hafen-zahlen-und-fakten/andere-häfen</a:t>
            </a:r>
          </a:p>
          <a:p>
            <a:pPr marL="0" marR="0" lvl="0" indent="0" algn="l" defTabSz="905988" rtl="0" eaLnBrk="1" fontAlgn="auto" latinLnBrk="0" hangingPunct="1">
              <a:lnSpc>
                <a:spcPct val="100000"/>
              </a:lnSpc>
              <a:spcBef>
                <a:spcPts val="0"/>
              </a:spcBef>
              <a:spcAft>
                <a:spcPts val="0"/>
              </a:spcAft>
              <a:buClrTx/>
              <a:buSzTx/>
              <a:buFontTx/>
              <a:buNone/>
              <a:tabLst/>
              <a:defRPr/>
            </a:pPr>
            <a:r>
              <a:rPr lang="en-GB" sz="1200" dirty="0" smtClean="0"/>
              <a:t>viadonau, “</a:t>
            </a:r>
            <a:r>
              <a:rPr lang="en-GB" sz="1200" dirty="0" err="1" smtClean="0"/>
              <a:t>Handbuch</a:t>
            </a:r>
            <a:r>
              <a:rPr lang="en-GB" sz="1200" dirty="0" smtClean="0"/>
              <a:t> der </a:t>
            </a:r>
            <a:r>
              <a:rPr lang="en-GB" sz="1200" dirty="0" err="1" smtClean="0"/>
              <a:t>Donauschifffahrt</a:t>
            </a:r>
            <a:r>
              <a:rPr lang="en-GB" sz="1200" dirty="0" smtClean="0"/>
              <a:t>”, (2013), S. 20-22</a:t>
            </a:r>
          </a:p>
          <a:p>
            <a:pPr defTabSz="905988">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7</a:t>
            </a:fld>
            <a:endParaRPr lang="de-AT" dirty="0">
              <a:solidFill>
                <a:prstClr val="black"/>
              </a:solidFill>
            </a:endParaRPr>
          </a:p>
        </p:txBody>
      </p:sp>
    </p:spTree>
    <p:extLst>
      <p:ext uri="{BB962C8B-B14F-4D97-AF65-F5344CB8AC3E}">
        <p14:creationId xmlns:p14="http://schemas.microsoft.com/office/powerpoint/2010/main" val="359804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Eine wichtige Rolle spielt die Binnenschifffahrt unter anderem in Deutschland, Frankreich, Belgien und natürlich vor allem in den Niederlanden.</a:t>
            </a:r>
          </a:p>
          <a:p>
            <a:r>
              <a:rPr lang="de-AT" b="1" baseline="0" dirty="0" smtClean="0"/>
              <a:t>Frankreich</a:t>
            </a:r>
            <a:r>
              <a:rPr lang="de-AT" baseline="0" dirty="0" smtClean="0"/>
              <a:t> hat mit </a:t>
            </a:r>
            <a:r>
              <a:rPr lang="de-AT" b="1" baseline="0" dirty="0" smtClean="0"/>
              <a:t>8.800 km </a:t>
            </a:r>
            <a:r>
              <a:rPr lang="de-AT" baseline="0" dirty="0" smtClean="0"/>
              <a:t>an schiffbaren Flüssen und Kanälen das </a:t>
            </a:r>
            <a:r>
              <a:rPr lang="de-AT" b="1" baseline="0" dirty="0" smtClean="0"/>
              <a:t>längste</a:t>
            </a:r>
            <a:r>
              <a:rPr lang="de-AT" baseline="0" dirty="0" smtClean="0"/>
              <a:t> Wasserstraßennetzwerk in Europa. Die </a:t>
            </a:r>
            <a:r>
              <a:rPr lang="de-AT" b="1" baseline="0" dirty="0" smtClean="0"/>
              <a:t>Niederlande</a:t>
            </a:r>
            <a:r>
              <a:rPr lang="de-AT" baseline="0" dirty="0" smtClean="0"/>
              <a:t>, wie bereits kurz ausgeführt, verfügt mit 6.000 km an schiffbaren Wasserstraßen über das </a:t>
            </a:r>
            <a:r>
              <a:rPr lang="de-AT" b="1" baseline="0" dirty="0" smtClean="0"/>
              <a:t>dichteste</a:t>
            </a:r>
            <a:r>
              <a:rPr lang="de-AT" baseline="0" dirty="0" smtClean="0"/>
              <a:t> und am weitesten vernetze </a:t>
            </a:r>
            <a:r>
              <a:rPr lang="de-AT" b="1" baseline="0" dirty="0" smtClean="0"/>
              <a:t>Wasserstraßennetzwerk</a:t>
            </a:r>
            <a:r>
              <a:rPr lang="de-AT" baseline="0" dirty="0" smtClean="0"/>
              <a:t> in Europa. In Kombination mit den zahlreich vorhandenen Hochseehäfen, allen Voran dem Hochseehafen Rotterdam weisen die Niederlande den höchsten Binnenschifffahrtsanteil auf.</a:t>
            </a:r>
          </a:p>
          <a:p>
            <a:r>
              <a:rPr lang="de-AT" baseline="0" dirty="0" smtClean="0"/>
              <a:t>Einen überaus wichtigen Fluss in Europa stellt trotz seiner lediglich 885 km schiffbaren Länge der Rhein dar. Auf ihm werden jährlich rund 300 Mio. Tonnen an Gütern transportiert. Er ist an 2/3 aller Transporte auf europäischen Wasserstraßen beteiligt. (Als kurze Anmerkung, der Rhein unterteilt sich in mehrere Abschnitte, einen Teil des Rheins stellt der Alpenrhein dar, der allerdings für die Schifffahrt gesperrt ist. Österreich ist ein Anliegerstaat dieses Teils des Rheins.)</a:t>
            </a:r>
          </a:p>
          <a:p>
            <a:r>
              <a:rPr lang="de-AT" baseline="0" dirty="0" smtClean="0"/>
              <a:t>Der Rhein-Main-Donau-Korridor, stellt die wichtigste Binnenwasserstraße auf dem europäischen Festland dar. Auf ihn wird daher nachfolgend noch näher eingegangen.</a:t>
            </a:r>
          </a:p>
          <a:p>
            <a:endParaRPr lang="de-AT" baseline="0" dirty="0" smtClean="0"/>
          </a:p>
          <a:p>
            <a:r>
              <a:rPr lang="de-AT" baseline="0" dirty="0" smtClean="0"/>
              <a:t>Quelle: </a:t>
            </a:r>
          </a:p>
          <a:p>
            <a:r>
              <a:rPr lang="de-AT" baseline="0" dirty="0" smtClean="0"/>
              <a:t>www.worldcanals.com </a:t>
            </a: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2132718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Welches Land hat das längste Wasserstraßennetzwerk Europas?</a:t>
            </a:r>
          </a:p>
          <a:p>
            <a:r>
              <a:rPr lang="de-DE" dirty="0" smtClean="0"/>
              <a:t>Frankreich mit einer Länge von 8.800 km.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403942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Corbel" panose="020B0503020204020204" pitchFamily="34" charset="0"/>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65000"/>
                    <a:lumOff val="3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73B980B6-7C10-47E9-ABC7-A6C2AB25D840}" type="datetime7">
              <a:rPr lang="de-DE" smtClean="0"/>
              <a:t>Sep-18</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1A80F-93F6-4988-96EC-CD9B78411A67}" type="datetime7">
              <a:rPr lang="de-DE" smtClean="0">
                <a:solidFill>
                  <a:prstClr val="white"/>
                </a:solidFill>
              </a:r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512DA8-0BE3-4F17-AC30-8A7508CF7358}" type="datetime7">
              <a:rPr lang="de-DE"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5B0DE2-017A-477F-B7FF-35EBCEEED3F5}" type="datetime7">
              <a:rPr lang="de-DE"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F7AF892-4BF4-4DC5-A258-7F2B1D438E57}"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694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40953-C9D2-4CEF-BE78-6714A3401A4C}"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7929318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ECCA6E-9E11-439A-A149-6A985B4E3C6A}" type="datetime7">
              <a:rPr lang="de-AT" smtClean="0">
                <a:solidFill>
                  <a:prstClr val="black"/>
                </a:solidFill>
              </a:rPr>
              <a:pPr/>
              <a:t>Sep-18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333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323BCD-351F-44D5-9F2F-80C41092BC16}" type="datetime7">
              <a:rPr lang="de-AT" smtClean="0">
                <a:solidFill>
                  <a:prstClr val="white"/>
                </a:solidFill>
              </a:rPr>
              <a:p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0938326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09DBB1-E5CE-4280-ACEC-7C6BF0DABD90}" type="datetime7">
              <a:rPr lang="de-AT" smtClean="0">
                <a:solidFill>
                  <a:prstClr val="white"/>
                </a:solidFill>
              </a:rPr>
              <a:pPr/>
              <a:t>Sep-18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854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2A78FEC-3A87-4E1B-A293-D426C4672CAA}" type="datetime7">
              <a:rPr lang="de-AT" smtClean="0">
                <a:solidFill>
                  <a:prstClr val="white"/>
                </a:solidFill>
              </a:rPr>
              <a:pPr/>
              <a:t>Sep-18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9091393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9972-8032-4767-8938-683EEE2869EC}" type="datetime7">
              <a:rPr lang="de-AT" smtClean="0">
                <a:solidFill>
                  <a:prstClr val="white"/>
                </a:solidFill>
              </a:rPr>
              <a:pPr/>
              <a:t>Sep-18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4965389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355F1-5585-4EC2-B6D0-82424796FF24}" type="datetime7">
              <a:rPr lang="de-DE"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CC927-1714-4E80-8DD0-7A4D1FB44EDD}" type="datetime7">
              <a:rPr lang="de-AT" smtClean="0">
                <a:solidFill>
                  <a:prstClr val="white"/>
                </a:solidFill>
              </a:rPr>
              <a:p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51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3E353-5F40-4238-8D19-F759AC88230A}" type="datetime7">
              <a:rPr lang="de-AT" smtClean="0">
                <a:solidFill>
                  <a:prstClr val="white"/>
                </a:solidFill>
              </a:rPr>
              <a:p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1730688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747E92-FE83-4C90-A7FE-3FEFB2CE140E}"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092213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41784F-471E-4482-A5FE-D6AE280D5E82}"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74725141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smtClean="0"/>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solidFill>
                  <a:prstClr val="white"/>
                </a:solidFill>
              </a:rPr>
              <a:t>© via donau I </a:t>
            </a:r>
            <a:fld id="{153DC4F8-28B6-43F3-9111-95138F9D637F}" type="slidenum">
              <a:rPr lang="en-GB">
                <a:solidFill>
                  <a:prstClr val="white"/>
                </a:solidFill>
              </a:rPr>
              <a:pPr>
                <a:defRPr/>
              </a:pPr>
              <a:t>‹Nr.›</a:t>
            </a:fld>
            <a:endParaRPr lang="en-GB" dirty="0">
              <a:solidFill>
                <a:prstClr val="white"/>
              </a:solidFill>
            </a:endParaRPr>
          </a:p>
        </p:txBody>
      </p:sp>
    </p:spTree>
    <p:extLst>
      <p:ext uri="{BB962C8B-B14F-4D97-AF65-F5344CB8AC3E}">
        <p14:creationId xmlns:p14="http://schemas.microsoft.com/office/powerpoint/2010/main" val="23970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855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0585573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pPr/>
              <a:t>Sep-18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9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p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95771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pPr/>
              <a:t>Sep-18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343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EFB2F-DEA7-4805-93A4-225BAD8D9B06}" type="datetime7">
              <a:rPr lang="de-DE" smtClean="0">
                <a:solidFill>
                  <a:prstClr val="white"/>
                </a:solidFill>
              </a:r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pPr/>
              <a:t>Sep-18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940166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pPr/>
              <a:t>Sep-18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87290045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p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37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p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40176513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16078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pPr/>
              <a:t>Sep-18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20475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278A3-ECA5-4880-865D-8CE62F170B16}" type="datetime7">
              <a:rPr lang="de-DE" smtClean="0">
                <a:solidFill>
                  <a:prstClr val="black"/>
                </a:solidFill>
              </a:rPr>
              <a:t>Sep-18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527178-CEC3-4872-B0A7-BD71DDF07A05}" type="datetime7">
              <a:rPr lang="de-DE" smtClean="0">
                <a:solidFill>
                  <a:prstClr val="white"/>
                </a:solidFill>
              </a:r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91CA2E-FD7B-46AC-A531-903220C55A88}" type="datetime7">
              <a:rPr lang="de-DE" smtClean="0">
                <a:solidFill>
                  <a:prstClr val="white"/>
                </a:solidFill>
              </a:rPr>
              <a:t>Sep-18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6D8A391-8AA1-477A-AAC9-7C869C4199C9}" type="datetime7">
              <a:rPr lang="de-DE" smtClean="0">
                <a:solidFill>
                  <a:prstClr val="white"/>
                </a:solidFill>
              </a:rPr>
              <a:t>Sep-18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32E94-E14F-4B6C-9D87-E3ABDC57573D}" type="datetime7">
              <a:rPr lang="de-DE" smtClean="0">
                <a:solidFill>
                  <a:prstClr val="white"/>
                </a:solidFill>
              </a:rPr>
              <a:t>Sep-18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39A3B6-64F1-43CE-907B-41374A488240}" type="datetime7">
              <a:rPr lang="de-DE" smtClean="0">
                <a:solidFill>
                  <a:prstClr val="white"/>
                </a:solidFill>
              </a:rPr>
              <a:t>Sep-18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40D57-3392-411C-BDA2-FD3329093BD4}" type="datetime7">
              <a:rPr lang="de-DE" smtClean="0"/>
              <a:t>Sep-18</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l" defTabSz="914400" rtl="0" eaLnBrk="1" latinLnBrk="0" hangingPunct="1">
        <a:spcBef>
          <a:spcPct val="0"/>
        </a:spcBef>
        <a:buNone/>
        <a:defRPr sz="4400" kern="1200">
          <a:solidFill>
            <a:srgbClr val="3C628F"/>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E9248398-E94D-4761-A16B-D47FAE2EFEAD}" type="datetime7">
              <a:rPr lang="de-DE" smtClean="0">
                <a:solidFill>
                  <a:prstClr val="white"/>
                </a:solidFill>
              </a:rPr>
              <a:t>Sep-18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12C2391-5808-430D-A82B-9790F9764CBA}" type="datetime7">
              <a:rPr lang="de-AT" smtClean="0">
                <a:solidFill>
                  <a:prstClr val="white"/>
                </a:solidFill>
              </a:rPr>
              <a:pPr/>
              <a:t>Sep-18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837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pPr/>
              <a:t>Sep-18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59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hyperlink" Target="https://www.pinterest.at/pin/157485318200072678/" TargetMode="External"/><Relationship Id="rId5" Type="http://schemas.openxmlformats.org/officeDocument/2006/relationships/image" Target="../media/image47.png"/><Relationship Id="rId4" Type="http://schemas.openxmlformats.org/officeDocument/2006/relationships/hyperlink" Target="https://www.portofrotterdam.com/de" TargetMode="Externa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danube-logistics.info/the-blue-pages/" TargetMode="External"/><Relationship Id="rId2" Type="http://schemas.openxmlformats.org/officeDocument/2006/relationships/hyperlink" Target="http://www.viadonau.org/newsroom/publikationen/handbuch-der-donauschifffahrt/"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inland-navigation.org/river/rhine/" TargetMode="External"/><Relationship Id="rId2" Type="http://schemas.openxmlformats.org/officeDocument/2006/relationships/hyperlink" Target="https://www.portofrotterdam.com/de/der-hafen/hafen-zahlen-und-fakten/andere-h&#228;fen" TargetMode="External"/><Relationship Id="rId1" Type="http://schemas.openxmlformats.org/officeDocument/2006/relationships/slideLayout" Target="../slideLayouts/slideLayout3.xml"/><Relationship Id="rId6" Type="http://schemas.openxmlformats.org/officeDocument/2006/relationships/hyperlink" Target="http://www.danubecommission.org/dc/de/donaukommission/" TargetMode="External"/><Relationship Id="rId5" Type="http://schemas.openxmlformats.org/officeDocument/2006/relationships/hyperlink" Target="http://www.wwinn.org/the-rhine" TargetMode="External"/><Relationship Id="rId4" Type="http://schemas.openxmlformats.org/officeDocument/2006/relationships/hyperlink" Target="http://ccr-zkr.org/files/documents/om/om16_I_en.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310903"/>
            <a:ext cx="7772400" cy="1470025"/>
          </a:xfrm>
        </p:spPr>
        <p:txBody>
          <a:bodyPr>
            <a:normAutofit/>
          </a:bodyPr>
          <a:lstStyle/>
          <a:p>
            <a:pPr algn="ctr"/>
            <a:r>
              <a:rPr lang="de-AT" sz="3200" b="1" cap="none" dirty="0" smtClean="0">
                <a:solidFill>
                  <a:schemeClr val="accent1">
                    <a:lumMod val="75000"/>
                  </a:schemeClr>
                </a:solidFill>
              </a:rPr>
              <a:t>DIE INTERNATIONALE WASSERSTRASSE DONAU </a:t>
            </a:r>
            <a:endParaRPr lang="de-AT" sz="3200" b="1" cap="none" dirty="0">
              <a:solidFill>
                <a:schemeClr val="accent1">
                  <a:lumMod val="75000"/>
                </a:schemeClr>
              </a:solidFill>
            </a:endParaRPr>
          </a:p>
        </p:txBody>
      </p:sp>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14" b="23393"/>
          <a:stretch/>
        </p:blipFill>
        <p:spPr bwMode="auto">
          <a:xfrm>
            <a:off x="5280873" y="5430019"/>
            <a:ext cx="2125155" cy="47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166" y="5245463"/>
            <a:ext cx="846000" cy="842400"/>
          </a:xfrm>
          <a:prstGeom prst="rect">
            <a:avLst/>
          </a:prstGeom>
          <a:noFill/>
          <a:extLst/>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5400398"/>
            <a:ext cx="2022967" cy="51452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896125" y="3493825"/>
            <a:ext cx="2385041" cy="1583816"/>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4992768" y="3529331"/>
            <a:ext cx="2323372" cy="1548310"/>
          </a:xfrm>
          <a:prstGeom prst="rect">
            <a:avLst/>
          </a:prstGeom>
          <a:effectLst>
            <a:glow rad="228600">
              <a:schemeClr val="accent1">
                <a:alpha val="40000"/>
              </a:schemeClr>
            </a:glow>
          </a:effectLst>
        </p:spPr>
      </p:pic>
      <p:sp>
        <p:nvSpPr>
          <p:cNvPr id="11" name="Textfeld 10"/>
          <p:cNvSpPr txBox="1"/>
          <p:nvPr/>
        </p:nvSpPr>
        <p:spPr>
          <a:xfrm>
            <a:off x="1886075" y="3493825"/>
            <a:ext cx="938334" cy="215444"/>
          </a:xfrm>
          <a:prstGeom prst="rect">
            <a:avLst/>
          </a:prstGeom>
          <a:noFill/>
        </p:spPr>
        <p:txBody>
          <a:bodyPr wrap="squar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4975608" y="3493825"/>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30238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t>Die internationale Wasserstraße Donau</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10</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628839940"/>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026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Daten und Fakten</a:t>
            </a:r>
            <a:r>
              <a:rPr lang="de-AT" sz="2200" dirty="0" smtClean="0">
                <a:solidFill>
                  <a:schemeClr val="accent1"/>
                </a:solidFill>
              </a:rPr>
              <a:t/>
            </a:r>
            <a:br>
              <a:rPr lang="de-AT" sz="2200" dirty="0" smtClean="0">
                <a:solidFill>
                  <a:schemeClr val="accent1"/>
                </a:solidFill>
              </a:rPr>
            </a:br>
            <a:r>
              <a:rPr lang="de-DE" sz="2400" dirty="0">
                <a:solidFill>
                  <a:schemeClr val="accent1"/>
                </a:solidFill>
              </a:rPr>
              <a:t>Wasserstraße </a:t>
            </a:r>
            <a:r>
              <a:rPr lang="de-DE" sz="2400" dirty="0" smtClean="0">
                <a:solidFill>
                  <a:schemeClr val="accent1"/>
                </a:solidFill>
              </a:rPr>
              <a:t>Donau</a:t>
            </a:r>
            <a:endParaRPr lang="de-AT" sz="2400" dirty="0"/>
          </a:p>
        </p:txBody>
      </p:sp>
      <p:sp>
        <p:nvSpPr>
          <p:cNvPr id="3" name="Content Placeholder 2"/>
          <p:cNvSpPr>
            <a:spLocks noGrp="1"/>
          </p:cNvSpPr>
          <p:nvPr>
            <p:ph idx="1"/>
          </p:nvPr>
        </p:nvSpPr>
        <p:spPr/>
        <p:txBody>
          <a:bodyPr>
            <a:normAutofit/>
          </a:bodyPr>
          <a:lstStyle/>
          <a:p>
            <a:pPr>
              <a:spcBef>
                <a:spcPts val="600"/>
              </a:spcBef>
              <a:buClr>
                <a:srgbClr val="189BC4"/>
              </a:buClr>
            </a:pPr>
            <a:r>
              <a:rPr lang="de-DE" sz="1800" b="1" dirty="0">
                <a:solidFill>
                  <a:srgbClr val="189BC4"/>
                </a:solidFill>
              </a:rPr>
              <a:t>z</a:t>
            </a:r>
            <a:r>
              <a:rPr lang="de-DE" sz="1800" b="1" dirty="0" smtClean="0">
                <a:solidFill>
                  <a:srgbClr val="189BC4"/>
                </a:solidFill>
              </a:rPr>
              <a:t>weitlängster </a:t>
            </a:r>
            <a:r>
              <a:rPr lang="de-DE" sz="1800" b="1" dirty="0">
                <a:solidFill>
                  <a:srgbClr val="189BC4"/>
                </a:solidFill>
              </a:rPr>
              <a:t>Strom </a:t>
            </a:r>
            <a:r>
              <a:rPr lang="de-DE" sz="1800" dirty="0" smtClean="0">
                <a:solidFill>
                  <a:schemeClr val="accent1"/>
                </a:solidFill>
              </a:rPr>
              <a:t>Europas</a:t>
            </a:r>
          </a:p>
          <a:p>
            <a:pPr marL="0" indent="0">
              <a:spcBef>
                <a:spcPts val="600"/>
              </a:spcBef>
              <a:buClr>
                <a:srgbClr val="189BC4"/>
              </a:buClr>
              <a:buNone/>
            </a:pPr>
            <a:endParaRPr lang="de-DE" sz="1800" dirty="0">
              <a:solidFill>
                <a:schemeClr val="accent1"/>
              </a:solidFill>
            </a:endParaRPr>
          </a:p>
          <a:p>
            <a:pPr>
              <a:spcBef>
                <a:spcPts val="600"/>
              </a:spcBef>
              <a:buClr>
                <a:srgbClr val="189BC4"/>
              </a:buClr>
            </a:pPr>
            <a:r>
              <a:rPr lang="de-DE" sz="1800" b="1" dirty="0" smtClean="0">
                <a:solidFill>
                  <a:srgbClr val="189BC4"/>
                </a:solidFill>
              </a:rPr>
              <a:t>2.845 </a:t>
            </a:r>
            <a:r>
              <a:rPr lang="de-DE" sz="1800" b="1" dirty="0">
                <a:solidFill>
                  <a:srgbClr val="189BC4"/>
                </a:solidFill>
              </a:rPr>
              <a:t>km </a:t>
            </a:r>
            <a:r>
              <a:rPr lang="de-DE" sz="1800" dirty="0" smtClean="0">
                <a:solidFill>
                  <a:schemeClr val="accent1"/>
                </a:solidFill>
              </a:rPr>
              <a:t>lang</a:t>
            </a:r>
          </a:p>
          <a:p>
            <a:pPr lvl="1">
              <a:spcBef>
                <a:spcPts val="600"/>
              </a:spcBef>
              <a:buClr>
                <a:srgbClr val="189BC4"/>
              </a:buClr>
              <a:buFont typeface="Symbol" panose="05050102010706020507" pitchFamily="18" charset="2"/>
              <a:buChar char="-"/>
            </a:pPr>
            <a:r>
              <a:rPr lang="de-DE" sz="1600" dirty="0">
                <a:solidFill>
                  <a:schemeClr val="accent1"/>
                </a:solidFill>
              </a:rPr>
              <a:t>d</a:t>
            </a:r>
            <a:r>
              <a:rPr lang="de-DE" sz="1600" dirty="0" smtClean="0">
                <a:solidFill>
                  <a:schemeClr val="accent1"/>
                </a:solidFill>
              </a:rPr>
              <a:t>avon sind 2.415 km schiffbar</a:t>
            </a:r>
          </a:p>
          <a:p>
            <a:pPr marL="0" indent="0">
              <a:spcBef>
                <a:spcPts val="600"/>
              </a:spcBef>
              <a:buClr>
                <a:srgbClr val="189BC4"/>
              </a:buClr>
              <a:buNone/>
            </a:pPr>
            <a:endParaRPr lang="de-AT" sz="1800" b="1" dirty="0" smtClean="0">
              <a:solidFill>
                <a:schemeClr val="accent1"/>
              </a:solidFill>
            </a:endParaRPr>
          </a:p>
          <a:p>
            <a:pPr>
              <a:spcBef>
                <a:spcPts val="600"/>
              </a:spcBef>
              <a:buClr>
                <a:srgbClr val="189BC4"/>
              </a:buClr>
            </a:pPr>
            <a:r>
              <a:rPr lang="de-AT" sz="1800" dirty="0" smtClean="0">
                <a:solidFill>
                  <a:schemeClr val="accent1"/>
                </a:solidFill>
              </a:rPr>
              <a:t>fließt </a:t>
            </a:r>
            <a:r>
              <a:rPr lang="de-AT" sz="1800" dirty="0">
                <a:solidFill>
                  <a:schemeClr val="accent1"/>
                </a:solidFill>
              </a:rPr>
              <a:t>von </a:t>
            </a:r>
            <a:r>
              <a:rPr lang="de-AT" sz="1800" b="1" dirty="0">
                <a:solidFill>
                  <a:srgbClr val="189BC4"/>
                </a:solidFill>
              </a:rPr>
              <a:t>Westen</a:t>
            </a:r>
            <a:r>
              <a:rPr lang="de-AT" sz="1800" dirty="0">
                <a:solidFill>
                  <a:schemeClr val="accent1"/>
                </a:solidFill>
              </a:rPr>
              <a:t> nach </a:t>
            </a:r>
            <a:r>
              <a:rPr lang="de-AT" sz="1800" b="1" dirty="0" smtClean="0">
                <a:solidFill>
                  <a:srgbClr val="189BC4"/>
                </a:solidFill>
              </a:rPr>
              <a:t>Osten</a:t>
            </a:r>
            <a:r>
              <a:rPr lang="de-AT" sz="1800" dirty="0" smtClean="0">
                <a:solidFill>
                  <a:schemeClr val="accent1"/>
                </a:solidFill>
              </a:rPr>
              <a:t> (als </a:t>
            </a:r>
            <a:r>
              <a:rPr lang="de-AT" sz="1800" dirty="0">
                <a:solidFill>
                  <a:schemeClr val="accent1"/>
                </a:solidFill>
              </a:rPr>
              <a:t>einziger großer </a:t>
            </a:r>
            <a:r>
              <a:rPr lang="de-AT" sz="1800" dirty="0" smtClean="0">
                <a:solidFill>
                  <a:schemeClr val="accent1"/>
                </a:solidFill>
              </a:rPr>
              <a:t>europ. </a:t>
            </a:r>
            <a:r>
              <a:rPr lang="de-AT" sz="1800" dirty="0">
                <a:solidFill>
                  <a:schemeClr val="accent1"/>
                </a:solidFill>
              </a:rPr>
              <a:t>Strom</a:t>
            </a:r>
            <a:r>
              <a:rPr lang="de-AT" sz="1800" dirty="0" smtClean="0">
                <a:solidFill>
                  <a:schemeClr val="accent1"/>
                </a:solidFill>
              </a:rPr>
              <a:t>)</a:t>
            </a:r>
          </a:p>
          <a:p>
            <a:pPr>
              <a:spcBef>
                <a:spcPts val="600"/>
              </a:spcBef>
              <a:buClr>
                <a:srgbClr val="189BC4"/>
              </a:buClr>
            </a:pPr>
            <a:endParaRPr lang="de-AT" sz="1800" dirty="0">
              <a:solidFill>
                <a:schemeClr val="accent1"/>
              </a:solidFill>
            </a:endParaRPr>
          </a:p>
          <a:p>
            <a:pPr>
              <a:buClr>
                <a:srgbClr val="189BC4"/>
              </a:buClr>
            </a:pPr>
            <a:r>
              <a:rPr lang="de-DE" sz="1800" dirty="0" smtClean="0">
                <a:solidFill>
                  <a:schemeClr val="accent1"/>
                </a:solidFill>
              </a:rPr>
              <a:t>vom </a:t>
            </a:r>
            <a:r>
              <a:rPr lang="de-DE" sz="1800" b="1" dirty="0">
                <a:solidFill>
                  <a:srgbClr val="189BC4"/>
                </a:solidFill>
              </a:rPr>
              <a:t>Schwarzwald</a:t>
            </a:r>
            <a:r>
              <a:rPr lang="de-DE" sz="1800" dirty="0">
                <a:solidFill>
                  <a:schemeClr val="accent1"/>
                </a:solidFill>
              </a:rPr>
              <a:t> bis ins  </a:t>
            </a:r>
            <a:r>
              <a:rPr lang="de-DE" sz="1800" b="1" dirty="0">
                <a:solidFill>
                  <a:srgbClr val="189BC4"/>
                </a:solidFill>
              </a:rPr>
              <a:t>Schwarze Meer</a:t>
            </a:r>
          </a:p>
          <a:p>
            <a:endParaRPr lang="de-AT" sz="22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10" name="Textfeld 1"/>
          <p:cNvSpPr txBox="1">
            <a:spLocks noChangeArrowheads="1"/>
          </p:cNvSpPr>
          <p:nvPr/>
        </p:nvSpPr>
        <p:spPr bwMode="auto">
          <a:xfrm>
            <a:off x="8230223" y="450064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pic>
        <p:nvPicPr>
          <p:cNvPr id="6" name="Grafik 5"/>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092280" y="1822118"/>
            <a:ext cx="1368152" cy="1278608"/>
          </a:xfrm>
          <a:prstGeom prst="rect">
            <a:avLst/>
          </a:prstGeom>
        </p:spPr>
      </p:pic>
      <p:sp>
        <p:nvSpPr>
          <p:cNvPr id="13" name="Pfeil nach rechts 12"/>
          <p:cNvSpPr/>
          <p:nvPr/>
        </p:nvSpPr>
        <p:spPr>
          <a:xfrm>
            <a:off x="7315229" y="2353410"/>
            <a:ext cx="1008112" cy="216024"/>
          </a:xfrm>
          <a:prstGeom prst="rightArrow">
            <a:avLst/>
          </a:prstGeom>
          <a:solidFill>
            <a:srgbClr val="189BC4"/>
          </a:solidFill>
          <a:ln>
            <a:solidFill>
              <a:srgbClr val="189B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5"/>
          <a:srcRect b="22569"/>
          <a:stretch/>
        </p:blipFill>
        <p:spPr>
          <a:xfrm>
            <a:off x="0" y="4718600"/>
            <a:ext cx="9144000" cy="1940233"/>
          </a:xfrm>
          <a:prstGeom prst="rect">
            <a:avLst/>
          </a:prstGeom>
        </p:spPr>
      </p:pic>
      <p:sp>
        <p:nvSpPr>
          <p:cNvPr id="19" name="Textfeld 1"/>
          <p:cNvSpPr txBox="1">
            <a:spLocks noChangeArrowheads="1"/>
          </p:cNvSpPr>
          <p:nvPr/>
        </p:nvSpPr>
        <p:spPr bwMode="auto">
          <a:xfrm>
            <a:off x="-11723" y="4713575"/>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1096840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5606" y="1804717"/>
            <a:ext cx="5050904" cy="4776192"/>
          </a:xfrm>
        </p:spPr>
        <p:txBody>
          <a:bodyPr>
            <a:normAutofit/>
          </a:bodyPr>
          <a:lstStyle/>
          <a:p>
            <a:pPr>
              <a:spcBef>
                <a:spcPts val="600"/>
              </a:spcBef>
              <a:buClr>
                <a:srgbClr val="189BC4"/>
              </a:buClr>
            </a:pPr>
            <a:r>
              <a:rPr lang="de-DE" sz="1800" b="1" dirty="0" smtClean="0">
                <a:solidFill>
                  <a:srgbClr val="189BC4"/>
                </a:solidFill>
              </a:rPr>
              <a:t>10</a:t>
            </a:r>
            <a:r>
              <a:rPr lang="de-DE" sz="1800" dirty="0" smtClean="0">
                <a:solidFill>
                  <a:schemeClr val="accent1"/>
                </a:solidFill>
              </a:rPr>
              <a:t> Anrainerstaaten</a:t>
            </a:r>
          </a:p>
          <a:p>
            <a:pPr>
              <a:spcBef>
                <a:spcPts val="600"/>
              </a:spcBef>
              <a:buClr>
                <a:srgbClr val="189BC4"/>
              </a:buClr>
            </a:pPr>
            <a:endParaRPr lang="de-DE" sz="1800" dirty="0" smtClean="0">
              <a:solidFill>
                <a:schemeClr val="accent1"/>
              </a:solidFill>
            </a:endParaRPr>
          </a:p>
          <a:p>
            <a:pPr>
              <a:spcBef>
                <a:spcPts val="600"/>
              </a:spcBef>
              <a:buClr>
                <a:srgbClr val="189BC4"/>
              </a:buClr>
            </a:pPr>
            <a:endParaRPr lang="de-DE" sz="1800" dirty="0" smtClean="0">
              <a:solidFill>
                <a:schemeClr val="accent1"/>
              </a:solidFill>
            </a:endParaRPr>
          </a:p>
          <a:p>
            <a:pPr>
              <a:spcBef>
                <a:spcPts val="600"/>
              </a:spcBef>
              <a:buClr>
                <a:srgbClr val="189BC4"/>
              </a:buClr>
            </a:pPr>
            <a:r>
              <a:rPr lang="de-DE" sz="1800" dirty="0">
                <a:solidFill>
                  <a:schemeClr val="accent1"/>
                </a:solidFill>
              </a:rPr>
              <a:t>Österreich-Abschnitt: 351 </a:t>
            </a:r>
            <a:r>
              <a:rPr lang="de-DE" sz="1800" dirty="0" smtClean="0">
                <a:solidFill>
                  <a:schemeClr val="accent1"/>
                </a:solidFill>
              </a:rPr>
              <a:t>km</a:t>
            </a:r>
          </a:p>
          <a:p>
            <a:pPr>
              <a:spcBef>
                <a:spcPts val="600"/>
              </a:spcBef>
              <a:buClr>
                <a:srgbClr val="189BC4"/>
              </a:buClr>
            </a:pPr>
            <a:endParaRPr lang="de-DE" sz="1800" dirty="0" smtClean="0">
              <a:solidFill>
                <a:schemeClr val="accent1"/>
              </a:solidFill>
            </a:endParaRPr>
          </a:p>
          <a:p>
            <a:pPr>
              <a:spcBef>
                <a:spcPts val="600"/>
              </a:spcBef>
              <a:buClr>
                <a:srgbClr val="189BC4"/>
              </a:buClr>
            </a:pPr>
            <a:endParaRPr lang="de-DE" sz="1800" dirty="0" smtClean="0">
              <a:solidFill>
                <a:schemeClr val="accent1"/>
              </a:solidFill>
            </a:endParaRPr>
          </a:p>
          <a:p>
            <a:pPr>
              <a:spcBef>
                <a:spcPts val="600"/>
              </a:spcBef>
              <a:buClr>
                <a:srgbClr val="189BC4"/>
              </a:buClr>
            </a:pPr>
            <a:r>
              <a:rPr lang="de-DE" sz="1800" dirty="0" smtClean="0">
                <a:solidFill>
                  <a:schemeClr val="accent1"/>
                </a:solidFill>
              </a:rPr>
              <a:t>Rumänien mit 1.075 km größten Anteil</a:t>
            </a:r>
          </a:p>
          <a:p>
            <a:pPr>
              <a:spcBef>
                <a:spcPts val="600"/>
              </a:spcBef>
              <a:buClr>
                <a:srgbClr val="189BC4"/>
              </a:buClr>
            </a:pPr>
            <a:endParaRPr lang="de-DE" sz="1800" dirty="0" smtClean="0">
              <a:solidFill>
                <a:schemeClr val="accent1"/>
              </a:solidFill>
            </a:endParaRPr>
          </a:p>
          <a:p>
            <a:pPr>
              <a:spcBef>
                <a:spcPts val="600"/>
              </a:spcBef>
              <a:buClr>
                <a:srgbClr val="189BC4"/>
              </a:buClr>
            </a:pPr>
            <a:endParaRPr lang="de-DE" sz="1800" dirty="0" smtClean="0">
              <a:solidFill>
                <a:schemeClr val="accent1"/>
              </a:solidFill>
            </a:endParaRPr>
          </a:p>
          <a:p>
            <a:pPr>
              <a:spcBef>
                <a:spcPts val="600"/>
              </a:spcBef>
              <a:buClr>
                <a:srgbClr val="189BC4"/>
              </a:buClr>
            </a:pPr>
            <a:r>
              <a:rPr lang="de-DE" sz="1800" dirty="0" smtClean="0">
                <a:solidFill>
                  <a:schemeClr val="accent1"/>
                </a:solidFill>
              </a:rPr>
              <a:t>Einzugsgebiet: 801.463 km² </a:t>
            </a:r>
          </a:p>
          <a:p>
            <a:pPr lvl="1">
              <a:spcBef>
                <a:spcPts val="600"/>
              </a:spcBef>
              <a:buClr>
                <a:srgbClr val="189BC4"/>
              </a:buClr>
              <a:buFont typeface="Symbol" panose="05050102010706020507" pitchFamily="18" charset="2"/>
              <a:buChar char="-"/>
            </a:pPr>
            <a:r>
              <a:rPr lang="de-AT" sz="1800" dirty="0">
                <a:solidFill>
                  <a:schemeClr val="accent1"/>
                </a:solidFill>
              </a:rPr>
              <a:t>b</a:t>
            </a:r>
            <a:r>
              <a:rPr lang="de-AT" sz="1800" dirty="0" smtClean="0">
                <a:solidFill>
                  <a:schemeClr val="accent1"/>
                </a:solidFill>
              </a:rPr>
              <a:t>edeutender </a:t>
            </a:r>
            <a:r>
              <a:rPr lang="de-AT" sz="1800" b="1" dirty="0" smtClean="0">
                <a:solidFill>
                  <a:srgbClr val="189BC4"/>
                </a:solidFill>
              </a:rPr>
              <a:t>Verkehrsträger</a:t>
            </a:r>
            <a:endParaRPr lang="de-AT" sz="1800" dirty="0">
              <a:solidFill>
                <a:srgbClr val="189BC4"/>
              </a:solidFill>
            </a:endParaRPr>
          </a:p>
          <a:p>
            <a:pPr lvl="1">
              <a:spcBef>
                <a:spcPts val="600"/>
              </a:spcBef>
              <a:buClr>
                <a:srgbClr val="189BC4"/>
              </a:buClr>
              <a:buFont typeface="Symbol" panose="05050102010706020507" pitchFamily="18" charset="2"/>
              <a:buChar char="-"/>
            </a:pPr>
            <a:r>
              <a:rPr lang="de-AT" sz="1800" dirty="0">
                <a:solidFill>
                  <a:schemeClr val="accent1"/>
                </a:solidFill>
              </a:rPr>
              <a:t>w</a:t>
            </a:r>
            <a:r>
              <a:rPr lang="de-AT" sz="1800" dirty="0" smtClean="0">
                <a:solidFill>
                  <a:schemeClr val="accent1"/>
                </a:solidFill>
              </a:rPr>
              <a:t>ichtige </a:t>
            </a:r>
            <a:r>
              <a:rPr lang="de-AT" sz="1800" dirty="0">
                <a:solidFill>
                  <a:schemeClr val="accent1"/>
                </a:solidFill>
              </a:rPr>
              <a:t>Quelle für </a:t>
            </a:r>
            <a:r>
              <a:rPr lang="de-AT" sz="1800" b="1" dirty="0">
                <a:solidFill>
                  <a:srgbClr val="189BC4"/>
                </a:solidFill>
              </a:rPr>
              <a:t>Energie</a:t>
            </a:r>
            <a:r>
              <a:rPr lang="de-AT" sz="1800" dirty="0">
                <a:solidFill>
                  <a:schemeClr val="accent1"/>
                </a:solidFill>
              </a:rPr>
              <a:t> und </a:t>
            </a:r>
            <a:r>
              <a:rPr lang="de-AT" sz="1800" b="1" dirty="0">
                <a:solidFill>
                  <a:srgbClr val="189BC4"/>
                </a:solidFill>
              </a:rPr>
              <a:t>Trinkwasser</a:t>
            </a:r>
            <a:r>
              <a:rPr lang="de-AT" sz="1800" dirty="0">
                <a:solidFill>
                  <a:srgbClr val="189BC4"/>
                </a:solidFill>
              </a:rPr>
              <a:t> </a:t>
            </a:r>
          </a:p>
          <a:p>
            <a:pPr lvl="1">
              <a:spcBef>
                <a:spcPts val="600"/>
              </a:spcBef>
              <a:buClr>
                <a:srgbClr val="189BC4"/>
              </a:buClr>
              <a:buFont typeface="Symbol" panose="05050102010706020507" pitchFamily="18" charset="2"/>
              <a:buChar char="-"/>
            </a:pPr>
            <a:r>
              <a:rPr lang="de-AT" sz="1800" dirty="0">
                <a:solidFill>
                  <a:schemeClr val="accent1"/>
                </a:solidFill>
              </a:rPr>
              <a:t>w</a:t>
            </a:r>
            <a:r>
              <a:rPr lang="de-AT" sz="1800" dirty="0" smtClean="0">
                <a:solidFill>
                  <a:schemeClr val="accent1"/>
                </a:solidFill>
              </a:rPr>
              <a:t>ertvoller </a:t>
            </a:r>
            <a:r>
              <a:rPr lang="de-AT" sz="1800" b="1" dirty="0">
                <a:solidFill>
                  <a:srgbClr val="189BC4"/>
                </a:solidFill>
              </a:rPr>
              <a:t>Erholungs-</a:t>
            </a:r>
            <a:r>
              <a:rPr lang="de-AT" sz="1800" dirty="0">
                <a:solidFill>
                  <a:schemeClr val="accent1"/>
                </a:solidFill>
              </a:rPr>
              <a:t> und </a:t>
            </a:r>
            <a:r>
              <a:rPr lang="de-AT" sz="1800" b="1" dirty="0" smtClean="0">
                <a:solidFill>
                  <a:srgbClr val="189BC4"/>
                </a:solidFill>
              </a:rPr>
              <a:t>Lebensraum</a:t>
            </a:r>
            <a:endParaRPr lang="de-DE" sz="1800" dirty="0" smtClean="0">
              <a:solidFill>
                <a:srgbClr val="189BC4"/>
              </a:solidFill>
            </a:endParaRPr>
          </a:p>
          <a:p>
            <a:endParaRPr lang="de-DE" dirty="0">
              <a:solidFill>
                <a:schemeClr val="accent1"/>
              </a:solidFill>
            </a:endParaRPr>
          </a:p>
          <a:p>
            <a:endParaRPr lang="de-DE" dirty="0">
              <a:solidFill>
                <a:schemeClr val="accent1"/>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9" name="Picture 8"/>
          <p:cNvPicPr/>
          <p:nvPr/>
        </p:nvPicPr>
        <p:blipFill rotWithShape="1">
          <a:blip r:embed="rId3"/>
          <a:srcRect l="67428" t="19453" r="17766" b="12096"/>
          <a:stretch/>
        </p:blipFill>
        <p:spPr bwMode="auto">
          <a:xfrm>
            <a:off x="329258" y="1808973"/>
            <a:ext cx="2565976" cy="4758045"/>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429735" y="6192388"/>
            <a:ext cx="936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
        <p:nvSpPr>
          <p:cNvPr id="10" name="Textfeld 1"/>
          <p:cNvSpPr txBox="1">
            <a:spLocks noChangeArrowheads="1"/>
          </p:cNvSpPr>
          <p:nvPr/>
        </p:nvSpPr>
        <p:spPr bwMode="auto">
          <a:xfrm>
            <a:off x="880645" y="6334214"/>
            <a:ext cx="14632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050" dirty="0" smtClean="0">
                <a:solidFill>
                  <a:schemeClr val="accent1"/>
                </a:solidFill>
                <a:latin typeface="+mn-lt"/>
              </a:rPr>
              <a:t>Donau-Anrainerstaaten</a:t>
            </a:r>
            <a:endParaRPr lang="de-DE" sz="1050" dirty="0">
              <a:solidFill>
                <a:schemeClr val="accent1"/>
              </a:solidFill>
              <a:latin typeface="+mn-lt"/>
            </a:endParaRPr>
          </a:p>
        </p:txBody>
      </p:sp>
      <p:sp>
        <p:nvSpPr>
          <p:cNvPr id="12" name="Title 1"/>
          <p:cNvSpPr>
            <a:spLocks noGrp="1"/>
          </p:cNvSpPr>
          <p:nvPr>
            <p:ph type="title"/>
          </p:nvPr>
        </p:nvSpPr>
        <p:spPr>
          <a:xfrm>
            <a:off x="457200" y="404664"/>
            <a:ext cx="4762872" cy="990600"/>
          </a:xfrm>
        </p:spPr>
        <p:txBody>
          <a:bodyPr>
            <a:normAutofit/>
          </a:bodyPr>
          <a:lstStyle/>
          <a:p>
            <a:r>
              <a:rPr lang="de-AT" b="1" dirty="0" smtClean="0">
                <a:solidFill>
                  <a:schemeClr val="accent1"/>
                </a:solidFill>
              </a:rPr>
              <a:t>Daten und Fakten</a:t>
            </a:r>
            <a:r>
              <a:rPr lang="de-AT" sz="2200" dirty="0" smtClean="0">
                <a:solidFill>
                  <a:schemeClr val="accent1"/>
                </a:solidFill>
              </a:rPr>
              <a:t/>
            </a:r>
            <a:br>
              <a:rPr lang="de-AT" sz="2200" dirty="0" smtClean="0">
                <a:solidFill>
                  <a:schemeClr val="accent1"/>
                </a:solidFill>
              </a:rPr>
            </a:br>
            <a:r>
              <a:rPr lang="de-DE" sz="2400" dirty="0">
                <a:solidFill>
                  <a:schemeClr val="accent1"/>
                </a:solidFill>
              </a:rPr>
              <a:t>Wasserstraße </a:t>
            </a:r>
            <a:r>
              <a:rPr lang="de-DE" sz="2400" dirty="0" smtClean="0">
                <a:solidFill>
                  <a:schemeClr val="accent1"/>
                </a:solidFill>
              </a:rPr>
              <a:t>Donau</a:t>
            </a:r>
            <a:endParaRPr lang="de-AT" sz="2400" dirty="0"/>
          </a:p>
        </p:txBody>
      </p:sp>
      <p:sp>
        <p:nvSpPr>
          <p:cNvPr id="8" name="Textfeld 1"/>
          <p:cNvSpPr txBox="1">
            <a:spLocks noChangeArrowheads="1"/>
          </p:cNvSpPr>
          <p:nvPr/>
        </p:nvSpPr>
        <p:spPr bwMode="auto">
          <a:xfrm>
            <a:off x="8196510" y="6410018"/>
            <a:ext cx="936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1128262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Donaukorridor</a:t>
            </a:r>
            <a:br>
              <a:rPr lang="de-AT" b="1" dirty="0" smtClean="0">
                <a:solidFill>
                  <a:schemeClr val="accent1"/>
                </a:solidFill>
              </a:rPr>
            </a:br>
            <a:r>
              <a:rPr lang="de-DE" sz="2400" dirty="0">
                <a:solidFill>
                  <a:schemeClr val="accent1"/>
                </a:solidFill>
              </a:rPr>
              <a:t>Wasserstraße </a:t>
            </a:r>
            <a:r>
              <a:rPr lang="de-DE" sz="2400" dirty="0" smtClean="0">
                <a:solidFill>
                  <a:schemeClr val="accent1"/>
                </a:solidFill>
              </a:rPr>
              <a:t>Donau</a:t>
            </a:r>
            <a:endParaRPr lang="de-AT" b="1" dirty="0">
              <a:solidFill>
                <a:schemeClr val="accent1"/>
              </a:solidFill>
            </a:endParaRPr>
          </a:p>
        </p:txBody>
      </p:sp>
      <p:sp>
        <p:nvSpPr>
          <p:cNvPr id="7" name="Content Placeholder 6"/>
          <p:cNvSpPr>
            <a:spLocks noGrp="1"/>
          </p:cNvSpPr>
          <p:nvPr>
            <p:ph idx="1"/>
          </p:nvPr>
        </p:nvSpPr>
        <p:spPr>
          <a:xfrm>
            <a:off x="2197224" y="1732221"/>
            <a:ext cx="6465912" cy="4776192"/>
          </a:xfrm>
        </p:spPr>
        <p:txBody>
          <a:bodyPr/>
          <a:lstStyle/>
          <a:p>
            <a:endParaRPr lang="de-AT" sz="400" dirty="0" smtClean="0">
              <a:solidFill>
                <a:schemeClr val="accent1"/>
              </a:solidFill>
            </a:endParaRPr>
          </a:p>
          <a:p>
            <a:pPr>
              <a:buClr>
                <a:srgbClr val="189BC4"/>
              </a:buClr>
            </a:pPr>
            <a:r>
              <a:rPr lang="de-AT" sz="1800" dirty="0" smtClean="0">
                <a:solidFill>
                  <a:schemeClr val="accent1"/>
                </a:solidFill>
              </a:rPr>
              <a:t>90 Mio. </a:t>
            </a:r>
            <a:r>
              <a:rPr lang="de-AT" sz="1800" dirty="0" err="1" smtClean="0">
                <a:solidFill>
                  <a:schemeClr val="accent1"/>
                </a:solidFill>
              </a:rPr>
              <a:t>EinwohnerInnen</a:t>
            </a:r>
            <a:endParaRPr lang="de-AT" sz="1800" dirty="0" smtClean="0">
              <a:solidFill>
                <a:schemeClr val="accent1"/>
              </a:solidFill>
            </a:endParaRPr>
          </a:p>
          <a:p>
            <a:pPr>
              <a:buClr>
                <a:srgbClr val="189BC4"/>
              </a:buClr>
            </a:pPr>
            <a:endParaRPr lang="de-AT" sz="1800" dirty="0" smtClean="0">
              <a:solidFill>
                <a:schemeClr val="accent1"/>
              </a:solidFill>
            </a:endParaRPr>
          </a:p>
          <a:p>
            <a:pPr>
              <a:buClr>
                <a:srgbClr val="189BC4"/>
              </a:buClr>
            </a:pPr>
            <a:endParaRPr lang="de-AT" sz="1800" dirty="0" smtClean="0">
              <a:solidFill>
                <a:schemeClr val="accent1"/>
              </a:solidFill>
            </a:endParaRPr>
          </a:p>
          <a:p>
            <a:pPr>
              <a:buClr>
                <a:srgbClr val="189BC4"/>
              </a:buClr>
            </a:pPr>
            <a:r>
              <a:rPr lang="de-AT" sz="1800" dirty="0">
                <a:solidFill>
                  <a:schemeClr val="accent1"/>
                </a:solidFill>
              </a:rPr>
              <a:t>w</a:t>
            </a:r>
            <a:r>
              <a:rPr lang="de-AT" sz="1800" dirty="0" smtClean="0">
                <a:solidFill>
                  <a:schemeClr val="accent1"/>
                </a:solidFill>
              </a:rPr>
              <a:t>ichtiger Verkehrsträger für </a:t>
            </a:r>
            <a:r>
              <a:rPr lang="de-AT" sz="1800" b="1" dirty="0" smtClean="0">
                <a:solidFill>
                  <a:srgbClr val="189BC4"/>
                </a:solidFill>
              </a:rPr>
              <a:t>rohstoffintensive Industrie</a:t>
            </a:r>
          </a:p>
          <a:p>
            <a:pPr>
              <a:buClr>
                <a:srgbClr val="189BC4"/>
              </a:buClr>
            </a:pPr>
            <a:endParaRPr lang="de-AT" sz="1800" dirty="0" smtClean="0">
              <a:solidFill>
                <a:schemeClr val="accent1"/>
              </a:solidFill>
            </a:endParaRPr>
          </a:p>
          <a:p>
            <a:pPr>
              <a:buClr>
                <a:srgbClr val="189BC4"/>
              </a:buClr>
            </a:pPr>
            <a:endParaRPr lang="de-AT" sz="1800" dirty="0">
              <a:solidFill>
                <a:schemeClr val="accent1"/>
              </a:solidFill>
            </a:endParaRPr>
          </a:p>
          <a:p>
            <a:pPr>
              <a:buClr>
                <a:srgbClr val="189BC4"/>
              </a:buClr>
            </a:pPr>
            <a:r>
              <a:rPr lang="de-AT" sz="1800" b="1" dirty="0" smtClean="0">
                <a:solidFill>
                  <a:srgbClr val="189BC4"/>
                </a:solidFill>
              </a:rPr>
              <a:t>Stahl</a:t>
            </a:r>
            <a:r>
              <a:rPr lang="de-AT" sz="1800" dirty="0" smtClean="0">
                <a:solidFill>
                  <a:srgbClr val="189BC4"/>
                </a:solidFill>
              </a:rPr>
              <a:t>-</a:t>
            </a:r>
            <a:r>
              <a:rPr lang="de-AT" sz="1800" b="1" dirty="0">
                <a:solidFill>
                  <a:srgbClr val="189BC4"/>
                </a:solidFill>
              </a:rPr>
              <a:t>, Papier-</a:t>
            </a:r>
            <a:r>
              <a:rPr lang="de-AT" sz="1800" dirty="0">
                <a:solidFill>
                  <a:srgbClr val="189BC4"/>
                </a:solidFill>
              </a:rPr>
              <a:t>, </a:t>
            </a:r>
            <a:r>
              <a:rPr lang="de-AT" sz="1800" b="1" dirty="0">
                <a:solidFill>
                  <a:srgbClr val="189BC4"/>
                </a:solidFill>
              </a:rPr>
              <a:t>Mineralöl</a:t>
            </a:r>
            <a:r>
              <a:rPr lang="de-AT" sz="1800" dirty="0">
                <a:solidFill>
                  <a:srgbClr val="189BC4"/>
                </a:solidFill>
              </a:rPr>
              <a:t>- </a:t>
            </a:r>
            <a:r>
              <a:rPr lang="de-AT" sz="1800" dirty="0" smtClean="0">
                <a:solidFill>
                  <a:schemeClr val="accent1"/>
                </a:solidFill>
              </a:rPr>
              <a:t>und </a:t>
            </a:r>
            <a:r>
              <a:rPr lang="de-AT" sz="1800" b="1" dirty="0" smtClean="0">
                <a:solidFill>
                  <a:srgbClr val="189BC4"/>
                </a:solidFill>
              </a:rPr>
              <a:t>chemische</a:t>
            </a:r>
            <a:r>
              <a:rPr lang="de-AT" sz="1800" dirty="0" smtClean="0">
                <a:solidFill>
                  <a:schemeClr val="accent1"/>
                </a:solidFill>
              </a:rPr>
              <a:t> Industrie</a:t>
            </a:r>
            <a:br>
              <a:rPr lang="de-AT" sz="1800" dirty="0" smtClean="0">
                <a:solidFill>
                  <a:schemeClr val="accent1"/>
                </a:solidFill>
              </a:rPr>
            </a:br>
            <a:r>
              <a:rPr lang="de-AT" sz="1800" dirty="0" smtClean="0">
                <a:solidFill>
                  <a:schemeClr val="accent1"/>
                </a:solidFill>
              </a:rPr>
              <a:t>sowie </a:t>
            </a:r>
            <a:r>
              <a:rPr lang="de-AT" sz="1800" b="1" dirty="0" smtClean="0">
                <a:solidFill>
                  <a:srgbClr val="189BC4"/>
                </a:solidFill>
              </a:rPr>
              <a:t>Maschinenbau</a:t>
            </a:r>
            <a:r>
              <a:rPr lang="de-AT" sz="1800" dirty="0" smtClean="0">
                <a:solidFill>
                  <a:schemeClr val="accent1"/>
                </a:solidFill>
              </a:rPr>
              <a:t> </a:t>
            </a:r>
            <a:r>
              <a:rPr lang="de-AT" sz="1800" dirty="0">
                <a:solidFill>
                  <a:schemeClr val="accent1"/>
                </a:solidFill>
              </a:rPr>
              <a:t>und </a:t>
            </a:r>
            <a:r>
              <a:rPr lang="de-AT" sz="1800" b="1" dirty="0" smtClean="0">
                <a:solidFill>
                  <a:srgbClr val="189BC4"/>
                </a:solidFill>
              </a:rPr>
              <a:t>Automobilindustrie</a:t>
            </a:r>
            <a:r>
              <a:rPr lang="de-AT" sz="1800" dirty="0" smtClean="0">
                <a:solidFill>
                  <a:schemeClr val="accent1"/>
                </a:solidFill>
              </a:rPr>
              <a:t> angesiedelt</a:t>
            </a:r>
          </a:p>
          <a:p>
            <a:pPr>
              <a:buClr>
                <a:srgbClr val="189BC4"/>
              </a:buClr>
            </a:pPr>
            <a:endParaRPr lang="de-AT" sz="1800" dirty="0" smtClean="0">
              <a:solidFill>
                <a:schemeClr val="accent1"/>
              </a:solidFill>
            </a:endParaRPr>
          </a:p>
          <a:p>
            <a:pPr>
              <a:buClr>
                <a:srgbClr val="189BC4"/>
              </a:buClr>
            </a:pPr>
            <a:endParaRPr lang="de-AT" sz="1800" dirty="0" smtClean="0">
              <a:solidFill>
                <a:schemeClr val="accent1"/>
              </a:solidFill>
            </a:endParaRPr>
          </a:p>
          <a:p>
            <a:pPr>
              <a:buClr>
                <a:srgbClr val="189BC4"/>
              </a:buClr>
            </a:pPr>
            <a:r>
              <a:rPr lang="de-AT" sz="1800" dirty="0" smtClean="0">
                <a:solidFill>
                  <a:schemeClr val="accent1"/>
                </a:solidFill>
              </a:rPr>
              <a:t>Donauraum fruchtbare Böden</a:t>
            </a:r>
            <a:br>
              <a:rPr lang="de-AT" sz="1800" dirty="0" smtClean="0">
                <a:solidFill>
                  <a:schemeClr val="accent1"/>
                </a:solidFill>
              </a:rPr>
            </a:br>
            <a:r>
              <a:rPr lang="de-AT" sz="1800" dirty="0" smtClean="0">
                <a:solidFill>
                  <a:schemeClr val="accent1"/>
                </a:solidFill>
                <a:sym typeface="Wingdings" panose="05000000000000000000" pitchFamily="2" charset="2"/>
              </a:rPr>
              <a:t> Anbau von </a:t>
            </a:r>
            <a:r>
              <a:rPr lang="de-AT" sz="1800" b="1" dirty="0" smtClean="0">
                <a:solidFill>
                  <a:srgbClr val="189BC4"/>
                </a:solidFill>
                <a:sym typeface="Wingdings" panose="05000000000000000000" pitchFamily="2" charset="2"/>
              </a:rPr>
              <a:t>landwirtschaftlichen Rohstoffen</a:t>
            </a:r>
            <a:br>
              <a:rPr lang="de-AT" sz="1800" b="1" dirty="0" smtClean="0">
                <a:solidFill>
                  <a:srgbClr val="189BC4"/>
                </a:solidFill>
                <a:sym typeface="Wingdings" panose="05000000000000000000" pitchFamily="2" charset="2"/>
              </a:rPr>
            </a:br>
            <a:r>
              <a:rPr lang="de-AT" sz="1800" dirty="0" smtClean="0">
                <a:solidFill>
                  <a:schemeClr val="accent1"/>
                </a:solidFill>
                <a:sym typeface="Wingdings" panose="05000000000000000000" pitchFamily="2" charset="2"/>
              </a:rPr>
              <a:t> </a:t>
            </a:r>
            <a:r>
              <a:rPr lang="de-AT" sz="1800" b="1" dirty="0" smtClean="0">
                <a:solidFill>
                  <a:srgbClr val="189BC4"/>
                </a:solidFill>
                <a:sym typeface="Wingdings" panose="05000000000000000000" pitchFamily="2" charset="2"/>
              </a:rPr>
              <a:t>Transport</a:t>
            </a:r>
            <a:r>
              <a:rPr lang="de-AT" sz="1800" dirty="0" smtClean="0">
                <a:solidFill>
                  <a:schemeClr val="accent1"/>
                </a:solidFill>
                <a:sym typeface="Wingdings" panose="05000000000000000000" pitchFamily="2" charset="2"/>
              </a:rPr>
              <a:t> über Rhein-Main-Donau-Achse zu den Häfen</a:t>
            </a:r>
            <a:endParaRPr lang="de-AT" sz="1800" b="1" dirty="0">
              <a:solidFill>
                <a:schemeClr val="accent1"/>
              </a:solidFill>
            </a:endParaRPr>
          </a:p>
          <a:p>
            <a:endParaRPr lang="de-AT" sz="18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 y="1646754"/>
            <a:ext cx="1906973" cy="1258602"/>
          </a:xfrm>
          <a:prstGeom prst="rect">
            <a:avLst/>
          </a:prstGeom>
        </p:spPr>
      </p:pic>
      <p:sp>
        <p:nvSpPr>
          <p:cNvPr id="6" name="Textfeld 1"/>
          <p:cNvSpPr txBox="1">
            <a:spLocks noChangeArrowheads="1"/>
          </p:cNvSpPr>
          <p:nvPr/>
        </p:nvSpPr>
        <p:spPr bwMode="auto">
          <a:xfrm>
            <a:off x="-52017" y="1627903"/>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
        <p:nvSpPr>
          <p:cNvPr id="8" name="Textfeld 1"/>
          <p:cNvSpPr txBox="1">
            <a:spLocks noChangeArrowheads="1"/>
          </p:cNvSpPr>
          <p:nvPr/>
        </p:nvSpPr>
        <p:spPr bwMode="auto">
          <a:xfrm>
            <a:off x="8206154" y="640557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47415"/>
            <a:ext cx="1910098" cy="1272902"/>
          </a:xfrm>
          <a:prstGeom prst="rect">
            <a:avLst/>
          </a:prstGeom>
        </p:spPr>
      </p:pic>
      <p:pic>
        <p:nvPicPr>
          <p:cNvPr id="10" name="Grafik 9"/>
          <p:cNvPicPr>
            <a:picLocks noChangeAspect="1"/>
          </p:cNvPicPr>
          <p:nvPr/>
        </p:nvPicPr>
        <p:blipFill>
          <a:blip r:embed="rId5"/>
          <a:stretch>
            <a:fillRect/>
          </a:stretch>
        </p:blipFill>
        <p:spPr>
          <a:xfrm>
            <a:off x="-2394" y="4120317"/>
            <a:ext cx="1910098" cy="1273399"/>
          </a:xfrm>
          <a:prstGeom prst="rect">
            <a:avLst/>
          </a:prstGeom>
        </p:spPr>
      </p:pic>
      <p:sp>
        <p:nvSpPr>
          <p:cNvPr id="11" name="Textfeld 1"/>
          <p:cNvSpPr txBox="1">
            <a:spLocks noChangeArrowheads="1"/>
          </p:cNvSpPr>
          <p:nvPr/>
        </p:nvSpPr>
        <p:spPr bwMode="auto">
          <a:xfrm>
            <a:off x="-52017" y="4106017"/>
            <a:ext cx="18722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mn-lt"/>
              </a:rPr>
              <a:t>Quelle: </a:t>
            </a:r>
            <a:r>
              <a:rPr lang="de-AT" sz="800" dirty="0">
                <a:solidFill>
                  <a:schemeClr val="accent1"/>
                </a:solidFill>
                <a:latin typeface="Corbel" panose="020B0503020204020204" pitchFamily="34" charset="0"/>
              </a:rPr>
              <a:t>istockphoto.com/David </a:t>
            </a:r>
            <a:r>
              <a:rPr lang="de-AT" sz="800" dirty="0" smtClean="0">
                <a:solidFill>
                  <a:schemeClr val="accent1"/>
                </a:solidFill>
                <a:latin typeface="Corbel" panose="020B0503020204020204" pitchFamily="34" charset="0"/>
              </a:rPr>
              <a:t>Jones</a:t>
            </a:r>
            <a:endParaRPr lang="de-DE" sz="800" dirty="0">
              <a:solidFill>
                <a:schemeClr val="accent1"/>
              </a:solidFill>
              <a:latin typeface="Corbel" panose="020B0503020204020204" pitchFamily="34" charset="0"/>
            </a:endParaRPr>
          </a:p>
        </p:txBody>
      </p:sp>
      <p:pic>
        <p:nvPicPr>
          <p:cNvPr id="13" name="Grafik 12"/>
          <p:cNvPicPr>
            <a:picLocks noChangeAspect="1"/>
          </p:cNvPicPr>
          <p:nvPr/>
        </p:nvPicPr>
        <p:blipFill>
          <a:blip r:embed="rId6"/>
          <a:stretch>
            <a:fillRect/>
          </a:stretch>
        </p:blipFill>
        <p:spPr>
          <a:xfrm>
            <a:off x="0" y="5371348"/>
            <a:ext cx="1908000" cy="1271503"/>
          </a:xfrm>
          <a:prstGeom prst="rect">
            <a:avLst/>
          </a:prstGeom>
        </p:spPr>
      </p:pic>
      <p:sp>
        <p:nvSpPr>
          <p:cNvPr id="14" name="Textfeld 1"/>
          <p:cNvSpPr txBox="1">
            <a:spLocks noChangeArrowheads="1"/>
          </p:cNvSpPr>
          <p:nvPr/>
        </p:nvSpPr>
        <p:spPr bwMode="auto">
          <a:xfrm>
            <a:off x="-57563" y="28183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a:t>
            </a:r>
            <a:r>
              <a:rPr lang="de-DE" sz="800" dirty="0" err="1" smtClean="0">
                <a:solidFill>
                  <a:schemeClr val="accent1"/>
                </a:solidFill>
                <a:latin typeface="+mn-lt"/>
              </a:rPr>
              <a:t>pixabay</a:t>
            </a:r>
            <a:endParaRPr lang="de-DE" sz="800" dirty="0">
              <a:solidFill>
                <a:schemeClr val="accent1"/>
              </a:solidFill>
              <a:latin typeface="+mn-lt"/>
            </a:endParaRPr>
          </a:p>
        </p:txBody>
      </p:sp>
      <p:sp>
        <p:nvSpPr>
          <p:cNvPr id="12" name="Textfeld 1"/>
          <p:cNvSpPr txBox="1">
            <a:spLocks noChangeArrowheads="1"/>
          </p:cNvSpPr>
          <p:nvPr/>
        </p:nvSpPr>
        <p:spPr bwMode="auto">
          <a:xfrm>
            <a:off x="-75332" y="534699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a:t>
            </a:r>
            <a:r>
              <a:rPr lang="de-DE" sz="800" dirty="0" err="1" smtClean="0">
                <a:solidFill>
                  <a:schemeClr val="accent1"/>
                </a:solidFill>
                <a:latin typeface="+mn-lt"/>
              </a:rPr>
              <a:t>pixabay</a:t>
            </a:r>
            <a:endParaRPr lang="de-DE" sz="800" dirty="0">
              <a:solidFill>
                <a:schemeClr val="accent1"/>
              </a:solidFill>
              <a:latin typeface="+mn-lt"/>
            </a:endParaRPr>
          </a:p>
        </p:txBody>
      </p:sp>
    </p:spTree>
    <p:extLst>
      <p:ext uri="{BB962C8B-B14F-4D97-AF65-F5344CB8AC3E}">
        <p14:creationId xmlns:p14="http://schemas.microsoft.com/office/powerpoint/2010/main" val="2212576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Wasserstraße Donau</a:t>
            </a:r>
            <a:endParaRPr lang="en-US" sz="2000" b="1" dirty="0">
              <a:solidFill>
                <a:schemeClr val="accent1"/>
              </a:solidFill>
            </a:endParaRPr>
          </a:p>
        </p:txBody>
      </p:sp>
      <p:sp>
        <p:nvSpPr>
          <p:cNvPr id="3" name="Inhaltsplatzhalter 2"/>
          <p:cNvSpPr>
            <a:spLocks noGrp="1"/>
          </p:cNvSpPr>
          <p:nvPr>
            <p:ph idx="1"/>
          </p:nvPr>
        </p:nvSpPr>
        <p:spPr/>
        <p:txBody>
          <a:bodyPr>
            <a:normAutofit/>
          </a:bodyPr>
          <a:lstStyle/>
          <a:p>
            <a:pPr>
              <a:buClr>
                <a:srgbClr val="189BC4"/>
              </a:buClr>
            </a:pPr>
            <a:r>
              <a:rPr lang="de-AT" sz="1800" dirty="0" smtClean="0">
                <a:solidFill>
                  <a:schemeClr val="accent1"/>
                </a:solidFill>
              </a:rPr>
              <a:t>Transportvolumen: </a:t>
            </a:r>
            <a:r>
              <a:rPr lang="de-AT" sz="1800" b="1" dirty="0" smtClean="0">
                <a:solidFill>
                  <a:srgbClr val="189BC4"/>
                </a:solidFill>
              </a:rPr>
              <a:t>38,3 </a:t>
            </a:r>
            <a:r>
              <a:rPr lang="de-AT" sz="1800" b="1" dirty="0">
                <a:solidFill>
                  <a:srgbClr val="189BC4"/>
                </a:solidFill>
              </a:rPr>
              <a:t>Millionen </a:t>
            </a:r>
            <a:r>
              <a:rPr lang="de-AT" sz="1800" b="1" dirty="0" smtClean="0">
                <a:solidFill>
                  <a:srgbClr val="189BC4"/>
                </a:solidFill>
              </a:rPr>
              <a:t>Tonnen</a:t>
            </a:r>
          </a:p>
          <a:p>
            <a:pPr>
              <a:buClr>
                <a:srgbClr val="189BC4"/>
              </a:buClr>
            </a:pPr>
            <a:endParaRPr lang="de-AT" sz="1800" dirty="0" smtClean="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d</a:t>
            </a:r>
            <a:r>
              <a:rPr lang="de-AT" sz="1800" dirty="0" smtClean="0">
                <a:solidFill>
                  <a:schemeClr val="accent1"/>
                </a:solidFill>
              </a:rPr>
              <a:t>urchschnittliche Transportentfernung: </a:t>
            </a:r>
            <a:r>
              <a:rPr lang="de-AT" sz="1800" b="1" dirty="0" smtClean="0">
                <a:solidFill>
                  <a:srgbClr val="189BC4"/>
                </a:solidFill>
              </a:rPr>
              <a:t>600 km</a:t>
            </a:r>
          </a:p>
          <a:p>
            <a:pPr>
              <a:buClr>
                <a:srgbClr val="189BC4"/>
              </a:buClr>
            </a:pPr>
            <a:endParaRPr lang="de-AT" sz="1800" dirty="0" smtClean="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Verfügbarkeit </a:t>
            </a:r>
            <a:r>
              <a:rPr lang="de-AT" sz="1800" dirty="0" smtClean="0">
                <a:solidFill>
                  <a:schemeClr val="accent1"/>
                </a:solidFill>
              </a:rPr>
              <a:t>der Donau 2016: </a:t>
            </a:r>
            <a:r>
              <a:rPr lang="de-AT" sz="1800" b="1" dirty="0" smtClean="0">
                <a:solidFill>
                  <a:srgbClr val="189BC4"/>
                </a:solidFill>
              </a:rPr>
              <a:t>100,00 %</a:t>
            </a:r>
            <a:r>
              <a:rPr lang="de-AT" sz="1800" dirty="0" smtClean="0">
                <a:solidFill>
                  <a:schemeClr val="accent1"/>
                </a:solidFill>
              </a:rPr>
              <a:t/>
            </a:r>
            <a:br>
              <a:rPr lang="de-AT" sz="1800" dirty="0" smtClean="0">
                <a:solidFill>
                  <a:schemeClr val="accent1"/>
                </a:solidFill>
              </a:rPr>
            </a:br>
            <a:r>
              <a:rPr lang="de-AT" sz="1800" dirty="0" smtClean="0">
                <a:solidFill>
                  <a:schemeClr val="accent1"/>
                </a:solidFill>
                <a:sym typeface="Wingdings" panose="05000000000000000000" pitchFamily="2" charset="2"/>
              </a:rPr>
              <a:t> </a:t>
            </a:r>
            <a:r>
              <a:rPr lang="de-AT" sz="1800" b="1" dirty="0" smtClean="0">
                <a:solidFill>
                  <a:srgbClr val="189BC4"/>
                </a:solidFill>
                <a:sym typeface="Wingdings" panose="05000000000000000000" pitchFamily="2" charset="2"/>
              </a:rPr>
              <a:t>keine Sperren </a:t>
            </a:r>
            <a:r>
              <a:rPr lang="de-AT" sz="1800" dirty="0" smtClean="0">
                <a:solidFill>
                  <a:schemeClr val="accent1"/>
                </a:solidFill>
                <a:sym typeface="Wingdings" panose="05000000000000000000" pitchFamily="2" charset="2"/>
              </a:rPr>
              <a:t>wegen Eis oder Hochwasser erforderlich</a:t>
            </a:r>
            <a:endParaRPr lang="de-AT" sz="1800" dirty="0" smtClean="0">
              <a:solidFill>
                <a:schemeClr val="accent1"/>
              </a:solidFill>
            </a:endParaRPr>
          </a:p>
          <a:p>
            <a:pPr>
              <a:buClr>
                <a:srgbClr val="189BC4"/>
              </a:buClr>
            </a:pPr>
            <a:endParaRPr lang="de-AT" sz="1800" dirty="0" smtClean="0">
              <a:solidFill>
                <a:schemeClr val="accent1"/>
              </a:solidFill>
            </a:endParaRPr>
          </a:p>
          <a:p>
            <a:pPr>
              <a:buClr>
                <a:srgbClr val="189BC4"/>
              </a:buClr>
            </a:pPr>
            <a:endParaRPr lang="de-AT" sz="1800" dirty="0">
              <a:solidFill>
                <a:schemeClr val="accent1"/>
              </a:solidFill>
            </a:endParaRPr>
          </a:p>
          <a:p>
            <a:pPr>
              <a:buClr>
                <a:srgbClr val="189BC4"/>
              </a:buClr>
            </a:pPr>
            <a:r>
              <a:rPr lang="de-AT" sz="1800" b="1" dirty="0" smtClean="0">
                <a:solidFill>
                  <a:srgbClr val="189BC4"/>
                </a:solidFill>
              </a:rPr>
              <a:t>wichtige </a:t>
            </a:r>
            <a:r>
              <a:rPr lang="de-AT" sz="1800" b="1" dirty="0">
                <a:solidFill>
                  <a:srgbClr val="189BC4"/>
                </a:solidFill>
              </a:rPr>
              <a:t>Märkte:</a:t>
            </a:r>
          </a:p>
          <a:p>
            <a:pPr lvl="1">
              <a:buClr>
                <a:srgbClr val="189BC4"/>
              </a:buClr>
              <a:buFont typeface="Symbol" panose="05050102010706020507" pitchFamily="18" charset="2"/>
              <a:buChar char="-"/>
            </a:pPr>
            <a:r>
              <a:rPr lang="de-AT" sz="1800" dirty="0" smtClean="0">
                <a:solidFill>
                  <a:schemeClr val="accent1"/>
                </a:solidFill>
              </a:rPr>
              <a:t>Erze und Metallabfälle</a:t>
            </a:r>
          </a:p>
          <a:p>
            <a:pPr lvl="1">
              <a:buClr>
                <a:srgbClr val="189BC4"/>
              </a:buClr>
              <a:buFont typeface="Symbol" panose="05050102010706020507" pitchFamily="18" charset="2"/>
              <a:buChar char="-"/>
            </a:pPr>
            <a:r>
              <a:rPr lang="de-AT" sz="1800" dirty="0" smtClean="0">
                <a:solidFill>
                  <a:schemeClr val="accent1"/>
                </a:solidFill>
              </a:rPr>
              <a:t>Land- und forstwirtschaftliche Produkte</a:t>
            </a:r>
          </a:p>
          <a:p>
            <a:pPr lvl="1">
              <a:buClr>
                <a:srgbClr val="189BC4"/>
              </a:buClr>
              <a:buFont typeface="Symbol" panose="05050102010706020507" pitchFamily="18" charset="2"/>
              <a:buChar char="-"/>
            </a:pPr>
            <a:r>
              <a:rPr lang="de-AT" sz="1800" dirty="0" smtClean="0">
                <a:solidFill>
                  <a:schemeClr val="accent1"/>
                </a:solidFill>
              </a:rPr>
              <a:t>Erdölerzeugnisse</a:t>
            </a:r>
          </a:p>
          <a:p>
            <a:pPr lvl="1">
              <a:buClr>
                <a:srgbClr val="189BC4"/>
              </a:buClr>
              <a:buFont typeface="Symbol" panose="05050102010706020507" pitchFamily="18" charset="2"/>
              <a:buChar char="-"/>
            </a:pPr>
            <a:endParaRPr lang="de-AT" sz="1800" dirty="0">
              <a:solidFill>
                <a:schemeClr val="accent1"/>
              </a:solidFill>
            </a:endParaRPr>
          </a:p>
          <a:p>
            <a:pPr>
              <a:buClr>
                <a:srgbClr val="189BC4"/>
              </a:buClr>
            </a:pPr>
            <a:endParaRPr lang="de-AT" sz="2200" dirty="0" smtClean="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9" name="Textfeld 1"/>
          <p:cNvSpPr txBox="1">
            <a:spLocks noChangeArrowheads="1"/>
          </p:cNvSpPr>
          <p:nvPr/>
        </p:nvSpPr>
        <p:spPr bwMode="auto">
          <a:xfrm>
            <a:off x="6444208" y="6395246"/>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r>
              <a:rPr lang="de-DE" sz="800" dirty="0" smtClean="0">
                <a:solidFill>
                  <a:schemeClr val="accent1"/>
                </a:solidFill>
                <a:latin typeface="+mn-lt"/>
              </a:rPr>
              <a:t>, Observatory </a:t>
            </a:r>
            <a:r>
              <a:rPr lang="de-DE" sz="800" dirty="0" err="1" smtClean="0">
                <a:solidFill>
                  <a:schemeClr val="accent1"/>
                </a:solidFill>
                <a:latin typeface="+mn-lt"/>
              </a:rPr>
              <a:t>of</a:t>
            </a:r>
            <a:r>
              <a:rPr lang="de-DE" sz="800" dirty="0" smtClean="0">
                <a:solidFill>
                  <a:schemeClr val="accent1"/>
                </a:solidFill>
                <a:latin typeface="+mn-lt"/>
              </a:rPr>
              <a:t> European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endParaRPr lang="de-DE" sz="800" dirty="0">
              <a:solidFill>
                <a:schemeClr val="accent1"/>
              </a:solidFill>
              <a:latin typeface="+mn-lt"/>
            </a:endParaRPr>
          </a:p>
        </p:txBody>
      </p:sp>
      <p:pic>
        <p:nvPicPr>
          <p:cNvPr id="4" name="Grafik 3"/>
          <p:cNvPicPr>
            <a:picLocks noChangeAspect="1"/>
          </p:cNvPicPr>
          <p:nvPr/>
        </p:nvPicPr>
        <p:blipFill>
          <a:blip r:embed="rId3"/>
          <a:stretch>
            <a:fillRect/>
          </a:stretch>
        </p:blipFill>
        <p:spPr>
          <a:xfrm>
            <a:off x="6410378" y="1700808"/>
            <a:ext cx="2757600" cy="1706831"/>
          </a:xfrm>
          <a:prstGeom prst="rect">
            <a:avLst/>
          </a:prstGeom>
        </p:spPr>
      </p:pic>
      <p:pic>
        <p:nvPicPr>
          <p:cNvPr id="6" name="Grafik 5"/>
          <p:cNvPicPr>
            <a:picLocks noChangeAspect="1"/>
          </p:cNvPicPr>
          <p:nvPr/>
        </p:nvPicPr>
        <p:blipFill>
          <a:blip r:embed="rId4"/>
          <a:stretch>
            <a:fillRect/>
          </a:stretch>
        </p:blipFill>
        <p:spPr>
          <a:xfrm>
            <a:off x="6387387" y="4322305"/>
            <a:ext cx="2756613" cy="2012765"/>
          </a:xfrm>
          <a:prstGeom prst="rect">
            <a:avLst/>
          </a:prstGeom>
        </p:spPr>
      </p:pic>
      <p:sp>
        <p:nvSpPr>
          <p:cNvPr id="8" name="Textfeld 1"/>
          <p:cNvSpPr txBox="1">
            <a:spLocks noChangeArrowheads="1"/>
          </p:cNvSpPr>
          <p:nvPr/>
        </p:nvSpPr>
        <p:spPr bwMode="auto">
          <a:xfrm>
            <a:off x="6343071" y="4333252"/>
            <a:ext cx="9652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
        <p:nvSpPr>
          <p:cNvPr id="10" name="Textfeld 1"/>
          <p:cNvSpPr txBox="1">
            <a:spLocks noChangeArrowheads="1"/>
          </p:cNvSpPr>
          <p:nvPr/>
        </p:nvSpPr>
        <p:spPr bwMode="auto">
          <a:xfrm>
            <a:off x="6387387" y="1700808"/>
            <a:ext cx="9652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831763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990600"/>
          </a:xfrm>
        </p:spPr>
        <p:txBody>
          <a:bodyPr>
            <a:normAutofit/>
          </a:bodyPr>
          <a:lstStyle/>
          <a:p>
            <a:r>
              <a:rPr lang="de-AT" b="1" dirty="0" smtClean="0"/>
              <a:t>Güterverkehr Österreichische Donau (2016)</a:t>
            </a:r>
            <a:r>
              <a:rPr lang="de-AT" dirty="0" smtClean="0"/>
              <a:t/>
            </a:r>
            <a:br>
              <a:rPr lang="de-AT" dirty="0" smtClean="0"/>
            </a:br>
            <a:r>
              <a:rPr lang="de-AT" sz="2700" dirty="0" smtClean="0"/>
              <a:t>Wasserstraße Donau</a:t>
            </a:r>
            <a:endParaRPr lang="de-AT" sz="2700" dirty="0"/>
          </a:p>
        </p:txBody>
      </p:sp>
      <p:sp>
        <p:nvSpPr>
          <p:cNvPr id="3" name="Inhaltsplatzhalter 2"/>
          <p:cNvSpPr>
            <a:spLocks noGrp="1"/>
          </p:cNvSpPr>
          <p:nvPr>
            <p:ph idx="1"/>
          </p:nvPr>
        </p:nvSpPr>
        <p:spPr/>
        <p:txBody>
          <a:bodyPr/>
          <a:lstStyle/>
          <a:p>
            <a:endParaRPr lang="de-AT"/>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Grafik 5"/>
          <p:cNvPicPr/>
          <p:nvPr/>
        </p:nvPicPr>
        <p:blipFill rotWithShape="1">
          <a:blip r:embed="rId2">
            <a:extLst>
              <a:ext uri="{28A0092B-C50C-407E-A947-70E740481C1C}">
                <a14:useLocalDpi xmlns:a14="http://schemas.microsoft.com/office/drawing/2010/main" val="0"/>
              </a:ext>
            </a:extLst>
          </a:blip>
          <a:srcRect t="2507"/>
          <a:stretch/>
        </p:blipFill>
        <p:spPr>
          <a:xfrm>
            <a:off x="471494" y="1844824"/>
            <a:ext cx="8276970" cy="4536504"/>
          </a:xfrm>
          <a:prstGeom prst="rect">
            <a:avLst/>
          </a:prstGeom>
        </p:spPr>
      </p:pic>
      <p:sp>
        <p:nvSpPr>
          <p:cNvPr id="7" name="Textfeld 1"/>
          <p:cNvSpPr txBox="1">
            <a:spLocks noChangeArrowheads="1"/>
          </p:cNvSpPr>
          <p:nvPr/>
        </p:nvSpPr>
        <p:spPr bwMode="auto">
          <a:xfrm>
            <a:off x="471494" y="1844824"/>
            <a:ext cx="936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3473307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Donauhäfen</a:t>
            </a:r>
            <a:r>
              <a:rPr lang="de-AT" dirty="0" smtClean="0">
                <a:solidFill>
                  <a:schemeClr val="accent1"/>
                </a:solidFill>
              </a:rPr>
              <a:t/>
            </a:r>
            <a:br>
              <a:rPr lang="de-AT" dirty="0" smtClean="0">
                <a:solidFill>
                  <a:schemeClr val="accent1"/>
                </a:solidFill>
              </a:rPr>
            </a:br>
            <a:r>
              <a:rPr lang="de-AT" sz="2400" dirty="0" smtClean="0">
                <a:solidFill>
                  <a:schemeClr val="accent1"/>
                </a:solidFill>
              </a:rPr>
              <a:t>Wasserstraße </a:t>
            </a:r>
            <a:r>
              <a:rPr lang="de-AT" sz="2400" dirty="0">
                <a:solidFill>
                  <a:schemeClr val="accent1"/>
                </a:solidFill>
              </a:rPr>
              <a:t>D</a:t>
            </a:r>
            <a:r>
              <a:rPr lang="de-AT" sz="2400" dirty="0" smtClean="0">
                <a:solidFill>
                  <a:schemeClr val="accent1"/>
                </a:solidFill>
              </a:rPr>
              <a:t>onau</a:t>
            </a:r>
            <a:endParaRPr lang="de-AT" dirty="0">
              <a:solidFill>
                <a:schemeClr val="accent1"/>
              </a:solidFill>
            </a:endParaRPr>
          </a:p>
        </p:txBody>
      </p:sp>
      <p:sp>
        <p:nvSpPr>
          <p:cNvPr id="3" name="Inhaltsplatzhalter 2"/>
          <p:cNvSpPr>
            <a:spLocks noGrp="1"/>
          </p:cNvSpPr>
          <p:nvPr>
            <p:ph idx="1"/>
          </p:nvPr>
        </p:nvSpPr>
        <p:spPr/>
        <p:txBody>
          <a:bodyPr/>
          <a:lstStyle/>
          <a:p>
            <a:pPr>
              <a:buClr>
                <a:srgbClr val="189BC4"/>
              </a:buClr>
            </a:pPr>
            <a:endParaRPr lang="de-AT" sz="1800" dirty="0" smtClean="0">
              <a:solidFill>
                <a:schemeClr val="accent1"/>
              </a:solidFill>
            </a:endParaRPr>
          </a:p>
          <a:p>
            <a:pPr>
              <a:buClr>
                <a:srgbClr val="189BC4"/>
              </a:buClr>
            </a:pPr>
            <a:r>
              <a:rPr lang="de-AT" sz="1800" dirty="0" smtClean="0">
                <a:solidFill>
                  <a:schemeClr val="accent1"/>
                </a:solidFill>
              </a:rPr>
              <a:t>Verknüpfung Verkehrsträger</a:t>
            </a:r>
            <a:br>
              <a:rPr lang="de-AT" sz="1800" dirty="0" smtClean="0">
                <a:solidFill>
                  <a:schemeClr val="accent1"/>
                </a:solidFill>
              </a:rPr>
            </a:br>
            <a:r>
              <a:rPr lang="de-AT" sz="1800" dirty="0" smtClean="0">
                <a:solidFill>
                  <a:schemeClr val="accent1"/>
                </a:solidFill>
              </a:rPr>
              <a:t>Wasserstraße, Straße und Schiene</a:t>
            </a:r>
          </a:p>
          <a:p>
            <a:pPr>
              <a:buClr>
                <a:srgbClr val="189BC4"/>
              </a:buClr>
            </a:pPr>
            <a:endParaRPr lang="de-AT" sz="1800" dirty="0" smtClean="0">
              <a:solidFill>
                <a:schemeClr val="accent1"/>
              </a:solidFill>
            </a:endParaRPr>
          </a:p>
          <a:p>
            <a:pPr marL="0" indent="0">
              <a:buClr>
                <a:srgbClr val="189BC4"/>
              </a:buClr>
              <a:buNone/>
            </a:pPr>
            <a:endParaRPr lang="de-AT" sz="1800" dirty="0" smtClean="0">
              <a:solidFill>
                <a:schemeClr val="accent1"/>
              </a:solidFill>
            </a:endParaRPr>
          </a:p>
          <a:p>
            <a:pPr>
              <a:buClr>
                <a:srgbClr val="189BC4"/>
              </a:buClr>
            </a:pPr>
            <a:r>
              <a:rPr lang="de-AT" sz="1800" dirty="0">
                <a:solidFill>
                  <a:schemeClr val="accent1"/>
                </a:solidFill>
              </a:rPr>
              <a:t>m</a:t>
            </a:r>
            <a:r>
              <a:rPr lang="de-AT" sz="1800" dirty="0" smtClean="0">
                <a:solidFill>
                  <a:schemeClr val="accent1"/>
                </a:solidFill>
              </a:rPr>
              <a:t>oderne </a:t>
            </a:r>
            <a:r>
              <a:rPr lang="de-AT" sz="1800" b="1" dirty="0" smtClean="0">
                <a:solidFill>
                  <a:srgbClr val="189BC4"/>
                </a:solidFill>
              </a:rPr>
              <a:t>Logistikdrehscheiben</a:t>
            </a:r>
          </a:p>
          <a:p>
            <a:pPr marL="0" indent="0">
              <a:buClr>
                <a:srgbClr val="189BC4"/>
              </a:buClr>
              <a:buNone/>
            </a:pPr>
            <a:endParaRPr lang="de-AT" sz="1800" dirty="0" smtClean="0">
              <a:solidFill>
                <a:schemeClr val="accent1"/>
              </a:solidFill>
            </a:endParaRPr>
          </a:p>
          <a:p>
            <a:pPr>
              <a:buClr>
                <a:srgbClr val="189BC4"/>
              </a:buClr>
            </a:pPr>
            <a:endParaRPr lang="de-AT" sz="1800" dirty="0">
              <a:solidFill>
                <a:schemeClr val="accent1"/>
              </a:solidFill>
            </a:endParaRPr>
          </a:p>
          <a:p>
            <a:pPr>
              <a:buClr>
                <a:srgbClr val="189BC4"/>
              </a:buClr>
            </a:pPr>
            <a:r>
              <a:rPr lang="de-AT" sz="1800" dirty="0">
                <a:solidFill>
                  <a:schemeClr val="accent1"/>
                </a:solidFill>
              </a:rPr>
              <a:t>d</a:t>
            </a:r>
            <a:r>
              <a:rPr lang="de-AT" sz="1800" dirty="0" smtClean="0">
                <a:solidFill>
                  <a:schemeClr val="accent1"/>
                </a:solidFill>
              </a:rPr>
              <a:t>rei </a:t>
            </a:r>
            <a:r>
              <a:rPr lang="de-AT" sz="1800" b="1" dirty="0">
                <a:solidFill>
                  <a:srgbClr val="189BC4"/>
                </a:solidFill>
              </a:rPr>
              <a:t>umschlagstärksten </a:t>
            </a:r>
            <a:r>
              <a:rPr lang="de-AT" sz="1800" b="1" dirty="0" smtClean="0">
                <a:solidFill>
                  <a:srgbClr val="189BC4"/>
                </a:solidFill>
              </a:rPr>
              <a:t>Hafenstandorte </a:t>
            </a:r>
            <a:r>
              <a:rPr lang="de-AT" sz="1800" dirty="0" smtClean="0">
                <a:solidFill>
                  <a:schemeClr val="accent1"/>
                </a:solidFill>
              </a:rPr>
              <a:t>an der </a:t>
            </a:r>
            <a:r>
              <a:rPr lang="de-AT" sz="1800" dirty="0">
                <a:solidFill>
                  <a:schemeClr val="accent1"/>
                </a:solidFill>
              </a:rPr>
              <a:t>D</a:t>
            </a:r>
            <a:r>
              <a:rPr lang="de-AT" sz="1800" dirty="0" smtClean="0">
                <a:solidFill>
                  <a:schemeClr val="accent1"/>
                </a:solidFill>
              </a:rPr>
              <a:t>onau:</a:t>
            </a:r>
          </a:p>
          <a:p>
            <a:pPr lvl="1">
              <a:buClr>
                <a:srgbClr val="189BC4"/>
              </a:buClr>
              <a:buFont typeface="Symbol" panose="05050102010706020507" pitchFamily="18" charset="2"/>
              <a:buChar char="-"/>
            </a:pPr>
            <a:endParaRPr lang="de-AT" sz="1800" dirty="0" smtClean="0">
              <a:solidFill>
                <a:schemeClr val="accent1"/>
              </a:solidFill>
            </a:endParaRPr>
          </a:p>
          <a:p>
            <a:pPr lvl="1">
              <a:buClr>
                <a:srgbClr val="189BC4"/>
              </a:buClr>
              <a:buFont typeface="Symbol" panose="05050102010706020507" pitchFamily="18" charset="2"/>
              <a:buChar char="-"/>
            </a:pPr>
            <a:r>
              <a:rPr lang="de-AT" sz="1800" dirty="0" err="1" smtClean="0">
                <a:solidFill>
                  <a:schemeClr val="accent1"/>
                </a:solidFill>
              </a:rPr>
              <a:t>Izmail</a:t>
            </a:r>
            <a:r>
              <a:rPr lang="de-AT" sz="1800" dirty="0" smtClean="0">
                <a:solidFill>
                  <a:schemeClr val="accent1"/>
                </a:solidFill>
              </a:rPr>
              <a:t> (Ukraine)</a:t>
            </a:r>
          </a:p>
          <a:p>
            <a:pPr lvl="1">
              <a:buClr>
                <a:srgbClr val="189BC4"/>
              </a:buClr>
              <a:buFont typeface="Symbol" panose="05050102010706020507" pitchFamily="18" charset="2"/>
              <a:buChar char="-"/>
            </a:pPr>
            <a:r>
              <a:rPr lang="de-AT" sz="1800" dirty="0" smtClean="0">
                <a:solidFill>
                  <a:schemeClr val="accent1"/>
                </a:solidFill>
              </a:rPr>
              <a:t>Linz (Österreich)</a:t>
            </a:r>
          </a:p>
          <a:p>
            <a:pPr lvl="1">
              <a:buClr>
                <a:srgbClr val="189BC4"/>
              </a:buClr>
              <a:buFont typeface="Symbol" panose="05050102010706020507" pitchFamily="18" charset="2"/>
              <a:buChar char="-"/>
            </a:pPr>
            <a:r>
              <a:rPr lang="de-AT" sz="1800" dirty="0" err="1" smtClean="0">
                <a:solidFill>
                  <a:schemeClr val="accent1"/>
                </a:solidFill>
              </a:rPr>
              <a:t>Galati</a:t>
            </a:r>
            <a:r>
              <a:rPr lang="de-AT" sz="1800" dirty="0" smtClean="0">
                <a:solidFill>
                  <a:schemeClr val="accent1"/>
                </a:solidFill>
              </a:rPr>
              <a:t> (Rumänien)</a:t>
            </a:r>
          </a:p>
          <a:p>
            <a:pPr lvl="1"/>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grpSp>
        <p:nvGrpSpPr>
          <p:cNvPr id="10" name="Gruppieren 9"/>
          <p:cNvGrpSpPr/>
          <p:nvPr/>
        </p:nvGrpSpPr>
        <p:grpSpPr>
          <a:xfrm>
            <a:off x="4211960" y="1987259"/>
            <a:ext cx="5268477" cy="3006480"/>
            <a:chOff x="4908444" y="1771815"/>
            <a:chExt cx="4235556" cy="2160240"/>
          </a:xfrm>
        </p:grpSpPr>
        <p:pic>
          <p:nvPicPr>
            <p:cNvPr id="8" name="Grafik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237" t="4757" b="36230"/>
            <a:stretch/>
          </p:blipFill>
          <p:spPr>
            <a:xfrm>
              <a:off x="4908444" y="1771815"/>
              <a:ext cx="4235556" cy="2160240"/>
            </a:xfrm>
            <a:prstGeom prst="rect">
              <a:avLst/>
            </a:prstGeom>
          </p:spPr>
        </p:pic>
        <p:sp>
          <p:nvSpPr>
            <p:cNvPr id="9" name="Rechteck 8"/>
            <p:cNvSpPr/>
            <p:nvPr/>
          </p:nvSpPr>
          <p:spPr>
            <a:xfrm>
              <a:off x="4912394" y="1827812"/>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1" name="Textfeld 1"/>
          <p:cNvSpPr txBox="1">
            <a:spLocks noChangeArrowheads="1"/>
          </p:cNvSpPr>
          <p:nvPr/>
        </p:nvSpPr>
        <p:spPr bwMode="auto">
          <a:xfrm>
            <a:off x="6444208" y="6395246"/>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r>
              <a:rPr lang="de-DE" sz="800" dirty="0" smtClean="0">
                <a:solidFill>
                  <a:schemeClr val="accent1"/>
                </a:solidFill>
                <a:latin typeface="+mn-lt"/>
              </a:rPr>
              <a:t>, Observatory </a:t>
            </a:r>
            <a:r>
              <a:rPr lang="de-DE" sz="800" dirty="0" err="1" smtClean="0">
                <a:solidFill>
                  <a:schemeClr val="accent1"/>
                </a:solidFill>
                <a:latin typeface="+mn-lt"/>
              </a:rPr>
              <a:t>of</a:t>
            </a:r>
            <a:r>
              <a:rPr lang="de-DE" sz="800" dirty="0" smtClean="0">
                <a:solidFill>
                  <a:schemeClr val="accent1"/>
                </a:solidFill>
                <a:latin typeface="+mn-lt"/>
              </a:rPr>
              <a:t> European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endParaRPr lang="de-DE" sz="800" dirty="0">
              <a:solidFill>
                <a:schemeClr val="accent1"/>
              </a:solidFill>
              <a:latin typeface="+mn-lt"/>
            </a:endParaRPr>
          </a:p>
        </p:txBody>
      </p:sp>
      <p:sp>
        <p:nvSpPr>
          <p:cNvPr id="12" name="Textfeld 1"/>
          <p:cNvSpPr txBox="1">
            <a:spLocks noChangeArrowheads="1"/>
          </p:cNvSpPr>
          <p:nvPr/>
        </p:nvSpPr>
        <p:spPr bwMode="auto">
          <a:xfrm>
            <a:off x="4139952" y="2110356"/>
            <a:ext cx="2892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Observatory </a:t>
            </a:r>
            <a:r>
              <a:rPr lang="de-DE" sz="800" dirty="0" err="1" smtClean="0">
                <a:solidFill>
                  <a:schemeClr val="accent1"/>
                </a:solidFill>
                <a:latin typeface="+mn-lt"/>
              </a:rPr>
              <a:t>of</a:t>
            </a:r>
            <a:r>
              <a:rPr lang="de-DE" sz="800" dirty="0" smtClean="0">
                <a:solidFill>
                  <a:schemeClr val="accent1"/>
                </a:solidFill>
                <a:latin typeface="+mn-lt"/>
              </a:rPr>
              <a:t> European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endParaRPr lang="de-DE" sz="800" dirty="0">
              <a:solidFill>
                <a:schemeClr val="accent1"/>
              </a:solidFill>
              <a:latin typeface="+mn-lt"/>
            </a:endParaRPr>
          </a:p>
        </p:txBody>
      </p:sp>
    </p:spTree>
    <p:extLst>
      <p:ext uri="{BB962C8B-B14F-4D97-AF65-F5344CB8AC3E}">
        <p14:creationId xmlns:p14="http://schemas.microsoft.com/office/powerpoint/2010/main" val="1437142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b="1" dirty="0" smtClean="0"/>
              <a:t>Stärken und Schwächen der Donauschifffahrt</a:t>
            </a:r>
            <a:r>
              <a:rPr lang="de-AT" dirty="0" smtClean="0"/>
              <a:t/>
            </a:r>
            <a:br>
              <a:rPr lang="de-AT" dirty="0" smtClean="0"/>
            </a:br>
            <a:r>
              <a:rPr lang="de-AT" sz="2400" dirty="0" smtClean="0"/>
              <a:t>Wasserstraße Donau</a:t>
            </a:r>
            <a:endParaRPr lang="de-AT" sz="2400" dirty="0"/>
          </a:p>
        </p:txBody>
      </p:sp>
      <p:sp>
        <p:nvSpPr>
          <p:cNvPr id="7" name="Textplatzhalter 6"/>
          <p:cNvSpPr>
            <a:spLocks noGrp="1"/>
          </p:cNvSpPr>
          <p:nvPr>
            <p:ph type="body" idx="1"/>
          </p:nvPr>
        </p:nvSpPr>
        <p:spPr>
          <a:solidFill>
            <a:schemeClr val="accent5">
              <a:lumMod val="20000"/>
              <a:lumOff val="80000"/>
            </a:schemeClr>
          </a:solidFill>
          <a:ln w="28575">
            <a:solidFill>
              <a:schemeClr val="accent1"/>
            </a:solidFill>
          </a:ln>
        </p:spPr>
        <p:txBody>
          <a:bodyPr>
            <a:normAutofit/>
          </a:bodyPr>
          <a:lstStyle/>
          <a:p>
            <a:r>
              <a:rPr lang="de-AT" sz="2400" dirty="0" smtClean="0">
                <a:solidFill>
                  <a:srgbClr val="189BC4"/>
                </a:solidFill>
              </a:rPr>
              <a:t>Stärken</a:t>
            </a:r>
            <a:endParaRPr lang="de-AT" sz="2400" dirty="0">
              <a:solidFill>
                <a:srgbClr val="189BC4"/>
              </a:solidFill>
            </a:endParaRPr>
          </a:p>
        </p:txBody>
      </p:sp>
      <p:sp>
        <p:nvSpPr>
          <p:cNvPr id="8" name="Inhaltsplatzhalter 7"/>
          <p:cNvSpPr>
            <a:spLocks noGrp="1"/>
          </p:cNvSpPr>
          <p:nvPr>
            <p:ph sz="half" idx="2"/>
          </p:nvPr>
        </p:nvSpPr>
        <p:spPr/>
        <p:txBody>
          <a:bodyPr>
            <a:normAutofit fontScale="92500" lnSpcReduction="10000"/>
          </a:bodyPr>
          <a:lstStyle/>
          <a:p>
            <a:pPr>
              <a:buClr>
                <a:srgbClr val="189BC4"/>
              </a:buClr>
              <a:buFont typeface="Wingdings" panose="05000000000000000000" pitchFamily="2" charset="2"/>
              <a:buChar char="ü"/>
            </a:pPr>
            <a:r>
              <a:rPr lang="de-AT" sz="1800" dirty="0" smtClean="0">
                <a:solidFill>
                  <a:schemeClr val="accent1"/>
                </a:solidFill>
              </a:rPr>
              <a:t>niedrige Transportkosten</a:t>
            </a:r>
          </a:p>
          <a:p>
            <a:pPr>
              <a:buClr>
                <a:srgbClr val="189BC4"/>
              </a:buClr>
              <a:buFont typeface="Wingdings" panose="05000000000000000000" pitchFamily="2" charset="2"/>
              <a:buChar char="ü"/>
            </a:pPr>
            <a:endParaRPr lang="de-AT" sz="1800" dirty="0" smtClean="0">
              <a:solidFill>
                <a:schemeClr val="accent1"/>
              </a:solidFill>
            </a:endParaRPr>
          </a:p>
          <a:p>
            <a:pPr>
              <a:buClr>
                <a:srgbClr val="189BC4"/>
              </a:buClr>
              <a:buFont typeface="Wingdings" panose="05000000000000000000" pitchFamily="2" charset="2"/>
              <a:buChar char="ü"/>
            </a:pPr>
            <a:r>
              <a:rPr lang="de-AT" sz="1800" dirty="0" smtClean="0">
                <a:solidFill>
                  <a:schemeClr val="accent1"/>
                </a:solidFill>
              </a:rPr>
              <a:t>Massenleistungsfähigkeit</a:t>
            </a:r>
          </a:p>
          <a:p>
            <a:pPr>
              <a:buClr>
                <a:srgbClr val="189BC4"/>
              </a:buClr>
              <a:buFont typeface="Wingdings" panose="05000000000000000000" pitchFamily="2" charset="2"/>
              <a:buChar char="ü"/>
            </a:pPr>
            <a:endParaRPr lang="de-AT" sz="1800" dirty="0">
              <a:solidFill>
                <a:schemeClr val="accent1"/>
              </a:solidFill>
            </a:endParaRPr>
          </a:p>
          <a:p>
            <a:pPr>
              <a:buClr>
                <a:srgbClr val="189BC4"/>
              </a:buClr>
              <a:buFont typeface="Wingdings" panose="05000000000000000000" pitchFamily="2" charset="2"/>
              <a:buChar char="ü"/>
            </a:pPr>
            <a:r>
              <a:rPr lang="de-AT" sz="1800" dirty="0" err="1" smtClean="0">
                <a:solidFill>
                  <a:schemeClr val="accent1"/>
                </a:solidFill>
              </a:rPr>
              <a:t>High&amp;Heavy-Gütertransporte</a:t>
            </a:r>
            <a:r>
              <a:rPr lang="de-AT" sz="1800" dirty="0" smtClean="0">
                <a:solidFill>
                  <a:schemeClr val="accent1"/>
                </a:solidFill>
              </a:rPr>
              <a:t> möglich</a:t>
            </a:r>
          </a:p>
          <a:p>
            <a:pPr>
              <a:buClr>
                <a:srgbClr val="189BC4"/>
              </a:buClr>
              <a:buFont typeface="Wingdings" panose="05000000000000000000" pitchFamily="2" charset="2"/>
              <a:buChar char="ü"/>
            </a:pPr>
            <a:endParaRPr lang="de-AT" sz="1800" dirty="0" smtClean="0">
              <a:solidFill>
                <a:schemeClr val="accent1"/>
              </a:solidFill>
            </a:endParaRPr>
          </a:p>
          <a:p>
            <a:pPr>
              <a:buClr>
                <a:srgbClr val="189BC4"/>
              </a:buClr>
              <a:buFont typeface="Wingdings" panose="05000000000000000000" pitchFamily="2" charset="2"/>
              <a:buChar char="ü"/>
            </a:pPr>
            <a:r>
              <a:rPr lang="de-AT" sz="1800" dirty="0" smtClean="0">
                <a:solidFill>
                  <a:schemeClr val="accent1"/>
                </a:solidFill>
              </a:rPr>
              <a:t>Umweltfreundlichkeit</a:t>
            </a:r>
          </a:p>
          <a:p>
            <a:pPr>
              <a:buClr>
                <a:srgbClr val="189BC4"/>
              </a:buClr>
              <a:buFont typeface="Wingdings" panose="05000000000000000000" pitchFamily="2" charset="2"/>
              <a:buChar char="ü"/>
            </a:pPr>
            <a:endParaRPr lang="de-AT" sz="1800" dirty="0" smtClean="0">
              <a:solidFill>
                <a:schemeClr val="accent1"/>
              </a:solidFill>
            </a:endParaRPr>
          </a:p>
          <a:p>
            <a:pPr>
              <a:buClr>
                <a:srgbClr val="189BC4"/>
              </a:buClr>
              <a:buFont typeface="Wingdings" panose="05000000000000000000" pitchFamily="2" charset="2"/>
              <a:buChar char="ü"/>
            </a:pPr>
            <a:r>
              <a:rPr lang="de-AT" sz="1800" dirty="0" smtClean="0">
                <a:solidFill>
                  <a:schemeClr val="accent1"/>
                </a:solidFill>
              </a:rPr>
              <a:t>Sicherheit</a:t>
            </a:r>
          </a:p>
          <a:p>
            <a:pPr>
              <a:buClr>
                <a:srgbClr val="189BC4"/>
              </a:buClr>
              <a:buFont typeface="Wingdings" panose="05000000000000000000" pitchFamily="2" charset="2"/>
              <a:buChar char="ü"/>
            </a:pPr>
            <a:endParaRPr lang="de-AT" sz="1800" dirty="0" smtClean="0">
              <a:solidFill>
                <a:schemeClr val="accent1"/>
              </a:solidFill>
            </a:endParaRPr>
          </a:p>
          <a:p>
            <a:pPr>
              <a:buClr>
                <a:srgbClr val="189BC4"/>
              </a:buClr>
              <a:buFont typeface="Wingdings" panose="05000000000000000000" pitchFamily="2" charset="2"/>
              <a:buChar char="ü"/>
            </a:pPr>
            <a:r>
              <a:rPr lang="de-AT" sz="1800" dirty="0" smtClean="0">
                <a:solidFill>
                  <a:schemeClr val="accent1"/>
                </a:solidFill>
              </a:rPr>
              <a:t>24/7 Güterverkehr</a:t>
            </a:r>
          </a:p>
          <a:p>
            <a:pPr>
              <a:buClr>
                <a:srgbClr val="189BC4"/>
              </a:buClr>
              <a:buFont typeface="Wingdings" panose="05000000000000000000" pitchFamily="2" charset="2"/>
              <a:buChar char="ü"/>
            </a:pPr>
            <a:endParaRPr lang="de-AT" sz="1800" dirty="0" smtClean="0">
              <a:solidFill>
                <a:schemeClr val="accent1"/>
              </a:solidFill>
            </a:endParaRPr>
          </a:p>
          <a:p>
            <a:pPr>
              <a:buClr>
                <a:srgbClr val="189BC4"/>
              </a:buClr>
              <a:buFont typeface="Wingdings" panose="05000000000000000000" pitchFamily="2" charset="2"/>
              <a:buChar char="ü"/>
            </a:pPr>
            <a:r>
              <a:rPr lang="de-AT" sz="1800" dirty="0" smtClean="0">
                <a:solidFill>
                  <a:schemeClr val="accent1"/>
                </a:solidFill>
              </a:rPr>
              <a:t>niedrige Infrastrukturkosten</a:t>
            </a:r>
            <a:endParaRPr lang="de-AT" sz="1800" dirty="0">
              <a:solidFill>
                <a:schemeClr val="accent1"/>
              </a:solidFill>
            </a:endParaRPr>
          </a:p>
        </p:txBody>
      </p:sp>
      <p:sp>
        <p:nvSpPr>
          <p:cNvPr id="9" name="Textplatzhalter 8"/>
          <p:cNvSpPr>
            <a:spLocks noGrp="1"/>
          </p:cNvSpPr>
          <p:nvPr>
            <p:ph type="body" sz="quarter" idx="3"/>
          </p:nvPr>
        </p:nvSpPr>
        <p:spPr>
          <a:solidFill>
            <a:schemeClr val="accent5">
              <a:lumMod val="20000"/>
              <a:lumOff val="80000"/>
            </a:schemeClr>
          </a:solidFill>
          <a:ln w="28575">
            <a:solidFill>
              <a:schemeClr val="accent1"/>
            </a:solidFill>
          </a:ln>
        </p:spPr>
        <p:txBody>
          <a:bodyPr>
            <a:normAutofit/>
          </a:bodyPr>
          <a:lstStyle/>
          <a:p>
            <a:r>
              <a:rPr lang="de-AT" sz="2400" dirty="0" smtClean="0">
                <a:solidFill>
                  <a:srgbClr val="189BC4"/>
                </a:solidFill>
                <a:latin typeface="Corbel" panose="020B0503020204020204" pitchFamily="34" charset="0"/>
              </a:rPr>
              <a:t>Schwächen</a:t>
            </a:r>
            <a:endParaRPr lang="de-AT" sz="2400" dirty="0">
              <a:solidFill>
                <a:srgbClr val="189BC4"/>
              </a:solidFill>
              <a:latin typeface="Corbel" panose="020B0503020204020204" pitchFamily="34" charset="0"/>
            </a:endParaRPr>
          </a:p>
        </p:txBody>
      </p:sp>
      <p:sp>
        <p:nvSpPr>
          <p:cNvPr id="10" name="Inhaltsplatzhalter 9"/>
          <p:cNvSpPr>
            <a:spLocks noGrp="1"/>
          </p:cNvSpPr>
          <p:nvPr>
            <p:ph sz="quarter" idx="4"/>
          </p:nvPr>
        </p:nvSpPr>
        <p:spPr/>
        <p:txBody>
          <a:bodyPr>
            <a:normAutofit/>
          </a:bodyPr>
          <a:lstStyle/>
          <a:p>
            <a:pPr>
              <a:buClr>
                <a:srgbClr val="189BC4"/>
              </a:buClr>
              <a:buSzPct val="90000"/>
              <a:buFont typeface="Symbol" panose="05050102010706020507" pitchFamily="18" charset="2"/>
              <a:buChar char="-"/>
            </a:pPr>
            <a:r>
              <a:rPr lang="de-AT" sz="1800" dirty="0" smtClean="0">
                <a:solidFill>
                  <a:schemeClr val="accent1"/>
                </a:solidFill>
              </a:rPr>
              <a:t>Abhängigkeit von schwankenden Fahrwasserverhältnissen</a:t>
            </a:r>
          </a:p>
          <a:p>
            <a:pPr>
              <a:buClr>
                <a:srgbClr val="189BC4"/>
              </a:buClr>
              <a:buSzPct val="90000"/>
              <a:buFont typeface="Symbol" panose="05050102010706020507" pitchFamily="18" charset="2"/>
              <a:buChar char="-"/>
            </a:pPr>
            <a:endParaRPr lang="de-AT" sz="1800" dirty="0" smtClean="0">
              <a:solidFill>
                <a:schemeClr val="accent1"/>
              </a:solidFill>
            </a:endParaRPr>
          </a:p>
          <a:p>
            <a:pPr>
              <a:buClr>
                <a:srgbClr val="189BC4"/>
              </a:buClr>
              <a:buSzPct val="90000"/>
              <a:buFont typeface="Symbol" panose="05050102010706020507" pitchFamily="18" charset="2"/>
              <a:buChar char="-"/>
            </a:pPr>
            <a:r>
              <a:rPr lang="de-AT" sz="1800" dirty="0">
                <a:solidFill>
                  <a:schemeClr val="accent1"/>
                </a:solidFill>
              </a:rPr>
              <a:t>n</a:t>
            </a:r>
            <a:r>
              <a:rPr lang="de-AT" sz="1800" dirty="0" smtClean="0">
                <a:solidFill>
                  <a:schemeClr val="accent1"/>
                </a:solidFill>
              </a:rPr>
              <a:t>iedrige Transportgeschwindigkeit</a:t>
            </a:r>
          </a:p>
          <a:p>
            <a:pPr>
              <a:buClr>
                <a:srgbClr val="189BC4"/>
              </a:buClr>
              <a:buSzPct val="90000"/>
              <a:buFont typeface="Symbol" panose="05050102010706020507" pitchFamily="18" charset="2"/>
              <a:buChar char="-"/>
            </a:pPr>
            <a:endParaRPr lang="de-AT" sz="1800" dirty="0" smtClean="0">
              <a:solidFill>
                <a:schemeClr val="accent1"/>
              </a:solidFill>
            </a:endParaRPr>
          </a:p>
          <a:p>
            <a:pPr>
              <a:buClr>
                <a:srgbClr val="189BC4"/>
              </a:buClr>
              <a:buSzPct val="90000"/>
              <a:buFont typeface="Symbol" panose="05050102010706020507" pitchFamily="18" charset="2"/>
              <a:buChar char="-"/>
            </a:pPr>
            <a:r>
              <a:rPr lang="de-AT" sz="1800" dirty="0">
                <a:solidFill>
                  <a:schemeClr val="accent1"/>
                </a:solidFill>
              </a:rPr>
              <a:t>g</a:t>
            </a:r>
            <a:r>
              <a:rPr lang="de-AT" sz="1800" dirty="0" smtClean="0">
                <a:solidFill>
                  <a:schemeClr val="accent1"/>
                </a:solidFill>
              </a:rPr>
              <a:t>eringe Netzdichte, daher meist</a:t>
            </a:r>
            <a:br>
              <a:rPr lang="de-AT" sz="1800" dirty="0" smtClean="0">
                <a:solidFill>
                  <a:schemeClr val="accent1"/>
                </a:solidFill>
              </a:rPr>
            </a:br>
            <a:r>
              <a:rPr lang="de-AT" sz="1800" dirty="0" smtClean="0">
                <a:solidFill>
                  <a:schemeClr val="accent1"/>
                </a:solidFill>
              </a:rPr>
              <a:t>Vor-/Nachläufe notwendig</a:t>
            </a: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11" name="Textfeld 1"/>
          <p:cNvSpPr txBox="1">
            <a:spLocks noChangeArrowheads="1"/>
          </p:cNvSpPr>
          <p:nvPr/>
        </p:nvSpPr>
        <p:spPr bwMode="auto">
          <a:xfrm>
            <a:off x="8217877" y="638747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2577732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62180"/>
            <a:ext cx="8229600" cy="990600"/>
          </a:xfrm>
        </p:spPr>
        <p:txBody>
          <a:bodyPr/>
          <a:lstStyle/>
          <a:p>
            <a:r>
              <a:rPr lang="de-AT" b="1" dirty="0" smtClean="0"/>
              <a:t>Chancen und Hindernisse der Donauschifffahrt</a:t>
            </a:r>
            <a:r>
              <a:rPr lang="de-AT" dirty="0" smtClean="0"/>
              <a:t/>
            </a:r>
            <a:br>
              <a:rPr lang="de-AT" dirty="0" smtClean="0"/>
            </a:br>
            <a:r>
              <a:rPr lang="de-AT" sz="2400" dirty="0" smtClean="0"/>
              <a:t>Wasserstraße Donau</a:t>
            </a:r>
            <a:endParaRPr lang="de-AT" sz="2400" dirty="0"/>
          </a:p>
        </p:txBody>
      </p:sp>
      <p:sp>
        <p:nvSpPr>
          <p:cNvPr id="3" name="Textplatzhalter 2"/>
          <p:cNvSpPr>
            <a:spLocks noGrp="1"/>
          </p:cNvSpPr>
          <p:nvPr>
            <p:ph type="body" idx="1"/>
          </p:nvPr>
        </p:nvSpPr>
        <p:spPr>
          <a:solidFill>
            <a:schemeClr val="accent5">
              <a:lumMod val="20000"/>
              <a:lumOff val="80000"/>
            </a:schemeClr>
          </a:solidFill>
          <a:ln w="28575">
            <a:solidFill>
              <a:schemeClr val="accent1"/>
            </a:solidFill>
          </a:ln>
        </p:spPr>
        <p:txBody>
          <a:bodyPr/>
          <a:lstStyle/>
          <a:p>
            <a:r>
              <a:rPr lang="de-AT" sz="2400" dirty="0" smtClean="0">
                <a:solidFill>
                  <a:srgbClr val="189BC4"/>
                </a:solidFill>
              </a:rPr>
              <a:t>Chancen</a:t>
            </a:r>
            <a:endParaRPr lang="de-AT" sz="2400" dirty="0">
              <a:solidFill>
                <a:srgbClr val="189BC4"/>
              </a:solidFill>
            </a:endParaRPr>
          </a:p>
        </p:txBody>
      </p:sp>
      <p:sp>
        <p:nvSpPr>
          <p:cNvPr id="4" name="Inhaltsplatzhalter 3"/>
          <p:cNvSpPr>
            <a:spLocks noGrp="1"/>
          </p:cNvSpPr>
          <p:nvPr>
            <p:ph sz="half" idx="2"/>
          </p:nvPr>
        </p:nvSpPr>
        <p:spPr/>
        <p:txBody>
          <a:bodyPr>
            <a:noAutofit/>
          </a:bodyPr>
          <a:lstStyle/>
          <a:p>
            <a:pPr>
              <a:spcBef>
                <a:spcPts val="600"/>
              </a:spcBef>
              <a:spcAft>
                <a:spcPts val="1200"/>
              </a:spcAft>
              <a:buClr>
                <a:srgbClr val="189BC4"/>
              </a:buClr>
              <a:buFont typeface="Wingdings" panose="05000000000000000000" pitchFamily="2" charset="2"/>
              <a:buChar char="ü"/>
            </a:pPr>
            <a:r>
              <a:rPr lang="de-AT" sz="1800" dirty="0" smtClean="0">
                <a:solidFill>
                  <a:schemeClr val="accent1"/>
                </a:solidFill>
              </a:rPr>
              <a:t>freie Kapazitäten der Wasserstraße</a:t>
            </a:r>
          </a:p>
          <a:p>
            <a:pPr>
              <a:spcBef>
                <a:spcPts val="600"/>
              </a:spcBef>
              <a:spcAft>
                <a:spcPts val="1200"/>
              </a:spcAft>
              <a:buClr>
                <a:srgbClr val="189BC4"/>
              </a:buClr>
              <a:buFont typeface="Wingdings" panose="05000000000000000000" pitchFamily="2" charset="2"/>
              <a:buChar char="ü"/>
            </a:pPr>
            <a:r>
              <a:rPr lang="de-AT" sz="1800" dirty="0" smtClean="0">
                <a:solidFill>
                  <a:schemeClr val="accent1"/>
                </a:solidFill>
              </a:rPr>
              <a:t>steigende Nachfrage nach umweltfreundlichen Transportmitteln</a:t>
            </a:r>
          </a:p>
          <a:p>
            <a:pPr>
              <a:spcBef>
                <a:spcPts val="600"/>
              </a:spcBef>
              <a:spcAft>
                <a:spcPts val="1200"/>
              </a:spcAft>
              <a:buClr>
                <a:srgbClr val="189BC4"/>
              </a:buClr>
              <a:buFont typeface="Wingdings" panose="05000000000000000000" pitchFamily="2" charset="2"/>
              <a:buChar char="ü"/>
            </a:pPr>
            <a:r>
              <a:rPr lang="de-AT" sz="1800" dirty="0" smtClean="0">
                <a:solidFill>
                  <a:schemeClr val="accent1"/>
                </a:solidFill>
              </a:rPr>
              <a:t>moderne und grenzüberschreitende harmonisierte Informationsdienste (RIS)</a:t>
            </a:r>
          </a:p>
          <a:p>
            <a:pPr>
              <a:spcBef>
                <a:spcPts val="600"/>
              </a:spcBef>
              <a:spcAft>
                <a:spcPts val="1200"/>
              </a:spcAft>
              <a:buClr>
                <a:srgbClr val="189BC4"/>
              </a:buClr>
              <a:buFont typeface="Wingdings" panose="05000000000000000000" pitchFamily="2" charset="2"/>
              <a:buChar char="ü"/>
            </a:pPr>
            <a:r>
              <a:rPr lang="de-AT" sz="1800" dirty="0" smtClean="0">
                <a:solidFill>
                  <a:schemeClr val="accent1"/>
                </a:solidFill>
              </a:rPr>
              <a:t>Kooperationen mit Straße und Schiene</a:t>
            </a:r>
          </a:p>
          <a:p>
            <a:pPr>
              <a:spcBef>
                <a:spcPts val="600"/>
              </a:spcBef>
              <a:spcAft>
                <a:spcPts val="1200"/>
              </a:spcAft>
              <a:buClr>
                <a:srgbClr val="189BC4"/>
              </a:buClr>
              <a:buFont typeface="Wingdings" panose="05000000000000000000" pitchFamily="2" charset="2"/>
              <a:buChar char="ü"/>
            </a:pPr>
            <a:r>
              <a:rPr lang="de-AT" sz="1800" dirty="0" smtClean="0">
                <a:solidFill>
                  <a:schemeClr val="accent1"/>
                </a:solidFill>
              </a:rPr>
              <a:t>internationale Entwicklungsinitiativen</a:t>
            </a:r>
            <a:endParaRPr lang="de-AT" sz="1800" dirty="0">
              <a:solidFill>
                <a:schemeClr val="accent1"/>
              </a:solidFill>
            </a:endParaRPr>
          </a:p>
        </p:txBody>
      </p:sp>
      <p:sp>
        <p:nvSpPr>
          <p:cNvPr id="5" name="Textplatzhalter 4"/>
          <p:cNvSpPr>
            <a:spLocks noGrp="1"/>
          </p:cNvSpPr>
          <p:nvPr>
            <p:ph type="body" sz="quarter" idx="3"/>
          </p:nvPr>
        </p:nvSpPr>
        <p:spPr>
          <a:solidFill>
            <a:schemeClr val="accent5">
              <a:lumMod val="20000"/>
              <a:lumOff val="80000"/>
            </a:schemeClr>
          </a:solidFill>
          <a:ln w="28575">
            <a:solidFill>
              <a:schemeClr val="accent1"/>
            </a:solidFill>
          </a:ln>
        </p:spPr>
        <p:txBody>
          <a:bodyPr>
            <a:normAutofit/>
          </a:bodyPr>
          <a:lstStyle/>
          <a:p>
            <a:r>
              <a:rPr lang="de-AT" sz="2400" dirty="0" smtClean="0">
                <a:solidFill>
                  <a:srgbClr val="189BC4"/>
                </a:solidFill>
              </a:rPr>
              <a:t>Hindernisse</a:t>
            </a:r>
            <a:endParaRPr lang="de-AT" sz="2400" dirty="0">
              <a:solidFill>
                <a:srgbClr val="189BC4"/>
              </a:solidFill>
            </a:endParaRPr>
          </a:p>
        </p:txBody>
      </p:sp>
      <p:sp>
        <p:nvSpPr>
          <p:cNvPr id="6" name="Inhaltsplatzhalter 5"/>
          <p:cNvSpPr>
            <a:spLocks noGrp="1"/>
          </p:cNvSpPr>
          <p:nvPr>
            <p:ph sz="quarter" idx="4"/>
          </p:nvPr>
        </p:nvSpPr>
        <p:spPr/>
        <p:txBody>
          <a:bodyPr>
            <a:normAutofit/>
          </a:bodyPr>
          <a:lstStyle/>
          <a:p>
            <a:pPr marL="0" indent="0">
              <a:buClr>
                <a:srgbClr val="189BC4"/>
              </a:buClr>
              <a:buNone/>
            </a:pPr>
            <a:r>
              <a:rPr lang="de-AT" sz="1800" dirty="0">
                <a:solidFill>
                  <a:schemeClr val="accent1"/>
                </a:solidFill>
              </a:rPr>
              <a:t>in manchen </a:t>
            </a:r>
            <a:r>
              <a:rPr lang="de-AT" sz="1800" dirty="0" smtClean="0">
                <a:solidFill>
                  <a:schemeClr val="accent1"/>
                </a:solidFill>
              </a:rPr>
              <a:t>Donauländern:</a:t>
            </a:r>
            <a:endParaRPr lang="de-AT" sz="1800" dirty="0">
              <a:solidFill>
                <a:schemeClr val="accent1"/>
              </a:solidFill>
            </a:endParaRPr>
          </a:p>
          <a:p>
            <a:pPr marL="0" indent="0">
              <a:buClr>
                <a:srgbClr val="189BC4"/>
              </a:buClr>
              <a:buNone/>
            </a:pPr>
            <a:endParaRPr lang="de-AT" sz="1800" dirty="0" smtClean="0">
              <a:solidFill>
                <a:schemeClr val="accent1"/>
              </a:solidFill>
            </a:endParaRPr>
          </a:p>
          <a:p>
            <a:pPr>
              <a:buClr>
                <a:srgbClr val="189BC4"/>
              </a:buClr>
              <a:buFont typeface="Symbol" panose="05050102010706020507" pitchFamily="18" charset="2"/>
              <a:buChar char="-"/>
            </a:pPr>
            <a:r>
              <a:rPr lang="de-AT" sz="1800" dirty="0" smtClean="0">
                <a:solidFill>
                  <a:schemeClr val="accent1"/>
                </a:solidFill>
              </a:rPr>
              <a:t>nicht adäquate Instandhaltung der Wasserstraße</a:t>
            </a:r>
          </a:p>
          <a:p>
            <a:pPr>
              <a:buClr>
                <a:srgbClr val="189BC4"/>
              </a:buClr>
              <a:buFont typeface="Symbol" panose="05050102010706020507" pitchFamily="18" charset="2"/>
              <a:buChar char="-"/>
            </a:pPr>
            <a:endParaRPr lang="de-AT" sz="1800" dirty="0" smtClean="0">
              <a:solidFill>
                <a:schemeClr val="accent1"/>
              </a:solidFill>
            </a:endParaRPr>
          </a:p>
          <a:p>
            <a:pPr>
              <a:buClr>
                <a:srgbClr val="189BC4"/>
              </a:buClr>
              <a:buFont typeface="Symbol" panose="05050102010706020507" pitchFamily="18" charset="2"/>
              <a:buChar char="-"/>
            </a:pPr>
            <a:r>
              <a:rPr lang="de-AT" sz="1800" dirty="0" smtClean="0">
                <a:solidFill>
                  <a:schemeClr val="accent1"/>
                </a:solidFill>
              </a:rPr>
              <a:t>hoher Modernisierungsbedarf bei Häfen und Flotte</a:t>
            </a:r>
            <a:endParaRPr lang="de-AT" sz="1800" dirty="0">
              <a:solidFill>
                <a:schemeClr val="accent1"/>
              </a:solidFill>
            </a:endParaRPr>
          </a:p>
        </p:txBody>
      </p:sp>
      <p:sp>
        <p:nvSpPr>
          <p:cNvPr id="8" name="Foliennummernplatzhalter 7"/>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9" name="Textfeld 1"/>
          <p:cNvSpPr txBox="1">
            <a:spLocks noChangeArrowheads="1"/>
          </p:cNvSpPr>
          <p:nvPr/>
        </p:nvSpPr>
        <p:spPr bwMode="auto">
          <a:xfrm>
            <a:off x="8217877" y="638747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2105128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Belgrader Konvention</a:t>
            </a:r>
            <a:r>
              <a:rPr lang="de-AT" dirty="0" smtClean="0"/>
              <a:t/>
            </a:r>
            <a:br>
              <a:rPr lang="de-AT" dirty="0" smtClean="0"/>
            </a:br>
            <a:r>
              <a:rPr lang="de-AT" sz="2400" dirty="0" smtClean="0"/>
              <a:t>Wasserstraße Donau</a:t>
            </a:r>
            <a:endParaRPr lang="de-AT" dirty="0"/>
          </a:p>
        </p:txBody>
      </p:sp>
      <p:sp>
        <p:nvSpPr>
          <p:cNvPr id="3" name="Inhaltsplatzhalter 2"/>
          <p:cNvSpPr>
            <a:spLocks noGrp="1"/>
          </p:cNvSpPr>
          <p:nvPr>
            <p:ph idx="1"/>
          </p:nvPr>
        </p:nvSpPr>
        <p:spPr/>
        <p:txBody>
          <a:bodyPr/>
          <a:lstStyle/>
          <a:p>
            <a:pPr>
              <a:spcBef>
                <a:spcPts val="600"/>
              </a:spcBef>
              <a:spcAft>
                <a:spcPts val="300"/>
              </a:spcAft>
              <a:buClr>
                <a:srgbClr val="189BC4"/>
              </a:buClr>
            </a:pPr>
            <a:r>
              <a:rPr lang="de-AT" sz="1800" dirty="0">
                <a:solidFill>
                  <a:schemeClr val="accent1"/>
                </a:solidFill>
              </a:rPr>
              <a:t>„Übereinkommen über die Regelung der Schifffahrt auf der Donau“</a:t>
            </a:r>
          </a:p>
          <a:p>
            <a:pPr>
              <a:spcBef>
                <a:spcPts val="600"/>
              </a:spcBef>
              <a:spcAft>
                <a:spcPts val="300"/>
              </a:spcAft>
              <a:buClr>
                <a:srgbClr val="189BC4"/>
              </a:buClr>
            </a:pPr>
            <a:endParaRPr lang="de-AT" sz="1800" dirty="0">
              <a:solidFill>
                <a:schemeClr val="accent1"/>
              </a:solidFill>
            </a:endParaRPr>
          </a:p>
          <a:p>
            <a:pPr>
              <a:spcBef>
                <a:spcPts val="600"/>
              </a:spcBef>
              <a:spcAft>
                <a:spcPts val="300"/>
              </a:spcAft>
              <a:buClr>
                <a:srgbClr val="189BC4"/>
              </a:buClr>
            </a:pPr>
            <a:r>
              <a:rPr lang="de-AT" sz="1800" dirty="0">
                <a:solidFill>
                  <a:schemeClr val="accent1"/>
                </a:solidFill>
              </a:rPr>
              <a:t>von allen </a:t>
            </a:r>
            <a:r>
              <a:rPr lang="de-AT" sz="1800" dirty="0" smtClean="0">
                <a:solidFill>
                  <a:schemeClr val="accent1"/>
                </a:solidFill>
              </a:rPr>
              <a:t>Donau-Anrainerstaaten unterzeichnet</a:t>
            </a:r>
            <a:endParaRPr lang="de-AT" sz="1800" dirty="0">
              <a:solidFill>
                <a:schemeClr val="accent1"/>
              </a:solidFill>
            </a:endParaRPr>
          </a:p>
          <a:p>
            <a:pPr>
              <a:spcBef>
                <a:spcPts val="600"/>
              </a:spcBef>
              <a:spcAft>
                <a:spcPts val="300"/>
              </a:spcAft>
              <a:buClr>
                <a:srgbClr val="189BC4"/>
              </a:buClr>
            </a:pPr>
            <a:endParaRPr lang="de-AT" sz="1800" dirty="0">
              <a:solidFill>
                <a:schemeClr val="accent1"/>
              </a:solidFill>
            </a:endParaRPr>
          </a:p>
          <a:p>
            <a:pPr>
              <a:spcBef>
                <a:spcPts val="600"/>
              </a:spcBef>
              <a:spcAft>
                <a:spcPts val="300"/>
              </a:spcAft>
              <a:buClr>
                <a:srgbClr val="189BC4"/>
              </a:buClr>
            </a:pPr>
            <a:r>
              <a:rPr lang="de-AT" sz="1800" b="1" dirty="0">
                <a:solidFill>
                  <a:srgbClr val="189BC4"/>
                </a:solidFill>
              </a:rPr>
              <a:t>Hauptziele:</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Freiheit der Schifffahrt auf der Donau</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Erhaltungspflicht der Wasserstraße Donau durch die Staaten</a:t>
            </a:r>
          </a:p>
          <a:p>
            <a:pPr lvl="1">
              <a:spcBef>
                <a:spcPts val="600"/>
              </a:spcBef>
              <a:spcAft>
                <a:spcPts val="300"/>
              </a:spcAft>
              <a:buClr>
                <a:srgbClr val="189BC4"/>
              </a:buClr>
            </a:pPr>
            <a:endParaRPr lang="de-AT" sz="1800" dirty="0">
              <a:solidFill>
                <a:schemeClr val="accent1"/>
              </a:solidFill>
            </a:endParaRPr>
          </a:p>
          <a:p>
            <a:pPr>
              <a:spcBef>
                <a:spcPts val="600"/>
              </a:spcBef>
              <a:spcAft>
                <a:spcPts val="300"/>
              </a:spcAft>
              <a:buClr>
                <a:srgbClr val="189BC4"/>
              </a:buClr>
            </a:pPr>
            <a:r>
              <a:rPr lang="de-AT" sz="1800" dirty="0">
                <a:solidFill>
                  <a:schemeClr val="accent1"/>
                </a:solidFill>
              </a:rPr>
              <a:t>Vollzug durch </a:t>
            </a:r>
            <a:r>
              <a:rPr lang="de-AT" sz="1800" b="1" dirty="0">
                <a:solidFill>
                  <a:srgbClr val="189BC4"/>
                </a:solidFill>
              </a:rPr>
              <a:t>Donaukommission</a:t>
            </a:r>
            <a:r>
              <a:rPr lang="de-AT" sz="1800" dirty="0">
                <a:solidFill>
                  <a:schemeClr val="accent1"/>
                </a:solidFill>
              </a:rPr>
              <a:t> überwacht: (</a:t>
            </a:r>
            <a:r>
              <a:rPr lang="de-AT" sz="1800" dirty="0">
                <a:solidFill>
                  <a:schemeClr val="accent1"/>
                </a:solidFill>
                <a:hlinkClick r:id="rId3"/>
              </a:rPr>
              <a:t>www.danubecommission.org</a:t>
            </a:r>
            <a:r>
              <a:rPr lang="de-AT" sz="1800" dirty="0">
                <a:solidFill>
                  <a:schemeClr val="accent1"/>
                </a:solidFill>
              </a:rPr>
              <a:t>)</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gibt Empfehlungen ab (z.B. zur Schifffahrtsrinne oder zum Ausbau)</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legt einheitliches System zur Bezeichnung und Verkehrsregeln fest</a:t>
            </a:r>
          </a:p>
          <a:p>
            <a:pPr lvl="1">
              <a:spcBef>
                <a:spcPts val="600"/>
              </a:spcBef>
              <a:spcAft>
                <a:spcPts val="300"/>
              </a:spcAft>
              <a:buClr>
                <a:srgbClr val="189BC4"/>
              </a:buClr>
              <a:buFont typeface="Symbol" panose="05050102010706020507" pitchFamily="18" charset="2"/>
              <a:buChar char="-"/>
            </a:pPr>
            <a:r>
              <a:rPr lang="de-AT" sz="1800" dirty="0">
                <a:solidFill>
                  <a:schemeClr val="accent1"/>
                </a:solidFill>
              </a:rPr>
              <a:t>vereinheitlicht Regeln zur Stromüberwachung</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Textfeld 1"/>
          <p:cNvSpPr txBox="1">
            <a:spLocks noChangeArrowheads="1"/>
          </p:cNvSpPr>
          <p:nvPr/>
        </p:nvSpPr>
        <p:spPr bwMode="auto">
          <a:xfrm>
            <a:off x="7380312" y="6387472"/>
            <a:ext cx="17754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a:t>
            </a:r>
            <a:r>
              <a:rPr lang="de-DE" sz="800" dirty="0" err="1" smtClean="0">
                <a:solidFill>
                  <a:schemeClr val="accent1"/>
                </a:solidFill>
                <a:latin typeface="+mn-lt"/>
              </a:rPr>
              <a:t>viadonau</a:t>
            </a:r>
            <a:r>
              <a:rPr lang="de-DE" sz="800" dirty="0" smtClean="0">
                <a:solidFill>
                  <a:schemeClr val="accent1"/>
                </a:solidFill>
                <a:latin typeface="+mn-lt"/>
              </a:rPr>
              <a:t>, Donaukommission</a:t>
            </a:r>
            <a:endParaRPr lang="de-DE" sz="800" dirty="0">
              <a:solidFill>
                <a:schemeClr val="accent1"/>
              </a:solidFill>
              <a:latin typeface="+mn-lt"/>
            </a:endParaRP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700808"/>
            <a:ext cx="3312368" cy="3312368"/>
          </a:xfrm>
          <a:prstGeom prst="rect">
            <a:avLst/>
          </a:prstGeom>
        </p:spPr>
      </p:pic>
      <p:sp>
        <p:nvSpPr>
          <p:cNvPr id="8" name="Textfeld 1"/>
          <p:cNvSpPr txBox="1">
            <a:spLocks noChangeArrowheads="1"/>
          </p:cNvSpPr>
          <p:nvPr/>
        </p:nvSpPr>
        <p:spPr bwMode="auto">
          <a:xfrm>
            <a:off x="7092280" y="4437112"/>
            <a:ext cx="8640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a:t>
            </a:r>
            <a:r>
              <a:rPr lang="de-DE" sz="800" dirty="0" err="1" smtClean="0">
                <a:solidFill>
                  <a:schemeClr val="accent1"/>
                </a:solidFill>
                <a:latin typeface="+mn-lt"/>
              </a:rPr>
              <a:t>pixabay</a:t>
            </a:r>
            <a:endParaRPr lang="de-DE" sz="800" dirty="0">
              <a:solidFill>
                <a:schemeClr val="accent1"/>
              </a:solidFill>
              <a:latin typeface="+mn-lt"/>
            </a:endParaRPr>
          </a:p>
        </p:txBody>
      </p:sp>
    </p:spTree>
    <p:extLst>
      <p:ext uri="{BB962C8B-B14F-4D97-AF65-F5344CB8AC3E}">
        <p14:creationId xmlns:p14="http://schemas.microsoft.com/office/powerpoint/2010/main" val="73273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solidFill>
                  <a:schemeClr val="accent1"/>
                </a:solidFill>
              </a:rPr>
              <a:t>Warm-Up: </a:t>
            </a:r>
            <a:br>
              <a:rPr lang="de-AT" b="1" dirty="0" smtClean="0">
                <a:solidFill>
                  <a:schemeClr val="accent1"/>
                </a:solidFill>
              </a:rPr>
            </a:br>
            <a:r>
              <a:rPr lang="de-AT" sz="2400" dirty="0" smtClean="0">
                <a:solidFill>
                  <a:schemeClr val="accent1"/>
                </a:solidFill>
              </a:rPr>
              <a:t>Wer </a:t>
            </a:r>
            <a:r>
              <a:rPr lang="de-AT" sz="2400" dirty="0">
                <a:solidFill>
                  <a:schemeClr val="accent1"/>
                </a:solidFill>
              </a:rPr>
              <a:t>nutzt die Wasserstraße?</a:t>
            </a: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pic>
        <p:nvPicPr>
          <p:cNvPr id="3" name="Grafik 2"/>
          <p:cNvPicPr>
            <a:picLocks noChangeAspect="1"/>
          </p:cNvPicPr>
          <p:nvPr/>
        </p:nvPicPr>
        <p:blipFill>
          <a:blip r:embed="rId3"/>
          <a:stretch>
            <a:fillRect/>
          </a:stretch>
        </p:blipFill>
        <p:spPr>
          <a:xfrm>
            <a:off x="457201" y="4365105"/>
            <a:ext cx="3074400" cy="2048799"/>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762" y="4304676"/>
            <a:ext cx="2827374" cy="2092257"/>
          </a:xfrm>
          <a:prstGeom prst="rect">
            <a:avLst/>
          </a:prstGeom>
        </p:spPr>
      </p:pic>
      <p:sp>
        <p:nvSpPr>
          <p:cNvPr id="10" name="Rectangle 4"/>
          <p:cNvSpPr>
            <a:spLocks noChangeArrowheads="1"/>
          </p:cNvSpPr>
          <p:nvPr/>
        </p:nvSpPr>
        <p:spPr bwMode="auto">
          <a:xfrm>
            <a:off x="5741495" y="4236934"/>
            <a:ext cx="10967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latin typeface="Corbel" panose="020B0503020204020204" pitchFamily="34" charset="0"/>
              </a:rPr>
              <a:t>Quelle: meinbezirk.at</a:t>
            </a:r>
            <a:endParaRPr lang="de-DE" sz="800" dirty="0">
              <a:solidFill>
                <a:srgbClr val="3C628F"/>
              </a:solidFill>
              <a:latin typeface="Corbel" panose="020B0503020204020204" pitchFamily="34" charset="0"/>
            </a:endParaRPr>
          </a:p>
        </p:txBody>
      </p:sp>
      <p:sp>
        <p:nvSpPr>
          <p:cNvPr id="12" name="Rectangle 4"/>
          <p:cNvSpPr>
            <a:spLocks noChangeArrowheads="1"/>
          </p:cNvSpPr>
          <p:nvPr/>
        </p:nvSpPr>
        <p:spPr bwMode="auto">
          <a:xfrm>
            <a:off x="457200" y="4365105"/>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latin typeface="Corbel" panose="020B0503020204020204" pitchFamily="34" charset="0"/>
              </a:rPr>
              <a:t>Quelle: </a:t>
            </a:r>
            <a:r>
              <a:rPr lang="de-DE" sz="800" dirty="0" err="1" smtClean="0">
                <a:solidFill>
                  <a:srgbClr val="3C628F"/>
                </a:solidFill>
                <a:latin typeface="Corbel" panose="020B0503020204020204" pitchFamily="34" charset="0"/>
              </a:rPr>
              <a:t>pixabay</a:t>
            </a:r>
            <a:endParaRPr lang="de-DE" sz="800" dirty="0">
              <a:solidFill>
                <a:srgbClr val="3C628F"/>
              </a:solidFill>
              <a:latin typeface="Corbel" panose="020B0503020204020204" pitchFamily="34" charset="0"/>
            </a:endParaRPr>
          </a:p>
        </p:txBody>
      </p:sp>
      <p:pic>
        <p:nvPicPr>
          <p:cNvPr id="13" name="Inhaltsplatzhalter 1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0491" y="1839165"/>
            <a:ext cx="3074470" cy="2035299"/>
          </a:xfrm>
        </p:spPr>
      </p:pic>
      <p:sp>
        <p:nvSpPr>
          <p:cNvPr id="15" name="Rectangle 4"/>
          <p:cNvSpPr>
            <a:spLocks noChangeArrowheads="1"/>
          </p:cNvSpPr>
          <p:nvPr/>
        </p:nvSpPr>
        <p:spPr bwMode="auto">
          <a:xfrm>
            <a:off x="395536" y="1822444"/>
            <a:ext cx="119776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chemeClr val="bg1">
                    <a:lumMod val="85000"/>
                  </a:schemeClr>
                </a:solidFill>
                <a:latin typeface="Corbel" panose="020B0503020204020204" pitchFamily="34" charset="0"/>
              </a:rPr>
              <a:t>Quelle: </a:t>
            </a:r>
            <a:r>
              <a:rPr lang="de-DE" sz="800" dirty="0">
                <a:solidFill>
                  <a:schemeClr val="bg1">
                    <a:lumMod val="85000"/>
                  </a:schemeClr>
                </a:solidFill>
                <a:latin typeface="Corbel" panose="020B0503020204020204" pitchFamily="34" charset="0"/>
              </a:rPr>
              <a:t>M</a:t>
            </a:r>
            <a:r>
              <a:rPr lang="de-DE" sz="800" dirty="0" smtClean="0">
                <a:solidFill>
                  <a:schemeClr val="bg1">
                    <a:lumMod val="85000"/>
                  </a:schemeClr>
                </a:solidFill>
                <a:latin typeface="Corbel" panose="020B0503020204020204" pitchFamily="34" charset="0"/>
              </a:rPr>
              <a:t>aritime </a:t>
            </a:r>
            <a:r>
              <a:rPr lang="de-DE" sz="800" dirty="0" err="1">
                <a:solidFill>
                  <a:schemeClr val="bg1">
                    <a:lumMod val="85000"/>
                  </a:schemeClr>
                </a:solidFill>
                <a:latin typeface="Corbel" panose="020B0503020204020204" pitchFamily="34" charset="0"/>
              </a:rPr>
              <a:t>H</a:t>
            </a:r>
            <a:r>
              <a:rPr lang="de-DE" sz="800" dirty="0" err="1" smtClean="0">
                <a:solidFill>
                  <a:schemeClr val="bg1">
                    <a:lumMod val="85000"/>
                  </a:schemeClr>
                </a:solidFill>
                <a:latin typeface="Corbel" panose="020B0503020204020204" pitchFamily="34" charset="0"/>
              </a:rPr>
              <a:t>erald</a:t>
            </a:r>
            <a:endParaRPr lang="de-DE" sz="800" dirty="0">
              <a:solidFill>
                <a:schemeClr val="bg1">
                  <a:lumMod val="85000"/>
                </a:schemeClr>
              </a:solidFill>
              <a:latin typeface="Corbel" panose="020B0503020204020204" pitchFamily="34" charset="0"/>
            </a:endParaRPr>
          </a:p>
        </p:txBody>
      </p:sp>
      <p:sp>
        <p:nvSpPr>
          <p:cNvPr id="16" name="Textfeld 15"/>
          <p:cNvSpPr txBox="1"/>
          <p:nvPr/>
        </p:nvSpPr>
        <p:spPr>
          <a:xfrm>
            <a:off x="2801178" y="1822444"/>
            <a:ext cx="792088" cy="369332"/>
          </a:xfrm>
          <a:prstGeom prst="rect">
            <a:avLst/>
          </a:prstGeom>
          <a:noFill/>
        </p:spPr>
        <p:txBody>
          <a:bodyPr wrap="square" rtlCol="0">
            <a:spAutoFit/>
          </a:bodyPr>
          <a:lstStyle/>
          <a:p>
            <a:r>
              <a:rPr lang="de-AT" dirty="0" smtClean="0">
                <a:solidFill>
                  <a:schemeClr val="bg1">
                    <a:lumMod val="85000"/>
                  </a:schemeClr>
                </a:solidFill>
                <a:latin typeface="Corbel" panose="020B0503020204020204" pitchFamily="34" charset="0"/>
              </a:rPr>
              <a:t>Häfen</a:t>
            </a:r>
            <a:endParaRPr lang="de-AT" dirty="0">
              <a:solidFill>
                <a:schemeClr val="bg1">
                  <a:lumMod val="85000"/>
                </a:schemeClr>
              </a:solidFill>
              <a:latin typeface="Corbel" panose="020B0503020204020204" pitchFamily="34" charset="0"/>
            </a:endParaRPr>
          </a:p>
        </p:txBody>
      </p:sp>
      <p:sp>
        <p:nvSpPr>
          <p:cNvPr id="18" name="Textfeld 17"/>
          <p:cNvSpPr txBox="1"/>
          <p:nvPr/>
        </p:nvSpPr>
        <p:spPr>
          <a:xfrm>
            <a:off x="1528846" y="6059174"/>
            <a:ext cx="2064420" cy="369332"/>
          </a:xfrm>
          <a:prstGeom prst="rect">
            <a:avLst/>
          </a:prstGeom>
          <a:noFill/>
        </p:spPr>
        <p:txBody>
          <a:bodyPr wrap="square" rtlCol="0">
            <a:spAutoFit/>
          </a:bodyPr>
          <a:lstStyle/>
          <a:p>
            <a:r>
              <a:rPr lang="de-AT" dirty="0" smtClean="0">
                <a:solidFill>
                  <a:schemeClr val="bg1">
                    <a:lumMod val="85000"/>
                  </a:schemeClr>
                </a:solidFill>
                <a:latin typeface="Corbel" panose="020B0503020204020204" pitchFamily="34" charset="0"/>
              </a:rPr>
              <a:t>Personenschifffahrt</a:t>
            </a:r>
            <a:endParaRPr lang="de-AT" dirty="0">
              <a:solidFill>
                <a:schemeClr val="bg1">
                  <a:lumMod val="85000"/>
                </a:schemeClr>
              </a:solidFill>
              <a:latin typeface="Corbel" panose="020B0503020204020204" pitchFamily="34" charset="0"/>
            </a:endParaRPr>
          </a:p>
        </p:txBody>
      </p:sp>
      <p:sp>
        <p:nvSpPr>
          <p:cNvPr id="20" name="Textfeld 19"/>
          <p:cNvSpPr txBox="1"/>
          <p:nvPr/>
        </p:nvSpPr>
        <p:spPr>
          <a:xfrm>
            <a:off x="7655244" y="6059576"/>
            <a:ext cx="1060755" cy="369332"/>
          </a:xfrm>
          <a:prstGeom prst="rect">
            <a:avLst/>
          </a:prstGeom>
          <a:noFill/>
        </p:spPr>
        <p:txBody>
          <a:bodyPr wrap="square" rtlCol="0">
            <a:spAutoFit/>
          </a:bodyPr>
          <a:lstStyle/>
          <a:p>
            <a:r>
              <a:rPr lang="de-AT" dirty="0" smtClean="0">
                <a:solidFill>
                  <a:schemeClr val="bg1">
                    <a:lumMod val="85000"/>
                  </a:schemeClr>
                </a:solidFill>
                <a:latin typeface="Corbel" panose="020B0503020204020204" pitchFamily="34" charset="0"/>
              </a:rPr>
              <a:t>Verlader</a:t>
            </a:r>
            <a:endParaRPr lang="de-AT" dirty="0">
              <a:solidFill>
                <a:schemeClr val="bg1">
                  <a:lumMod val="85000"/>
                </a:schemeClr>
              </a:solidFill>
              <a:latin typeface="Corbel" panose="020B0503020204020204" pitchFamily="34" charset="0"/>
            </a:endParaRPr>
          </a:p>
        </p:txBody>
      </p:sp>
      <p:pic>
        <p:nvPicPr>
          <p:cNvPr id="17" name="Grafik 16"/>
          <p:cNvPicPr>
            <a:picLocks noChangeAspect="1"/>
          </p:cNvPicPr>
          <p:nvPr/>
        </p:nvPicPr>
        <p:blipFill rotWithShape="1">
          <a:blip r:embed="rId6" cstate="print">
            <a:extLst>
              <a:ext uri="{28A0092B-C50C-407E-A947-70E740481C1C}">
                <a14:useLocalDpi xmlns:a14="http://schemas.microsoft.com/office/drawing/2010/main" val="0"/>
              </a:ext>
            </a:extLst>
          </a:blip>
          <a:srcRect l="4577" t="2833" r="7122"/>
          <a:stretch/>
        </p:blipFill>
        <p:spPr>
          <a:xfrm>
            <a:off x="5835762" y="1858615"/>
            <a:ext cx="2827373" cy="2067368"/>
          </a:xfrm>
          <a:prstGeom prst="rect">
            <a:avLst/>
          </a:prstGeom>
        </p:spPr>
      </p:pic>
      <p:sp>
        <p:nvSpPr>
          <p:cNvPr id="19" name="Textfeld 18"/>
          <p:cNvSpPr txBox="1"/>
          <p:nvPr/>
        </p:nvSpPr>
        <p:spPr>
          <a:xfrm>
            <a:off x="5833736" y="1889393"/>
            <a:ext cx="1634115" cy="369332"/>
          </a:xfrm>
          <a:prstGeom prst="rect">
            <a:avLst/>
          </a:prstGeom>
          <a:noFill/>
        </p:spPr>
        <p:txBody>
          <a:bodyPr wrap="square" rtlCol="0">
            <a:spAutoFit/>
          </a:bodyPr>
          <a:lstStyle/>
          <a:p>
            <a:r>
              <a:rPr lang="de-AT" dirty="0" smtClean="0">
                <a:solidFill>
                  <a:schemeClr val="accent1"/>
                </a:solidFill>
                <a:latin typeface="Corbel" panose="020B0503020204020204" pitchFamily="34" charset="0"/>
              </a:rPr>
              <a:t>Gütertransport</a:t>
            </a:r>
            <a:endParaRPr lang="de-AT" dirty="0">
              <a:solidFill>
                <a:schemeClr val="accent1"/>
              </a:solidFill>
              <a:latin typeface="Corbel" panose="020B0503020204020204" pitchFamily="34" charset="0"/>
            </a:endParaRPr>
          </a:p>
        </p:txBody>
      </p:sp>
      <p:sp>
        <p:nvSpPr>
          <p:cNvPr id="11" name="Rectangle 4"/>
          <p:cNvSpPr>
            <a:spLocks noChangeArrowheads="1"/>
          </p:cNvSpPr>
          <p:nvPr/>
        </p:nvSpPr>
        <p:spPr bwMode="auto">
          <a:xfrm>
            <a:off x="5775431" y="184112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pic>
        <p:nvPicPr>
          <p:cNvPr id="6" name="Grafik 5"/>
          <p:cNvPicPr>
            <a:picLocks noChangeAspect="1"/>
          </p:cNvPicPr>
          <p:nvPr/>
        </p:nvPicPr>
        <p:blipFill>
          <a:blip r:embed="rId7"/>
          <a:stretch>
            <a:fillRect/>
          </a:stretch>
        </p:blipFill>
        <p:spPr>
          <a:xfrm>
            <a:off x="3367755" y="3387716"/>
            <a:ext cx="2748794" cy="1730881"/>
          </a:xfrm>
          <a:prstGeom prst="rect">
            <a:avLst/>
          </a:prstGeom>
        </p:spPr>
      </p:pic>
      <p:sp>
        <p:nvSpPr>
          <p:cNvPr id="21" name="Rectangle 4"/>
          <p:cNvSpPr>
            <a:spLocks noChangeArrowheads="1"/>
          </p:cNvSpPr>
          <p:nvPr/>
        </p:nvSpPr>
        <p:spPr bwMode="auto">
          <a:xfrm>
            <a:off x="3367755" y="3387716"/>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latin typeface="Corbel" panose="020B0503020204020204" pitchFamily="34" charset="0"/>
              </a:rPr>
              <a:t>Quelle: </a:t>
            </a:r>
            <a:r>
              <a:rPr lang="de-DE" sz="800" dirty="0" err="1" smtClean="0">
                <a:solidFill>
                  <a:srgbClr val="3C628F"/>
                </a:solidFill>
                <a:latin typeface="Corbel" panose="020B0503020204020204" pitchFamily="34" charset="0"/>
              </a:rPr>
              <a:t>pixabay</a:t>
            </a:r>
            <a:endParaRPr lang="de-DE" sz="800" dirty="0">
              <a:solidFill>
                <a:srgbClr val="3C628F"/>
              </a:solidFill>
              <a:latin typeface="Corbel" panose="020B0503020204020204" pitchFamily="34" charset="0"/>
            </a:endParaRPr>
          </a:p>
        </p:txBody>
      </p:sp>
      <p:sp>
        <p:nvSpPr>
          <p:cNvPr id="22" name="Textfeld 21"/>
          <p:cNvSpPr txBox="1"/>
          <p:nvPr/>
        </p:nvSpPr>
        <p:spPr>
          <a:xfrm>
            <a:off x="3367755" y="4749265"/>
            <a:ext cx="2748793" cy="369332"/>
          </a:xfrm>
          <a:prstGeom prst="rect">
            <a:avLst/>
          </a:prstGeom>
          <a:noFill/>
        </p:spPr>
        <p:txBody>
          <a:bodyPr wrap="square" rtlCol="0">
            <a:spAutoFit/>
          </a:bodyPr>
          <a:lstStyle/>
          <a:p>
            <a:pPr algn="ctr"/>
            <a:r>
              <a:rPr lang="de-AT" dirty="0" smtClean="0">
                <a:solidFill>
                  <a:schemeClr val="accent1"/>
                </a:solidFill>
                <a:latin typeface="Corbel" panose="020B0503020204020204" pitchFamily="34" charset="0"/>
              </a:rPr>
              <a:t>Freizeit-Schifffahrt</a:t>
            </a:r>
            <a:endParaRPr lang="de-AT"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083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19"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56"/>
            <a:ext cx="8229600" cy="990600"/>
          </a:xfrm>
        </p:spPr>
        <p:txBody>
          <a:bodyPr/>
          <a:lstStyle/>
          <a:p>
            <a:r>
              <a:rPr lang="de-AT" b="1" dirty="0" smtClean="0">
                <a:solidFill>
                  <a:schemeClr val="accent1"/>
                </a:solidFill>
                <a:latin typeface="Corbel" panose="020B0503020204020204" pitchFamily="34" charset="0"/>
              </a:rPr>
              <a:t>Belgrader Konvention - Freiheit der Schifffahrt</a:t>
            </a:r>
            <a:r>
              <a:rPr lang="de-AT" sz="2000" dirty="0" smtClean="0">
                <a:solidFill>
                  <a:schemeClr val="accent1"/>
                </a:solidFill>
                <a:latin typeface="Corbel" panose="020B0503020204020204" pitchFamily="34" charset="0"/>
              </a:rPr>
              <a:t/>
            </a:r>
            <a:br>
              <a:rPr lang="de-AT" sz="2000"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64704" y="1700807"/>
            <a:ext cx="8147248" cy="4776192"/>
          </a:xfrm>
        </p:spPr>
        <p:txBody>
          <a:bodyPr>
            <a:normAutofit/>
          </a:bodyPr>
          <a:lstStyle/>
          <a:p>
            <a:pPr>
              <a:buClr>
                <a:srgbClr val="189BC4"/>
              </a:buClr>
            </a:pPr>
            <a:r>
              <a:rPr lang="de-AT" sz="1800" dirty="0" smtClean="0">
                <a:solidFill>
                  <a:schemeClr val="accent1"/>
                </a:solidFill>
                <a:latin typeface="Corbel" panose="020B0503020204020204" pitchFamily="34" charset="0"/>
              </a:rPr>
              <a:t>Befahrung der Donau </a:t>
            </a:r>
            <a:r>
              <a:rPr lang="de-AT" sz="1800" b="1" dirty="0" smtClean="0">
                <a:solidFill>
                  <a:schemeClr val="accent1"/>
                </a:solidFill>
                <a:latin typeface="Corbel" panose="020B0503020204020204" pitchFamily="34" charset="0"/>
                <a:sym typeface="Wingdings" panose="05000000000000000000" pitchFamily="2" charset="2"/>
              </a:rPr>
              <a:t></a:t>
            </a:r>
            <a:r>
              <a:rPr lang="de-AT" sz="1800" b="1" dirty="0" smtClean="0">
                <a:solidFill>
                  <a:srgbClr val="189BC4"/>
                </a:solidFill>
                <a:latin typeface="Corbel" panose="020B0503020204020204" pitchFamily="34" charset="0"/>
                <a:sym typeface="Wingdings" panose="05000000000000000000" pitchFamily="2" charset="2"/>
              </a:rPr>
              <a:t> </a:t>
            </a:r>
            <a:r>
              <a:rPr lang="de-AT" sz="1800" b="1" dirty="0" smtClean="0">
                <a:solidFill>
                  <a:srgbClr val="189BC4"/>
                </a:solidFill>
                <a:latin typeface="Corbel" panose="020B0503020204020204" pitchFamily="34" charset="0"/>
              </a:rPr>
              <a:t>keine Kanal- und Schleusungsgebühren </a:t>
            </a:r>
            <a:br>
              <a:rPr lang="de-AT" sz="1800" b="1" dirty="0" smtClean="0">
                <a:solidFill>
                  <a:srgbClr val="189BC4"/>
                </a:solidFill>
                <a:latin typeface="Corbel" panose="020B0503020204020204" pitchFamily="34" charset="0"/>
              </a:rPr>
            </a:br>
            <a:r>
              <a:rPr lang="de-AT" sz="1800" dirty="0" smtClean="0">
                <a:solidFill>
                  <a:schemeClr val="accent1"/>
                </a:solidFill>
                <a:latin typeface="Corbel" panose="020B0503020204020204" pitchFamily="34" charset="0"/>
              </a:rPr>
              <a:t>(Klassifikation als internationale Wasserstraße)</a:t>
            </a:r>
          </a:p>
          <a:p>
            <a:pPr marL="0" indent="0">
              <a:buClr>
                <a:srgbClr val="189BC4"/>
              </a:buClr>
              <a:buNone/>
            </a:pPr>
            <a:endParaRPr lang="de-DE" sz="1800" dirty="0" smtClean="0">
              <a:solidFill>
                <a:schemeClr val="accent1"/>
              </a:solidFill>
              <a:latin typeface="Corbel" panose="020B0503020204020204" pitchFamily="34" charset="0"/>
            </a:endParaRPr>
          </a:p>
          <a:p>
            <a:pPr>
              <a:buClr>
                <a:srgbClr val="189BC4"/>
              </a:buClr>
            </a:pPr>
            <a:r>
              <a:rPr lang="de-DE" sz="1800" dirty="0" smtClean="0">
                <a:solidFill>
                  <a:schemeClr val="accent1"/>
                </a:solidFill>
                <a:latin typeface="Corbel" panose="020B0503020204020204" pitchFamily="34" charset="0"/>
              </a:rPr>
              <a:t>Schleusungen </a:t>
            </a:r>
            <a:r>
              <a:rPr lang="de-DE" sz="1800" dirty="0">
                <a:solidFill>
                  <a:schemeClr val="accent1"/>
                </a:solidFill>
                <a:latin typeface="Corbel" panose="020B0503020204020204" pitchFamily="34" charset="0"/>
              </a:rPr>
              <a:t>werden kostenlos durchgeführt</a:t>
            </a:r>
            <a:endParaRPr lang="de-AT" sz="1800" dirty="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marL="0" indent="0">
              <a:buClr>
                <a:srgbClr val="189BC4"/>
              </a:buClr>
              <a:buNone/>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Belgrader Konvention </a:t>
            </a:r>
            <a:r>
              <a:rPr lang="de-AT" sz="1800" dirty="0">
                <a:solidFill>
                  <a:schemeClr val="accent1"/>
                </a:solidFill>
                <a:latin typeface="Corbel" panose="020B0503020204020204" pitchFamily="34" charset="0"/>
                <a:sym typeface="Wingdings" panose="05000000000000000000" pitchFamily="2" charset="2"/>
              </a:rPr>
              <a:t> freie </a:t>
            </a:r>
            <a:r>
              <a:rPr lang="de-AT" sz="1800" dirty="0" smtClean="0">
                <a:solidFill>
                  <a:schemeClr val="accent1"/>
                </a:solidFill>
                <a:latin typeface="Corbel" panose="020B0503020204020204" pitchFamily="34" charset="0"/>
                <a:sym typeface="Wingdings" panose="05000000000000000000" pitchFamily="2" charset="2"/>
              </a:rPr>
              <a:t>Schifffahrt</a:t>
            </a:r>
            <a:br>
              <a:rPr lang="de-AT" sz="1800" dirty="0" smtClean="0">
                <a:solidFill>
                  <a:schemeClr val="accent1"/>
                </a:solidFill>
                <a:latin typeface="Corbel" panose="020B0503020204020204" pitchFamily="34" charset="0"/>
                <a:sym typeface="Wingdings" panose="05000000000000000000" pitchFamily="2" charset="2"/>
              </a:rPr>
            </a:br>
            <a:r>
              <a:rPr lang="de-AT" sz="1800" dirty="0" smtClean="0">
                <a:solidFill>
                  <a:schemeClr val="accent1"/>
                </a:solidFill>
                <a:latin typeface="Corbel" panose="020B0503020204020204" pitchFamily="34" charset="0"/>
                <a:sym typeface="Wingdings" panose="05000000000000000000" pitchFamily="2" charset="2"/>
              </a:rPr>
              <a:t>auf </a:t>
            </a:r>
            <a:r>
              <a:rPr lang="de-AT" sz="1800" dirty="0">
                <a:solidFill>
                  <a:schemeClr val="accent1"/>
                </a:solidFill>
                <a:latin typeface="Corbel" panose="020B0503020204020204" pitchFamily="34" charset="0"/>
                <a:sym typeface="Wingdings" panose="05000000000000000000" pitchFamily="2" charset="2"/>
              </a:rPr>
              <a:t>der Donau für Handelsschiffe </a:t>
            </a:r>
            <a:r>
              <a:rPr lang="de-AT" sz="1800" dirty="0" smtClean="0">
                <a:solidFill>
                  <a:schemeClr val="accent1"/>
                </a:solidFill>
                <a:latin typeface="Corbel" panose="020B0503020204020204" pitchFamily="34" charset="0"/>
                <a:sym typeface="Wingdings" panose="05000000000000000000" pitchFamily="2" charset="2"/>
              </a:rPr>
              <a:t>unter</a:t>
            </a:r>
            <a:br>
              <a:rPr lang="de-AT" sz="1800" dirty="0" smtClean="0">
                <a:solidFill>
                  <a:schemeClr val="accent1"/>
                </a:solidFill>
                <a:latin typeface="Corbel" panose="020B0503020204020204" pitchFamily="34" charset="0"/>
                <a:sym typeface="Wingdings" panose="05000000000000000000" pitchFamily="2" charset="2"/>
              </a:rPr>
            </a:br>
            <a:r>
              <a:rPr lang="de-AT" sz="1800" dirty="0" smtClean="0">
                <a:solidFill>
                  <a:schemeClr val="accent1"/>
                </a:solidFill>
                <a:latin typeface="Corbel" panose="020B0503020204020204" pitchFamily="34" charset="0"/>
                <a:sym typeface="Wingdings" panose="05000000000000000000" pitchFamily="2" charset="2"/>
              </a:rPr>
              <a:t>den </a:t>
            </a:r>
            <a:r>
              <a:rPr lang="de-AT" sz="1800" dirty="0">
                <a:solidFill>
                  <a:schemeClr val="accent1"/>
                </a:solidFill>
                <a:latin typeface="Corbel" panose="020B0503020204020204" pitchFamily="34" charset="0"/>
                <a:sym typeface="Wingdings" panose="05000000000000000000" pitchFamily="2" charset="2"/>
              </a:rPr>
              <a:t>Flaggen aller Staaten von </a:t>
            </a:r>
            <a:r>
              <a:rPr lang="de-AT" sz="1800" dirty="0" smtClean="0">
                <a:solidFill>
                  <a:schemeClr val="accent1"/>
                </a:solidFill>
                <a:latin typeface="Corbel" panose="020B0503020204020204" pitchFamily="34" charset="0"/>
                <a:sym typeface="Wingdings" panose="05000000000000000000" pitchFamily="2" charset="2"/>
              </a:rPr>
              <a:t>den</a:t>
            </a:r>
            <a:br>
              <a:rPr lang="de-AT" sz="1800" dirty="0" smtClean="0">
                <a:solidFill>
                  <a:schemeClr val="accent1"/>
                </a:solidFill>
                <a:latin typeface="Corbel" panose="020B0503020204020204" pitchFamily="34" charset="0"/>
                <a:sym typeface="Wingdings" panose="05000000000000000000" pitchFamily="2" charset="2"/>
              </a:rPr>
            </a:br>
            <a:r>
              <a:rPr lang="de-AT" sz="1800" dirty="0" smtClean="0">
                <a:solidFill>
                  <a:schemeClr val="accent1"/>
                </a:solidFill>
                <a:latin typeface="Corbel" panose="020B0503020204020204" pitchFamily="34" charset="0"/>
                <a:sym typeface="Wingdings" panose="05000000000000000000" pitchFamily="2" charset="2"/>
              </a:rPr>
              <a:t>Donau-Anrainerstaaten</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f</a:t>
            </a:r>
            <a:r>
              <a:rPr lang="de-AT" sz="1800" dirty="0" smtClean="0">
                <a:solidFill>
                  <a:schemeClr val="accent1"/>
                </a:solidFill>
                <a:latin typeface="Corbel" panose="020B0503020204020204" pitchFamily="34" charset="0"/>
              </a:rPr>
              <a:t>ür das Befahren des </a:t>
            </a:r>
            <a:r>
              <a:rPr lang="de-AT" sz="1800" b="1" dirty="0" smtClean="0">
                <a:solidFill>
                  <a:srgbClr val="189BC4"/>
                </a:solidFill>
                <a:latin typeface="Corbel" panose="020B0503020204020204" pitchFamily="34" charset="0"/>
              </a:rPr>
              <a:t>Main-Donau-Kanals</a:t>
            </a:r>
            <a:r>
              <a:rPr lang="de-AT" sz="1800" dirty="0" smtClean="0">
                <a:solidFill>
                  <a:schemeClr val="accent1"/>
                </a:solidFill>
                <a:latin typeface="Corbel" panose="020B0503020204020204" pitchFamily="34" charset="0"/>
              </a:rPr>
              <a:t> und des </a:t>
            </a:r>
            <a:r>
              <a:rPr lang="de-AT" sz="1800" b="1" dirty="0" smtClean="0">
                <a:solidFill>
                  <a:srgbClr val="189BC4"/>
                </a:solidFill>
                <a:latin typeface="Corbel" panose="020B0503020204020204" pitchFamily="34" charset="0"/>
              </a:rPr>
              <a:t>Donau-Schwarzmeerkanals</a:t>
            </a:r>
            <a:r>
              <a:rPr lang="de-AT" sz="1800" dirty="0" smtClean="0">
                <a:solidFill>
                  <a:schemeClr val="accent1"/>
                </a:solidFill>
                <a:latin typeface="Corbel" panose="020B0503020204020204" pitchFamily="34" charset="0"/>
              </a:rPr>
              <a:t> (Rumänien) sind Abgaben zu entrichten (nat. Wasserstraßen fallen nicht unter Belgrader Konvention)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5783627" y="2395615"/>
            <a:ext cx="3360373" cy="2520280"/>
          </a:xfrm>
          <a:prstGeom prst="rect">
            <a:avLst/>
          </a:prstGeom>
        </p:spPr>
      </p:pic>
      <p:sp>
        <p:nvSpPr>
          <p:cNvPr id="7" name="Textfeld 6"/>
          <p:cNvSpPr txBox="1"/>
          <p:nvPr/>
        </p:nvSpPr>
        <p:spPr>
          <a:xfrm>
            <a:off x="8213576" y="6353889"/>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8" name="Textfeld 7"/>
          <p:cNvSpPr txBox="1"/>
          <p:nvPr/>
        </p:nvSpPr>
        <p:spPr>
          <a:xfrm>
            <a:off x="5783627" y="2395615"/>
            <a:ext cx="946448" cy="246221"/>
          </a:xfrm>
          <a:prstGeom prst="rect">
            <a:avLst/>
          </a:prstGeom>
          <a:noFill/>
        </p:spPr>
        <p:txBody>
          <a:bodyPr wrap="square" rtlCol="0">
            <a:spAutoFit/>
          </a:bodyPr>
          <a:lstStyle/>
          <a:p>
            <a:r>
              <a:rPr lang="de-AT" sz="1000" dirty="0" smtClean="0">
                <a:solidFill>
                  <a:schemeClr val="accent1"/>
                </a:solidFill>
                <a:latin typeface="Corbel" panose="020B0503020204020204" pitchFamily="34" charset="0"/>
              </a:rPr>
              <a:t> </a:t>
            </a:r>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64842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Donaukommission</a:t>
            </a:r>
            <a:r>
              <a:rPr lang="de-AT" dirty="0" smtClean="0"/>
              <a:t/>
            </a:r>
            <a:br>
              <a:rPr lang="de-AT" dirty="0" smtClean="0"/>
            </a:br>
            <a:r>
              <a:rPr lang="de-AT" sz="2400" dirty="0" smtClean="0"/>
              <a:t>Wasserstraße Donau</a:t>
            </a:r>
            <a:endParaRPr lang="de-AT" dirty="0"/>
          </a:p>
        </p:txBody>
      </p:sp>
      <p:sp>
        <p:nvSpPr>
          <p:cNvPr id="3" name="Inhaltsplatzhalter 2"/>
          <p:cNvSpPr>
            <a:spLocks noGrp="1"/>
          </p:cNvSpPr>
          <p:nvPr>
            <p:ph sz="half" idx="1"/>
          </p:nvPr>
        </p:nvSpPr>
        <p:spPr>
          <a:xfrm>
            <a:off x="407653" y="2894351"/>
            <a:ext cx="4038600" cy="3555848"/>
          </a:xfrm>
        </p:spPr>
        <p:txBody>
          <a:bodyPr>
            <a:normAutofit/>
          </a:bodyPr>
          <a:lstStyle/>
          <a:p>
            <a:pPr fontAlgn="base">
              <a:spcBef>
                <a:spcPts val="600"/>
              </a:spcBef>
              <a:buClr>
                <a:srgbClr val="189BC4"/>
              </a:buClr>
            </a:pPr>
            <a:r>
              <a:rPr lang="de-AT" sz="1800" dirty="0" smtClean="0">
                <a:solidFill>
                  <a:schemeClr val="accent1"/>
                </a:solidFill>
              </a:rPr>
              <a:t>internationale </a:t>
            </a:r>
            <a:r>
              <a:rPr lang="de-AT" sz="1800" dirty="0">
                <a:solidFill>
                  <a:schemeClr val="accent1"/>
                </a:solidFill>
              </a:rPr>
              <a:t>zwischenstaatliche </a:t>
            </a:r>
            <a:r>
              <a:rPr lang="de-AT" sz="1800" dirty="0" smtClean="0">
                <a:solidFill>
                  <a:schemeClr val="accent1"/>
                </a:solidFill>
              </a:rPr>
              <a:t>Organisation</a:t>
            </a:r>
          </a:p>
          <a:p>
            <a:pPr fontAlgn="base">
              <a:spcBef>
                <a:spcPts val="600"/>
              </a:spcBef>
              <a:buClr>
                <a:srgbClr val="189BC4"/>
              </a:buClr>
            </a:pPr>
            <a:r>
              <a:rPr lang="de-AT" sz="1800" dirty="0" smtClean="0">
                <a:solidFill>
                  <a:schemeClr val="accent1"/>
                </a:solidFill>
              </a:rPr>
              <a:t>wichtigsten </a:t>
            </a:r>
            <a:r>
              <a:rPr lang="de-AT" sz="1800" b="1" dirty="0" smtClean="0">
                <a:solidFill>
                  <a:srgbClr val="189BC4"/>
                </a:solidFill>
              </a:rPr>
              <a:t>Ziele</a:t>
            </a:r>
            <a:r>
              <a:rPr lang="de-AT" sz="1800" dirty="0" smtClean="0">
                <a:solidFill>
                  <a:schemeClr val="accent1"/>
                </a:solidFill>
              </a:rPr>
              <a:t>:</a:t>
            </a:r>
          </a:p>
          <a:p>
            <a:pPr lvl="1" fontAlgn="base">
              <a:spcBef>
                <a:spcPts val="600"/>
              </a:spcBef>
              <a:buClr>
                <a:srgbClr val="189BC4"/>
              </a:buClr>
              <a:buFont typeface="Symbol" panose="05050102010706020507" pitchFamily="18" charset="2"/>
              <a:buChar char="-"/>
            </a:pPr>
            <a:r>
              <a:rPr lang="de-AT" sz="1600" dirty="0" smtClean="0">
                <a:solidFill>
                  <a:schemeClr val="accent1"/>
                </a:solidFill>
              </a:rPr>
              <a:t>die </a:t>
            </a:r>
            <a:r>
              <a:rPr lang="de-AT" sz="1600" dirty="0">
                <a:solidFill>
                  <a:schemeClr val="accent1"/>
                </a:solidFill>
              </a:rPr>
              <a:t>freie Schifffahrt auf der Donau für Handelsschiffe </a:t>
            </a:r>
            <a:r>
              <a:rPr lang="de-AT" sz="1600" dirty="0" smtClean="0">
                <a:solidFill>
                  <a:schemeClr val="accent1"/>
                </a:solidFill>
              </a:rPr>
              <a:t>zu sichern und auszubauen</a:t>
            </a:r>
          </a:p>
          <a:p>
            <a:pPr lvl="1" fontAlgn="base">
              <a:spcBef>
                <a:spcPts val="600"/>
              </a:spcBef>
              <a:buClr>
                <a:srgbClr val="189BC4"/>
              </a:buClr>
              <a:buFont typeface="Symbol" panose="05050102010706020507" pitchFamily="18" charset="2"/>
              <a:buChar char="-"/>
            </a:pPr>
            <a:r>
              <a:rPr lang="de-AT" sz="1600" dirty="0" smtClean="0">
                <a:solidFill>
                  <a:schemeClr val="accent1"/>
                </a:solidFill>
              </a:rPr>
              <a:t>wirtschaftlichen </a:t>
            </a:r>
            <a:r>
              <a:rPr lang="de-AT" sz="1600" dirty="0">
                <a:solidFill>
                  <a:schemeClr val="accent1"/>
                </a:solidFill>
              </a:rPr>
              <a:t>und kulturellen Bindungen zwischen </a:t>
            </a:r>
            <a:r>
              <a:rPr lang="de-AT" sz="1600" dirty="0" smtClean="0">
                <a:solidFill>
                  <a:schemeClr val="accent1"/>
                </a:solidFill>
              </a:rPr>
              <a:t>Staaten zu festigen</a:t>
            </a:r>
            <a:endParaRPr lang="de-AT" sz="1600" dirty="0">
              <a:solidFill>
                <a:schemeClr val="accent1"/>
              </a:solidFill>
            </a:endParaRPr>
          </a:p>
          <a:p>
            <a:pPr fontAlgn="base">
              <a:spcBef>
                <a:spcPts val="600"/>
              </a:spcBef>
              <a:buClr>
                <a:srgbClr val="189BC4"/>
              </a:buClr>
            </a:pPr>
            <a:r>
              <a:rPr lang="de-AT" sz="1800" b="1" dirty="0" smtClean="0">
                <a:solidFill>
                  <a:srgbClr val="189BC4"/>
                </a:solidFill>
              </a:rPr>
              <a:t>Sitz:</a:t>
            </a:r>
            <a:r>
              <a:rPr lang="de-AT" sz="1800" dirty="0" smtClean="0">
                <a:solidFill>
                  <a:schemeClr val="accent1"/>
                </a:solidFill>
              </a:rPr>
              <a:t> Budapest</a:t>
            </a:r>
          </a:p>
          <a:p>
            <a:pPr fontAlgn="base">
              <a:spcBef>
                <a:spcPts val="600"/>
              </a:spcBef>
              <a:buClr>
                <a:srgbClr val="189BC4"/>
              </a:buClr>
            </a:pPr>
            <a:r>
              <a:rPr lang="de-AT" sz="1800" b="1" dirty="0" smtClean="0">
                <a:solidFill>
                  <a:srgbClr val="189BC4"/>
                </a:solidFill>
              </a:rPr>
              <a:t>Amtssprachen</a:t>
            </a:r>
            <a:r>
              <a:rPr lang="de-AT" sz="1800" dirty="0" smtClean="0">
                <a:solidFill>
                  <a:schemeClr val="accent1"/>
                </a:solidFill>
              </a:rPr>
              <a:t>: </a:t>
            </a:r>
            <a:r>
              <a:rPr lang="de-AT" sz="1800" dirty="0">
                <a:solidFill>
                  <a:schemeClr val="accent1"/>
                </a:solidFill>
              </a:rPr>
              <a:t>Deutsch, Russisch und </a:t>
            </a:r>
            <a:r>
              <a:rPr lang="de-AT" sz="1800" dirty="0" smtClean="0">
                <a:solidFill>
                  <a:schemeClr val="accent1"/>
                </a:solidFill>
              </a:rPr>
              <a:t>Französisch</a:t>
            </a:r>
            <a:endParaRPr lang="de-AT" sz="1800" dirty="0">
              <a:solidFill>
                <a:schemeClr val="accent1"/>
              </a:solidFill>
            </a:endParaRPr>
          </a:p>
        </p:txBody>
      </p:sp>
      <p:sp>
        <p:nvSpPr>
          <p:cNvPr id="6" name="Inhaltsplatzhalter 5"/>
          <p:cNvSpPr>
            <a:spLocks noGrp="1"/>
          </p:cNvSpPr>
          <p:nvPr>
            <p:ph sz="half" idx="2"/>
          </p:nvPr>
        </p:nvSpPr>
        <p:spPr>
          <a:xfrm>
            <a:off x="4598653" y="2894351"/>
            <a:ext cx="4038600" cy="3555848"/>
          </a:xfrm>
        </p:spPr>
        <p:txBody>
          <a:bodyPr>
            <a:normAutofit/>
          </a:bodyPr>
          <a:lstStyle/>
          <a:p>
            <a:pPr fontAlgn="base">
              <a:spcBef>
                <a:spcPts val="600"/>
              </a:spcBef>
              <a:buClr>
                <a:srgbClr val="189BC4"/>
              </a:buClr>
            </a:pPr>
            <a:r>
              <a:rPr lang="de-AT" sz="1800" b="1" dirty="0">
                <a:solidFill>
                  <a:srgbClr val="189BC4"/>
                </a:solidFill>
              </a:rPr>
              <a:t>Tätigkeiten</a:t>
            </a:r>
            <a:r>
              <a:rPr lang="de-AT" sz="1800" dirty="0">
                <a:solidFill>
                  <a:schemeClr val="accent1"/>
                </a:solidFill>
              </a:rPr>
              <a:t> sind unter anderem:</a:t>
            </a:r>
          </a:p>
          <a:p>
            <a:pPr lvl="1" fontAlgn="base">
              <a:spcBef>
                <a:spcPts val="600"/>
              </a:spcBef>
              <a:buClr>
                <a:srgbClr val="189BC4"/>
              </a:buClr>
              <a:buFont typeface="Symbol" panose="05050102010706020507" pitchFamily="18" charset="2"/>
              <a:buChar char="-"/>
            </a:pPr>
            <a:r>
              <a:rPr lang="de-AT" sz="1600" dirty="0">
                <a:solidFill>
                  <a:schemeClr val="accent1"/>
                </a:solidFill>
              </a:rPr>
              <a:t>Vereinheitlichung der grundlegenden, </a:t>
            </a:r>
            <a:r>
              <a:rPr lang="de-AT" sz="1600" dirty="0" smtClean="0">
                <a:solidFill>
                  <a:schemeClr val="accent1"/>
                </a:solidFill>
              </a:rPr>
              <a:t>normativen Dokumente </a:t>
            </a:r>
            <a:endParaRPr lang="de-AT" sz="1600" dirty="0">
              <a:solidFill>
                <a:schemeClr val="accent1"/>
              </a:solidFill>
            </a:endParaRPr>
          </a:p>
          <a:p>
            <a:pPr lvl="1" fontAlgn="base">
              <a:spcBef>
                <a:spcPts val="600"/>
              </a:spcBef>
              <a:buClr>
                <a:srgbClr val="189BC4"/>
              </a:buClr>
              <a:buFont typeface="Symbol" panose="05050102010706020507" pitchFamily="18" charset="2"/>
              <a:buChar char="-"/>
            </a:pPr>
            <a:r>
              <a:rPr lang="de-AT" sz="1600" dirty="0">
                <a:solidFill>
                  <a:schemeClr val="accent1"/>
                </a:solidFill>
              </a:rPr>
              <a:t>Verbesserung der nautischen Bedingungen</a:t>
            </a:r>
          </a:p>
          <a:p>
            <a:pPr lvl="1" fontAlgn="base">
              <a:spcBef>
                <a:spcPts val="600"/>
              </a:spcBef>
              <a:buClr>
                <a:srgbClr val="189BC4"/>
              </a:buClr>
              <a:buFont typeface="Symbol" panose="05050102010706020507" pitchFamily="18" charset="2"/>
              <a:buChar char="-"/>
            </a:pPr>
            <a:r>
              <a:rPr lang="de-AT" sz="1600" dirty="0">
                <a:solidFill>
                  <a:schemeClr val="accent1"/>
                </a:solidFill>
              </a:rPr>
              <a:t>Erhöhung der Schifffahrtssicherheit</a:t>
            </a:r>
          </a:p>
          <a:p>
            <a:pPr fontAlgn="base">
              <a:spcBef>
                <a:spcPts val="600"/>
              </a:spcBef>
              <a:buClr>
                <a:srgbClr val="189BC4"/>
              </a:buClr>
            </a:pPr>
            <a:r>
              <a:rPr lang="de-AT" sz="1800" dirty="0">
                <a:solidFill>
                  <a:schemeClr val="accent1"/>
                </a:solidFill>
              </a:rPr>
              <a:t>Plan der Mitgliedstaaten:</a:t>
            </a:r>
          </a:p>
          <a:p>
            <a:pPr lvl="1" fontAlgn="base">
              <a:spcBef>
                <a:spcPts val="600"/>
              </a:spcBef>
              <a:buClr>
                <a:srgbClr val="189BC4"/>
              </a:buClr>
              <a:buFont typeface="Symbol" panose="05050102010706020507" pitchFamily="18" charset="2"/>
              <a:buChar char="-"/>
            </a:pPr>
            <a:r>
              <a:rPr lang="de-AT" sz="1600" dirty="0">
                <a:solidFill>
                  <a:schemeClr val="accent1"/>
                </a:solidFill>
              </a:rPr>
              <a:t>Modernisierung der Kommission</a:t>
            </a:r>
          </a:p>
          <a:p>
            <a:pPr lvl="1" fontAlgn="base">
              <a:spcBef>
                <a:spcPts val="600"/>
              </a:spcBef>
              <a:buClr>
                <a:srgbClr val="189BC4"/>
              </a:buClr>
              <a:buFont typeface="Symbol" panose="05050102010706020507" pitchFamily="18" charset="2"/>
              <a:buChar char="-"/>
            </a:pPr>
            <a:r>
              <a:rPr lang="de-AT" sz="1600" dirty="0">
                <a:solidFill>
                  <a:schemeClr val="accent1"/>
                </a:solidFill>
              </a:rPr>
              <a:t>ausstatten mit zusätzlichen Befugnissen und neuen Funktionen</a:t>
            </a:r>
          </a:p>
          <a:p>
            <a:pPr lvl="1" fontAlgn="base">
              <a:spcBef>
                <a:spcPts val="600"/>
              </a:spcBef>
              <a:buClr>
                <a:srgbClr val="189BC4"/>
              </a:buClr>
              <a:buFont typeface="Symbol" panose="05050102010706020507" pitchFamily="18" charset="2"/>
              <a:buChar char="-"/>
            </a:pPr>
            <a:r>
              <a:rPr lang="de-AT" sz="1600" dirty="0">
                <a:solidFill>
                  <a:schemeClr val="accent1"/>
                </a:solidFill>
              </a:rPr>
              <a:t>Kreis Mitglieder erweitern</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8" name="Grafik 7"/>
          <p:cNvPicPr>
            <a:picLocks noChangeAspect="1"/>
          </p:cNvPicPr>
          <p:nvPr/>
        </p:nvPicPr>
        <p:blipFill>
          <a:blip r:embed="rId2"/>
          <a:stretch>
            <a:fillRect/>
          </a:stretch>
        </p:blipFill>
        <p:spPr>
          <a:xfrm>
            <a:off x="0" y="1675151"/>
            <a:ext cx="9144000" cy="1219200"/>
          </a:xfrm>
          <a:prstGeom prst="rect">
            <a:avLst/>
          </a:prstGeom>
        </p:spPr>
      </p:pic>
      <p:sp>
        <p:nvSpPr>
          <p:cNvPr id="9" name="Textfeld 1"/>
          <p:cNvSpPr txBox="1">
            <a:spLocks noChangeArrowheads="1"/>
          </p:cNvSpPr>
          <p:nvPr/>
        </p:nvSpPr>
        <p:spPr bwMode="auto">
          <a:xfrm>
            <a:off x="7812360" y="6387472"/>
            <a:ext cx="13433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Donaukommission</a:t>
            </a:r>
            <a:endParaRPr lang="de-DE" sz="800" dirty="0">
              <a:solidFill>
                <a:schemeClr val="accent1"/>
              </a:solidFill>
              <a:latin typeface="+mn-lt"/>
            </a:endParaRPr>
          </a:p>
        </p:txBody>
      </p:sp>
      <p:sp>
        <p:nvSpPr>
          <p:cNvPr id="10" name="Textfeld 1"/>
          <p:cNvSpPr txBox="1">
            <a:spLocks noChangeArrowheads="1"/>
          </p:cNvSpPr>
          <p:nvPr/>
        </p:nvSpPr>
        <p:spPr bwMode="auto">
          <a:xfrm>
            <a:off x="-36512" y="1675151"/>
            <a:ext cx="13433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Donaukommission</a:t>
            </a:r>
            <a:endParaRPr lang="de-DE" sz="800" dirty="0">
              <a:solidFill>
                <a:schemeClr val="accent1"/>
              </a:solidFill>
              <a:latin typeface="+mn-lt"/>
            </a:endParaRPr>
          </a:p>
        </p:txBody>
      </p:sp>
    </p:spTree>
    <p:extLst>
      <p:ext uri="{BB962C8B-B14F-4D97-AF65-F5344CB8AC3E}">
        <p14:creationId xmlns:p14="http://schemas.microsoft.com/office/powerpoint/2010/main" val="3647278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Wasserstraße Donau</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spcBef>
                <a:spcPts val="0"/>
              </a:spcBef>
              <a:buNone/>
            </a:pPr>
            <a:endParaRPr lang="de-DE" dirty="0" smtClean="0">
              <a:solidFill>
                <a:schemeClr val="accent1"/>
              </a:solidFill>
            </a:endParaRPr>
          </a:p>
          <a:p>
            <a:pPr marL="0" indent="0" algn="ctr">
              <a:spcBef>
                <a:spcPts val="0"/>
              </a:spcBef>
              <a:spcAft>
                <a:spcPts val="1800"/>
              </a:spcAft>
              <a:buNone/>
            </a:pPr>
            <a:r>
              <a:rPr lang="de-DE" dirty="0" smtClean="0">
                <a:solidFill>
                  <a:schemeClr val="accent1"/>
                </a:solidFill>
              </a:rPr>
              <a:t>Welche sind die wichtigsten Märkte für den Güterverkehr auf der </a:t>
            </a:r>
            <a:r>
              <a:rPr lang="de-DE" dirty="0">
                <a:solidFill>
                  <a:schemeClr val="accent1"/>
                </a:solidFill>
              </a:rPr>
              <a:t>D</a:t>
            </a:r>
            <a:r>
              <a:rPr lang="de-DE" dirty="0" smtClean="0">
                <a:solidFill>
                  <a:schemeClr val="accent1"/>
                </a:solidFill>
              </a:rPr>
              <a:t>onau?</a:t>
            </a:r>
            <a:endParaRPr lang="de-DE" dirty="0">
              <a:solidFill>
                <a:schemeClr val="accent1"/>
              </a:solidFill>
            </a:endParaRPr>
          </a:p>
          <a:p>
            <a:pPr marL="1162050" indent="-457200">
              <a:buSzPct val="100000"/>
              <a:buAutoNum type="alphaLcParenR"/>
            </a:pPr>
            <a:r>
              <a:rPr lang="de-DE" sz="2000" dirty="0" smtClean="0">
                <a:solidFill>
                  <a:schemeClr val="accent1"/>
                </a:solidFill>
              </a:rPr>
              <a:t>Erze und Metallabfälle, land- und forstwirtschaftliche Produkte, Erdölerzeugnisse</a:t>
            </a:r>
          </a:p>
          <a:p>
            <a:pPr marL="1162050" indent="-457200">
              <a:buSzPct val="100000"/>
              <a:buAutoNum type="alphaLcParenR"/>
            </a:pPr>
            <a:r>
              <a:rPr lang="de-DE" sz="2000" dirty="0" smtClean="0">
                <a:solidFill>
                  <a:schemeClr val="accent1"/>
                </a:solidFill>
              </a:rPr>
              <a:t>Stahl- und </a:t>
            </a:r>
            <a:r>
              <a:rPr lang="de-DE" sz="2000" dirty="0" err="1" smtClean="0">
                <a:solidFill>
                  <a:schemeClr val="accent1"/>
                </a:solidFill>
              </a:rPr>
              <a:t>Mineraölindustrie</a:t>
            </a:r>
            <a:endParaRPr lang="de-DE" sz="2000" dirty="0" smtClean="0">
              <a:solidFill>
                <a:schemeClr val="accent1"/>
              </a:solidFill>
            </a:endParaRPr>
          </a:p>
          <a:p>
            <a:pPr marL="1162050" indent="-457200">
              <a:buSzPct val="100000"/>
              <a:buAutoNum type="alphaLcParenR"/>
            </a:pPr>
            <a:r>
              <a:rPr lang="de-DE" sz="2000" dirty="0" smtClean="0">
                <a:solidFill>
                  <a:schemeClr val="accent1"/>
                </a:solidFill>
              </a:rPr>
              <a:t>Papier-, Mineralöl- und chemische Industrie</a:t>
            </a:r>
          </a:p>
          <a:p>
            <a:pPr marL="1162050" indent="-457200">
              <a:buSzPct val="100000"/>
              <a:buAutoNum type="alphaLcParenR"/>
            </a:pPr>
            <a:r>
              <a:rPr lang="de-DE" sz="2000" dirty="0" smtClean="0">
                <a:solidFill>
                  <a:schemeClr val="accent1"/>
                </a:solidFill>
              </a:rPr>
              <a:t>Maschinenbau und Automobilindustrie</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6" name="Ellipse 5"/>
          <p:cNvSpPr/>
          <p:nvPr/>
        </p:nvSpPr>
        <p:spPr>
          <a:xfrm>
            <a:off x="832278" y="2996952"/>
            <a:ext cx="7830857" cy="84650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45048" b="17898"/>
          <a:stretch/>
        </p:blipFill>
        <p:spPr>
          <a:xfrm>
            <a:off x="0" y="5267712"/>
            <a:ext cx="9144000" cy="1381777"/>
          </a:xfrm>
          <a:prstGeom prst="rect">
            <a:avLst/>
          </a:prstGeom>
        </p:spPr>
      </p:pic>
      <p:sp>
        <p:nvSpPr>
          <p:cNvPr id="7" name="Rectangle 4"/>
          <p:cNvSpPr>
            <a:spLocks noChangeArrowheads="1"/>
          </p:cNvSpPr>
          <p:nvPr/>
        </p:nvSpPr>
        <p:spPr bwMode="auto">
          <a:xfrm>
            <a:off x="0" y="5267712"/>
            <a:ext cx="8322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rPr>
              <a:t>Quelle: </a:t>
            </a:r>
            <a:r>
              <a:rPr lang="de-DE" sz="800" dirty="0" err="1" smtClean="0">
                <a:solidFill>
                  <a:srgbClr val="3C628F"/>
                </a:solidFill>
              </a:rPr>
              <a:t>pixabay</a:t>
            </a:r>
            <a:endParaRPr lang="de-DE" sz="800" dirty="0">
              <a:solidFill>
                <a:srgbClr val="3C628F"/>
              </a:solidFill>
            </a:endParaRPr>
          </a:p>
        </p:txBody>
      </p:sp>
    </p:spTree>
    <p:extLst>
      <p:ext uri="{BB962C8B-B14F-4D97-AF65-F5344CB8AC3E}">
        <p14:creationId xmlns:p14="http://schemas.microsoft.com/office/powerpoint/2010/main" val="21945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15000" cy="990600"/>
          </a:xfrm>
        </p:spPr>
        <p:txBody>
          <a:bodyPr/>
          <a:lstStyle/>
          <a:p>
            <a:r>
              <a:rPr lang="de-AT" b="1" dirty="0"/>
              <a:t>Die internationale Wasserstraße Donau</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411254376"/>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6634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Rhein-Main-Donau Korridor</a:t>
            </a:r>
            <a:endParaRPr lang="de-DE"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23373" t="21593" r="7069" b="16142"/>
          <a:stretch/>
        </p:blipFill>
        <p:spPr>
          <a:xfrm>
            <a:off x="611560" y="1659808"/>
            <a:ext cx="7942984" cy="4738711"/>
          </a:xfrm>
          <a:prstGeom prst="rect">
            <a:avLst/>
          </a:prstGeom>
        </p:spPr>
      </p:pic>
      <p:sp>
        <p:nvSpPr>
          <p:cNvPr id="7" name="Textfeld 1"/>
          <p:cNvSpPr txBox="1">
            <a:spLocks noChangeArrowheads="1"/>
          </p:cNvSpPr>
          <p:nvPr/>
        </p:nvSpPr>
        <p:spPr bwMode="auto">
          <a:xfrm>
            <a:off x="611560" y="1659808"/>
            <a:ext cx="2758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viadonau, Inland Navigation Europe</a:t>
            </a:r>
            <a:endParaRPr lang="de-DE" sz="800" dirty="0">
              <a:solidFill>
                <a:schemeClr val="accent1"/>
              </a:solidFill>
              <a:latin typeface="Corbel" panose="020B0503020204020204" pitchFamily="34" charset="0"/>
            </a:endParaRPr>
          </a:p>
        </p:txBody>
      </p:sp>
      <p:sp>
        <p:nvSpPr>
          <p:cNvPr id="8" name="Textfeld 1"/>
          <p:cNvSpPr txBox="1">
            <a:spLocks noChangeArrowheads="1"/>
          </p:cNvSpPr>
          <p:nvPr/>
        </p:nvSpPr>
        <p:spPr bwMode="auto">
          <a:xfrm>
            <a:off x="2678442" y="6359436"/>
            <a:ext cx="3427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smtClean="0">
                <a:solidFill>
                  <a:schemeClr val="accent1"/>
                </a:solidFill>
                <a:latin typeface="Corbel" panose="020B0503020204020204" pitchFamily="34" charset="0"/>
              </a:rPr>
              <a:t>Die Binnenwasserstraßenachse Rhein-Main-Donau</a:t>
            </a:r>
            <a:endParaRPr lang="de-DE" sz="1200" dirty="0">
              <a:solidFill>
                <a:schemeClr val="accent1"/>
              </a:solidFill>
              <a:latin typeface="Corbel" panose="020B0503020204020204" pitchFamily="34" charset="0"/>
            </a:endParaRPr>
          </a:p>
        </p:txBody>
      </p:sp>
      <p:sp>
        <p:nvSpPr>
          <p:cNvPr id="6" name="TextBox 5"/>
          <p:cNvSpPr txBox="1"/>
          <p:nvPr/>
        </p:nvSpPr>
        <p:spPr>
          <a:xfrm>
            <a:off x="-2196752" y="4149080"/>
            <a:ext cx="184731" cy="369332"/>
          </a:xfrm>
          <a:prstGeom prst="rect">
            <a:avLst/>
          </a:prstGeom>
          <a:noFill/>
        </p:spPr>
        <p:txBody>
          <a:bodyPr wrap="none" rtlCol="0">
            <a:spAutoFit/>
          </a:bodyPr>
          <a:lstStyle/>
          <a:p>
            <a:endParaRPr lang="de-AT" dirty="0"/>
          </a:p>
        </p:txBody>
      </p:sp>
      <p:sp>
        <p:nvSpPr>
          <p:cNvPr id="10" name="Line Callout 1 9"/>
          <p:cNvSpPr/>
          <p:nvPr/>
        </p:nvSpPr>
        <p:spPr>
          <a:xfrm>
            <a:off x="2771800" y="3318229"/>
            <a:ext cx="640343" cy="144016"/>
          </a:xfrm>
          <a:prstGeom prst="borderCallout1">
            <a:avLst>
              <a:gd name="adj1" fmla="val 75610"/>
              <a:gd name="adj2" fmla="val -1939"/>
              <a:gd name="adj3" fmla="val 112500"/>
              <a:gd name="adj4" fmla="val -38333"/>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100" b="1" dirty="0" smtClean="0">
                <a:solidFill>
                  <a:schemeClr val="accent1"/>
                </a:solidFill>
                <a:latin typeface="Corbel" panose="020B0503020204020204" pitchFamily="34" charset="0"/>
              </a:rPr>
              <a:t>Rhein</a:t>
            </a:r>
            <a:endParaRPr lang="de-AT" sz="1100" b="1" dirty="0">
              <a:solidFill>
                <a:schemeClr val="accent1"/>
              </a:solidFill>
              <a:latin typeface="Corbel" panose="020B0503020204020204" pitchFamily="34" charset="0"/>
            </a:endParaRPr>
          </a:p>
        </p:txBody>
      </p:sp>
      <p:sp>
        <p:nvSpPr>
          <p:cNvPr id="13" name="Line Callout 1 12"/>
          <p:cNvSpPr/>
          <p:nvPr/>
        </p:nvSpPr>
        <p:spPr>
          <a:xfrm>
            <a:off x="3707904" y="3861048"/>
            <a:ext cx="1368152" cy="163237"/>
          </a:xfrm>
          <a:prstGeom prst="borderCallout1">
            <a:avLst>
              <a:gd name="adj1" fmla="val 85086"/>
              <a:gd name="adj2" fmla="val -2992"/>
              <a:gd name="adj3" fmla="val 112500"/>
              <a:gd name="adj4" fmla="val -16221"/>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100" b="1" dirty="0" smtClean="0">
                <a:solidFill>
                  <a:schemeClr val="accent1"/>
                </a:solidFill>
                <a:latin typeface="Corbel" panose="020B0503020204020204" pitchFamily="34" charset="0"/>
              </a:rPr>
              <a:t>Main-Donau-Kanal</a:t>
            </a:r>
            <a:endParaRPr lang="de-AT" sz="1100" b="1" dirty="0">
              <a:solidFill>
                <a:schemeClr val="accent1"/>
              </a:solidFill>
              <a:latin typeface="Corbel" panose="020B0503020204020204" pitchFamily="34" charset="0"/>
            </a:endParaRPr>
          </a:p>
        </p:txBody>
      </p:sp>
      <p:sp>
        <p:nvSpPr>
          <p:cNvPr id="15" name="Line Callout 1 14"/>
          <p:cNvSpPr/>
          <p:nvPr/>
        </p:nvSpPr>
        <p:spPr>
          <a:xfrm>
            <a:off x="1998978" y="4014735"/>
            <a:ext cx="640343" cy="144016"/>
          </a:xfrm>
          <a:prstGeom prst="borderCallout1">
            <a:avLst>
              <a:gd name="adj1" fmla="val -57062"/>
              <a:gd name="adj2" fmla="val 162173"/>
              <a:gd name="adj3" fmla="val -1219"/>
              <a:gd name="adj4" fmla="val 100203"/>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100" b="1" dirty="0" smtClean="0">
                <a:solidFill>
                  <a:schemeClr val="accent1"/>
                </a:solidFill>
                <a:latin typeface="Corbel" panose="020B0503020204020204" pitchFamily="34" charset="0"/>
              </a:rPr>
              <a:t>Main</a:t>
            </a:r>
            <a:endParaRPr lang="de-AT" sz="1100" b="1" dirty="0">
              <a:solidFill>
                <a:schemeClr val="accent1"/>
              </a:solidFill>
              <a:latin typeface="Corbel" panose="020B0503020204020204" pitchFamily="34" charset="0"/>
            </a:endParaRPr>
          </a:p>
        </p:txBody>
      </p:sp>
      <p:sp>
        <p:nvSpPr>
          <p:cNvPr id="16" name="Line Callout 1 15"/>
          <p:cNvSpPr/>
          <p:nvPr/>
        </p:nvSpPr>
        <p:spPr>
          <a:xfrm>
            <a:off x="5580112" y="4987486"/>
            <a:ext cx="640343" cy="144016"/>
          </a:xfrm>
          <a:prstGeom prst="borderCallout1">
            <a:avLst>
              <a:gd name="adj1" fmla="val 75610"/>
              <a:gd name="adj2" fmla="val -1939"/>
              <a:gd name="adj3" fmla="val 112500"/>
              <a:gd name="adj4" fmla="val -34070"/>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100" b="1" dirty="0" smtClean="0">
                <a:solidFill>
                  <a:schemeClr val="accent1"/>
                </a:solidFill>
                <a:latin typeface="Corbel" panose="020B0503020204020204" pitchFamily="34" charset="0"/>
              </a:rPr>
              <a:t>Donau</a:t>
            </a:r>
            <a:endParaRPr lang="de-AT" sz="1100" b="1"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04997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Rhein-Main-Donau Korridor</a:t>
            </a:r>
            <a:endParaRPr lang="de-AT" b="1" dirty="0">
              <a:solidFill>
                <a:schemeClr val="accent1"/>
              </a:solidFill>
            </a:endParaRPr>
          </a:p>
        </p:txBody>
      </p:sp>
      <p:sp>
        <p:nvSpPr>
          <p:cNvPr id="3" name="Inhaltsplatzhalter 2"/>
          <p:cNvSpPr>
            <a:spLocks noGrp="1"/>
          </p:cNvSpPr>
          <p:nvPr>
            <p:ph idx="1"/>
          </p:nvPr>
        </p:nvSpPr>
        <p:spPr/>
        <p:txBody>
          <a:bodyPr>
            <a:normAutofit fontScale="92500" lnSpcReduction="20000"/>
          </a:bodyPr>
          <a:lstStyle/>
          <a:p>
            <a:pPr>
              <a:lnSpc>
                <a:spcPct val="110000"/>
              </a:lnSpc>
              <a:spcBef>
                <a:spcPts val="600"/>
              </a:spcBef>
              <a:buClr>
                <a:srgbClr val="189BC4"/>
              </a:buClr>
            </a:pPr>
            <a:r>
              <a:rPr lang="de-AT" sz="1900" dirty="0">
                <a:solidFill>
                  <a:schemeClr val="accent1"/>
                </a:solidFill>
              </a:rPr>
              <a:t>w</a:t>
            </a:r>
            <a:r>
              <a:rPr lang="de-AT" sz="1900" dirty="0" smtClean="0">
                <a:solidFill>
                  <a:schemeClr val="accent1"/>
                </a:solidFill>
              </a:rPr>
              <a:t>ichtigste Binnenwasserstraße auf europäischem Festland</a:t>
            </a:r>
          </a:p>
          <a:p>
            <a:pPr marL="0" indent="0">
              <a:lnSpc>
                <a:spcPct val="110000"/>
              </a:lnSpc>
              <a:spcBef>
                <a:spcPts val="600"/>
              </a:spcBef>
              <a:buClr>
                <a:srgbClr val="189BC4"/>
              </a:buClr>
              <a:buNone/>
            </a:pPr>
            <a:endParaRPr lang="de-AT" sz="1800" b="1" dirty="0" smtClean="0">
              <a:solidFill>
                <a:schemeClr val="accent1"/>
              </a:solidFill>
            </a:endParaRPr>
          </a:p>
          <a:p>
            <a:pPr>
              <a:lnSpc>
                <a:spcPct val="110000"/>
              </a:lnSpc>
              <a:spcBef>
                <a:spcPts val="600"/>
              </a:spcBef>
              <a:buClr>
                <a:srgbClr val="189BC4"/>
              </a:buClr>
            </a:pPr>
            <a:r>
              <a:rPr lang="de-AT" sz="1900" dirty="0">
                <a:solidFill>
                  <a:schemeClr val="accent1"/>
                </a:solidFill>
              </a:rPr>
              <a:t>v</a:t>
            </a:r>
            <a:r>
              <a:rPr lang="de-AT" sz="1900" dirty="0" smtClean="0">
                <a:solidFill>
                  <a:schemeClr val="accent1"/>
                </a:solidFill>
              </a:rPr>
              <a:t>on der Rheinmündung </a:t>
            </a:r>
            <a:r>
              <a:rPr lang="de-AT" sz="1900" dirty="0">
                <a:solidFill>
                  <a:schemeClr val="accent1"/>
                </a:solidFill>
              </a:rPr>
              <a:t>in die Nordsee bis zur Donaumündung </a:t>
            </a:r>
            <a:r>
              <a:rPr lang="de-AT" sz="1900" dirty="0" smtClean="0">
                <a:solidFill>
                  <a:schemeClr val="accent1"/>
                </a:solidFill>
              </a:rPr>
              <a:t>ins Schwarze Meer</a:t>
            </a:r>
          </a:p>
          <a:p>
            <a:pPr lvl="1">
              <a:lnSpc>
                <a:spcPct val="110000"/>
              </a:lnSpc>
              <a:spcBef>
                <a:spcPts val="600"/>
              </a:spcBef>
              <a:buClr>
                <a:srgbClr val="189BC4"/>
              </a:buClr>
              <a:buFont typeface="Symbol" panose="05050102010706020507" pitchFamily="18" charset="2"/>
              <a:buChar char="-"/>
            </a:pPr>
            <a:r>
              <a:rPr lang="de-AT" sz="1700" dirty="0" smtClean="0">
                <a:solidFill>
                  <a:schemeClr val="accent1"/>
                </a:solidFill>
              </a:rPr>
              <a:t>vom Hafen Rotterdam bis zum Hafen Constanta</a:t>
            </a:r>
          </a:p>
          <a:p>
            <a:pPr marL="0" indent="0">
              <a:lnSpc>
                <a:spcPct val="110000"/>
              </a:lnSpc>
              <a:spcBef>
                <a:spcPts val="600"/>
              </a:spcBef>
              <a:buClr>
                <a:srgbClr val="189BC4"/>
              </a:buClr>
              <a:buNone/>
            </a:pPr>
            <a:endParaRPr lang="de-AT" sz="1800" dirty="0">
              <a:solidFill>
                <a:schemeClr val="accent1"/>
              </a:solidFill>
            </a:endParaRPr>
          </a:p>
          <a:p>
            <a:pPr>
              <a:lnSpc>
                <a:spcPct val="110000"/>
              </a:lnSpc>
              <a:spcBef>
                <a:spcPts val="600"/>
              </a:spcBef>
              <a:buClr>
                <a:srgbClr val="189BC4"/>
              </a:buClr>
            </a:pPr>
            <a:r>
              <a:rPr lang="de-AT" sz="1900" dirty="0" smtClean="0">
                <a:solidFill>
                  <a:schemeClr val="accent1"/>
                </a:solidFill>
              </a:rPr>
              <a:t>Gesamtlänge: </a:t>
            </a:r>
            <a:r>
              <a:rPr lang="de-AT" sz="1900" b="1" dirty="0" smtClean="0">
                <a:solidFill>
                  <a:srgbClr val="189BC4"/>
                </a:solidFill>
              </a:rPr>
              <a:t>3.504 km</a:t>
            </a:r>
          </a:p>
          <a:p>
            <a:pPr marL="0" indent="0">
              <a:lnSpc>
                <a:spcPct val="110000"/>
              </a:lnSpc>
              <a:spcBef>
                <a:spcPts val="600"/>
              </a:spcBef>
              <a:buClr>
                <a:srgbClr val="189BC4"/>
              </a:buClr>
              <a:buNone/>
            </a:pPr>
            <a:endParaRPr lang="de-AT" sz="1900" dirty="0">
              <a:solidFill>
                <a:schemeClr val="accent1"/>
              </a:solidFill>
            </a:endParaRPr>
          </a:p>
          <a:p>
            <a:pPr>
              <a:lnSpc>
                <a:spcPct val="110000"/>
              </a:lnSpc>
              <a:spcBef>
                <a:spcPts val="600"/>
              </a:spcBef>
              <a:buClr>
                <a:srgbClr val="189BC4"/>
              </a:buClr>
            </a:pPr>
            <a:r>
              <a:rPr lang="de-AT" sz="1900" dirty="0">
                <a:solidFill>
                  <a:schemeClr val="accent1"/>
                </a:solidFill>
              </a:rPr>
              <a:t>v</a:t>
            </a:r>
            <a:r>
              <a:rPr lang="de-AT" sz="1900" dirty="0" smtClean="0">
                <a:solidFill>
                  <a:schemeClr val="accent1"/>
                </a:solidFill>
              </a:rPr>
              <a:t>erbindet </a:t>
            </a:r>
            <a:r>
              <a:rPr lang="de-AT" sz="1900" b="1" dirty="0" smtClean="0">
                <a:solidFill>
                  <a:srgbClr val="189BC4"/>
                </a:solidFill>
              </a:rPr>
              <a:t>15 europäische Länder</a:t>
            </a:r>
          </a:p>
          <a:p>
            <a:pPr lvl="1">
              <a:lnSpc>
                <a:spcPct val="110000"/>
              </a:lnSpc>
              <a:spcBef>
                <a:spcPts val="600"/>
              </a:spcBef>
              <a:buClr>
                <a:srgbClr val="189BC4"/>
              </a:buClr>
              <a:buFont typeface="Symbol" panose="05050102010706020507" pitchFamily="18" charset="2"/>
              <a:buChar char="-"/>
            </a:pPr>
            <a:r>
              <a:rPr lang="de-AT" sz="1700" dirty="0" smtClean="0">
                <a:solidFill>
                  <a:schemeClr val="accent1"/>
                </a:solidFill>
              </a:rPr>
              <a:t>Niederlande, Belgien, Deutschland, Frankreich,</a:t>
            </a:r>
            <a:br>
              <a:rPr lang="de-AT" sz="1700" dirty="0" smtClean="0">
                <a:solidFill>
                  <a:schemeClr val="accent1"/>
                </a:solidFill>
              </a:rPr>
            </a:br>
            <a:r>
              <a:rPr lang="de-AT" sz="1700" dirty="0" smtClean="0">
                <a:solidFill>
                  <a:schemeClr val="accent1"/>
                </a:solidFill>
              </a:rPr>
              <a:t>Schweiz, Luxemburg, Österreich, Slowakei,</a:t>
            </a:r>
            <a:br>
              <a:rPr lang="de-AT" sz="1700" dirty="0" smtClean="0">
                <a:solidFill>
                  <a:schemeClr val="accent1"/>
                </a:solidFill>
              </a:rPr>
            </a:br>
            <a:r>
              <a:rPr lang="de-AT" sz="1700" dirty="0" smtClean="0">
                <a:solidFill>
                  <a:schemeClr val="accent1"/>
                </a:solidFill>
              </a:rPr>
              <a:t>Ungarn, Kroatien, Serbien, Bulgarien, Rumänien,</a:t>
            </a:r>
            <a:br>
              <a:rPr lang="de-AT" sz="1700" dirty="0" smtClean="0">
                <a:solidFill>
                  <a:schemeClr val="accent1"/>
                </a:solidFill>
              </a:rPr>
            </a:br>
            <a:r>
              <a:rPr lang="de-AT" sz="1700" dirty="0" smtClean="0">
                <a:solidFill>
                  <a:schemeClr val="accent1"/>
                </a:solidFill>
              </a:rPr>
              <a:t>Moldau, Ukraine</a:t>
            </a:r>
          </a:p>
          <a:p>
            <a:pPr lvl="1">
              <a:lnSpc>
                <a:spcPct val="110000"/>
              </a:lnSpc>
              <a:spcBef>
                <a:spcPts val="600"/>
              </a:spcBef>
              <a:buClr>
                <a:srgbClr val="189BC4"/>
              </a:buClr>
              <a:buFont typeface="Symbol" panose="05050102010706020507" pitchFamily="18" charset="2"/>
              <a:buChar char="-"/>
            </a:pPr>
            <a:endParaRPr lang="de-AT" sz="1600" dirty="0">
              <a:solidFill>
                <a:schemeClr val="accent1"/>
              </a:solidFill>
            </a:endParaRPr>
          </a:p>
          <a:p>
            <a:pPr>
              <a:lnSpc>
                <a:spcPct val="110000"/>
              </a:lnSpc>
              <a:spcBef>
                <a:spcPts val="600"/>
              </a:spcBef>
              <a:buClr>
                <a:srgbClr val="189BC4"/>
              </a:buClr>
            </a:pPr>
            <a:r>
              <a:rPr lang="de-AT" sz="1900" dirty="0">
                <a:solidFill>
                  <a:schemeClr val="accent1"/>
                </a:solidFill>
              </a:rPr>
              <a:t>Main-Donau-Kanal erst 1992 </a:t>
            </a:r>
            <a:r>
              <a:rPr lang="de-AT" sz="1900" dirty="0" smtClean="0">
                <a:solidFill>
                  <a:schemeClr val="accent1"/>
                </a:solidFill>
              </a:rPr>
              <a:t>fertiggestellt</a:t>
            </a:r>
          </a:p>
          <a:p>
            <a:pPr lvl="1">
              <a:lnSpc>
                <a:spcPct val="110000"/>
              </a:lnSpc>
              <a:spcBef>
                <a:spcPts val="600"/>
              </a:spcBef>
              <a:buClr>
                <a:srgbClr val="189BC4"/>
              </a:buClr>
              <a:buFont typeface="Symbol" panose="05050102010706020507" pitchFamily="18" charset="2"/>
              <a:buChar char="-"/>
            </a:pPr>
            <a:r>
              <a:rPr lang="de-AT" sz="1700" dirty="0">
                <a:solidFill>
                  <a:schemeClr val="accent1"/>
                </a:solidFill>
              </a:rPr>
              <a:t>v</a:t>
            </a:r>
            <a:r>
              <a:rPr lang="de-AT" sz="1700" dirty="0" smtClean="0">
                <a:solidFill>
                  <a:schemeClr val="accent1"/>
                </a:solidFill>
              </a:rPr>
              <a:t>on Belgrader </a:t>
            </a:r>
            <a:r>
              <a:rPr lang="de-AT" sz="1700" dirty="0">
                <a:solidFill>
                  <a:schemeClr val="accent1"/>
                </a:solidFill>
              </a:rPr>
              <a:t>K</a:t>
            </a:r>
            <a:r>
              <a:rPr lang="de-AT" sz="1700" dirty="0" smtClean="0">
                <a:solidFill>
                  <a:schemeClr val="accent1"/>
                </a:solidFill>
              </a:rPr>
              <a:t>onvention ausgenommen </a:t>
            </a:r>
            <a:r>
              <a:rPr lang="de-AT" sz="1700" dirty="0" smtClean="0">
                <a:solidFill>
                  <a:schemeClr val="accent1"/>
                </a:solidFill>
                <a:sym typeface="Wingdings" panose="05000000000000000000" pitchFamily="2" charset="2"/>
              </a:rPr>
              <a:t> Gebühren</a:t>
            </a:r>
            <a:endParaRPr lang="de-AT" sz="17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6" name="Textfeld 1"/>
          <p:cNvSpPr txBox="1">
            <a:spLocks noChangeArrowheads="1"/>
          </p:cNvSpPr>
          <p:nvPr/>
        </p:nvSpPr>
        <p:spPr bwMode="auto">
          <a:xfrm>
            <a:off x="8129736" y="6381908"/>
            <a:ext cx="1207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pic>
        <p:nvPicPr>
          <p:cNvPr id="8" name="Grafik 7"/>
          <p:cNvPicPr>
            <a:picLocks noChangeAspect="1"/>
          </p:cNvPicPr>
          <p:nvPr/>
        </p:nvPicPr>
        <p:blipFill>
          <a:blip r:embed="rId3"/>
          <a:stretch>
            <a:fillRect/>
          </a:stretch>
        </p:blipFill>
        <p:spPr>
          <a:xfrm>
            <a:off x="5220072" y="3003401"/>
            <a:ext cx="3923928" cy="2436678"/>
          </a:xfrm>
          <a:prstGeom prst="rect">
            <a:avLst/>
          </a:prstGeom>
        </p:spPr>
      </p:pic>
      <p:sp>
        <p:nvSpPr>
          <p:cNvPr id="9" name="Rechteck 8"/>
          <p:cNvSpPr/>
          <p:nvPr/>
        </p:nvSpPr>
        <p:spPr>
          <a:xfrm>
            <a:off x="5220072" y="3003401"/>
            <a:ext cx="3923928" cy="338554"/>
          </a:xfrm>
          <a:prstGeom prst="rect">
            <a:avLst/>
          </a:prstGeom>
        </p:spPr>
        <p:txBody>
          <a:bodyPr wrap="square">
            <a:spAutoFit/>
          </a:bodyPr>
          <a:lstStyle/>
          <a:p>
            <a:r>
              <a:rPr lang="de-AT" sz="800" dirty="0" smtClean="0">
                <a:solidFill>
                  <a:schemeClr val="accent1"/>
                </a:solidFill>
                <a:latin typeface="Corbel" panose="020B0503020204020204" pitchFamily="34" charset="0"/>
              </a:rPr>
              <a:t>Quelle: https</a:t>
            </a:r>
            <a:r>
              <a:rPr lang="de-AT" sz="800" dirty="0">
                <a:solidFill>
                  <a:schemeClr val="accent1"/>
                </a:solidFill>
                <a:latin typeface="Corbel" panose="020B0503020204020204" pitchFamily="34" charset="0"/>
              </a:rPr>
              <a:t>://de.m.wikipedia.org/wiki/Datei:Europa_Ludwigskanal_Rhein_Main_Donau.png</a:t>
            </a:r>
          </a:p>
        </p:txBody>
      </p:sp>
    </p:spTree>
    <p:extLst>
      <p:ext uri="{BB962C8B-B14F-4D97-AF65-F5344CB8AC3E}">
        <p14:creationId xmlns:p14="http://schemas.microsoft.com/office/powerpoint/2010/main" val="3757852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solidFill>
              </a:rPr>
              <a:t>Rhein</a:t>
            </a:r>
            <a:r>
              <a:rPr lang="en-US" b="1" dirty="0" smtClean="0">
                <a:solidFill>
                  <a:schemeClr val="accent1"/>
                </a:solidFill>
              </a:rPr>
              <a:t>-Main-</a:t>
            </a:r>
            <a:r>
              <a:rPr lang="en-US" b="1" dirty="0" err="1" smtClean="0">
                <a:solidFill>
                  <a:schemeClr val="accent1"/>
                </a:solidFill>
              </a:rPr>
              <a:t>Donau</a:t>
            </a:r>
            <a:r>
              <a:rPr lang="en-US" b="1" dirty="0" smtClean="0">
                <a:solidFill>
                  <a:schemeClr val="accent1"/>
                </a:solidFill>
              </a:rPr>
              <a:t> </a:t>
            </a:r>
            <a:r>
              <a:rPr lang="en-US" b="1" dirty="0" err="1" smtClean="0">
                <a:solidFill>
                  <a:schemeClr val="accent1"/>
                </a:solidFill>
              </a:rPr>
              <a:t>Korridor</a:t>
            </a:r>
            <a:endParaRPr lang="en-US" sz="2400" b="1" dirty="0">
              <a:solidFill>
                <a:schemeClr val="accent1"/>
              </a:solidFill>
            </a:endParaRPr>
          </a:p>
        </p:txBody>
      </p:sp>
      <p:sp>
        <p:nvSpPr>
          <p:cNvPr id="3" name="Content Placeholder 2"/>
          <p:cNvSpPr>
            <a:spLocks noGrp="1"/>
          </p:cNvSpPr>
          <p:nvPr>
            <p:ph idx="1"/>
          </p:nvPr>
        </p:nvSpPr>
        <p:spPr>
          <a:xfrm>
            <a:off x="457200" y="1700808"/>
            <a:ext cx="8363272" cy="4776192"/>
          </a:xfrm>
        </p:spPr>
        <p:txBody>
          <a:bodyPr>
            <a:normAutofit lnSpcReduction="10000"/>
          </a:bodyPr>
          <a:lstStyle/>
          <a:p>
            <a:pPr>
              <a:spcBef>
                <a:spcPts val="600"/>
              </a:spcBef>
              <a:buClr>
                <a:srgbClr val="189BC4"/>
              </a:buClr>
            </a:pPr>
            <a:r>
              <a:rPr lang="de-AT" sz="1800" dirty="0" smtClean="0">
                <a:solidFill>
                  <a:schemeClr val="accent1"/>
                </a:solidFill>
              </a:rPr>
              <a:t>Durchgehende Verkehrsverbindung von West nach Ost</a:t>
            </a:r>
            <a:endParaRPr lang="de-AT" sz="1800" b="1" dirty="0" smtClean="0">
              <a:solidFill>
                <a:srgbClr val="189BC4"/>
              </a:solidFill>
            </a:endParaRPr>
          </a:p>
          <a:p>
            <a:pPr marL="0" indent="0">
              <a:spcBef>
                <a:spcPts val="600"/>
              </a:spcBef>
              <a:buClr>
                <a:srgbClr val="189BC4"/>
              </a:buClr>
              <a:buNone/>
            </a:pPr>
            <a:endParaRPr lang="de-AT" sz="1800" dirty="0" smtClean="0">
              <a:solidFill>
                <a:schemeClr val="accent1"/>
              </a:solidFill>
            </a:endParaRPr>
          </a:p>
          <a:p>
            <a:pPr>
              <a:spcBef>
                <a:spcPts val="600"/>
              </a:spcBef>
              <a:buClr>
                <a:srgbClr val="189BC4"/>
              </a:buClr>
            </a:pPr>
            <a:r>
              <a:rPr lang="de-AT" sz="1800" b="1" dirty="0" smtClean="0">
                <a:solidFill>
                  <a:srgbClr val="189BC4"/>
                </a:solidFill>
              </a:rPr>
              <a:t>Rhein vs. Donau:</a:t>
            </a:r>
          </a:p>
          <a:p>
            <a:pPr lvl="1">
              <a:spcBef>
                <a:spcPts val="600"/>
              </a:spcBef>
              <a:buClr>
                <a:srgbClr val="189BC4"/>
              </a:buClr>
              <a:buFont typeface="Symbol" panose="05050102010706020507" pitchFamily="18" charset="2"/>
              <a:buChar char="-"/>
            </a:pPr>
            <a:r>
              <a:rPr lang="de-AT" sz="1800" dirty="0" smtClean="0">
                <a:solidFill>
                  <a:schemeClr val="accent1"/>
                </a:solidFill>
              </a:rPr>
              <a:t>unterschiedliche infrastrukturelle Voraussetzungen</a:t>
            </a:r>
          </a:p>
          <a:p>
            <a:pPr lvl="1">
              <a:spcBef>
                <a:spcPts val="600"/>
              </a:spcBef>
              <a:buClr>
                <a:srgbClr val="189BC4"/>
              </a:buClr>
              <a:buFont typeface="Symbol" panose="05050102010706020507" pitchFamily="18" charset="2"/>
              <a:buChar char="-"/>
            </a:pPr>
            <a:endParaRPr lang="de-AT" sz="1800" dirty="0" smtClean="0">
              <a:solidFill>
                <a:schemeClr val="accent1"/>
              </a:solidFill>
            </a:endParaRPr>
          </a:p>
          <a:p>
            <a:pPr lvl="1">
              <a:spcBef>
                <a:spcPts val="600"/>
              </a:spcBef>
              <a:buClr>
                <a:srgbClr val="189BC4"/>
              </a:buClr>
              <a:buFont typeface="Symbol" panose="05050102010706020507" pitchFamily="18" charset="2"/>
              <a:buChar char="-"/>
            </a:pPr>
            <a:r>
              <a:rPr lang="de-AT" sz="1800" dirty="0">
                <a:solidFill>
                  <a:schemeClr val="accent1"/>
                </a:solidFill>
              </a:rPr>
              <a:t>b</a:t>
            </a:r>
            <a:r>
              <a:rPr lang="de-AT" sz="1800" dirty="0" smtClean="0">
                <a:solidFill>
                  <a:schemeClr val="accent1"/>
                </a:solidFill>
              </a:rPr>
              <a:t>egrenzte </a:t>
            </a:r>
            <a:r>
              <a:rPr lang="de-AT" sz="1800" dirty="0">
                <a:solidFill>
                  <a:schemeClr val="accent1"/>
                </a:solidFill>
              </a:rPr>
              <a:t>Verzweigung der Donau </a:t>
            </a:r>
            <a:r>
              <a:rPr lang="de-AT" sz="1800" dirty="0" smtClean="0">
                <a:solidFill>
                  <a:schemeClr val="accent1"/>
                </a:solidFill>
              </a:rPr>
              <a:t>Wasserstraße</a:t>
            </a:r>
            <a:endParaRPr lang="de-AT" sz="1800" dirty="0">
              <a:solidFill>
                <a:schemeClr val="accent1"/>
              </a:solidFill>
            </a:endParaRPr>
          </a:p>
          <a:p>
            <a:pPr lvl="1">
              <a:spcBef>
                <a:spcPts val="600"/>
              </a:spcBef>
              <a:buClr>
                <a:srgbClr val="189BC4"/>
              </a:buClr>
              <a:buFont typeface="Symbol" panose="05050102010706020507" pitchFamily="18" charset="2"/>
              <a:buChar char="-"/>
            </a:pPr>
            <a:endParaRPr lang="de-AT" sz="1800" dirty="0" smtClean="0">
              <a:solidFill>
                <a:schemeClr val="accent1"/>
              </a:solidFill>
            </a:endParaRPr>
          </a:p>
          <a:p>
            <a:pPr lvl="1">
              <a:spcBef>
                <a:spcPts val="600"/>
              </a:spcBef>
              <a:buClr>
                <a:srgbClr val="189BC4"/>
              </a:buClr>
              <a:buFont typeface="Symbol" panose="05050102010706020507" pitchFamily="18" charset="2"/>
              <a:buChar char="-"/>
            </a:pPr>
            <a:r>
              <a:rPr lang="de-AT" sz="1800" dirty="0" smtClean="0">
                <a:solidFill>
                  <a:schemeClr val="accent1"/>
                </a:solidFill>
              </a:rPr>
              <a:t>130 </a:t>
            </a:r>
            <a:r>
              <a:rPr lang="de-AT" sz="1800" dirty="0">
                <a:solidFill>
                  <a:schemeClr val="accent1"/>
                </a:solidFill>
              </a:rPr>
              <a:t>Brücken überspannen in Summe die </a:t>
            </a:r>
            <a:r>
              <a:rPr lang="de-AT" sz="1800" dirty="0" smtClean="0">
                <a:solidFill>
                  <a:schemeClr val="accent1"/>
                </a:solidFill>
              </a:rPr>
              <a:t>Donau</a:t>
            </a:r>
            <a:endParaRPr lang="de-AT" sz="1800" dirty="0">
              <a:solidFill>
                <a:schemeClr val="accent1"/>
              </a:solidFill>
            </a:endParaRPr>
          </a:p>
          <a:p>
            <a:pPr lvl="1">
              <a:spcBef>
                <a:spcPts val="600"/>
              </a:spcBef>
              <a:buClr>
                <a:srgbClr val="189BC4"/>
              </a:buClr>
              <a:buFont typeface="Symbol" panose="05050102010706020507" pitchFamily="18" charset="2"/>
              <a:buChar char="-"/>
            </a:pPr>
            <a:endParaRPr lang="de-AT" sz="1800" dirty="0" smtClean="0">
              <a:solidFill>
                <a:schemeClr val="accent1"/>
              </a:solidFill>
            </a:endParaRPr>
          </a:p>
          <a:p>
            <a:pPr lvl="1">
              <a:spcBef>
                <a:spcPts val="600"/>
              </a:spcBef>
              <a:buClr>
                <a:srgbClr val="189BC4"/>
              </a:buClr>
              <a:buFont typeface="Symbol" panose="05050102010706020507" pitchFamily="18" charset="2"/>
              <a:buChar char="-"/>
            </a:pPr>
            <a:r>
              <a:rPr lang="de-AT" sz="1800" dirty="0" smtClean="0">
                <a:solidFill>
                  <a:schemeClr val="accent1"/>
                </a:solidFill>
              </a:rPr>
              <a:t>Bevölkerungsdichte </a:t>
            </a:r>
            <a:r>
              <a:rPr lang="de-AT" sz="1800" dirty="0">
                <a:solidFill>
                  <a:schemeClr val="accent1"/>
                </a:solidFill>
              </a:rPr>
              <a:t>und wirtschaftliche Aktivität am </a:t>
            </a:r>
            <a:r>
              <a:rPr lang="de-AT" sz="1800" dirty="0" smtClean="0">
                <a:solidFill>
                  <a:schemeClr val="accent1"/>
                </a:solidFill>
              </a:rPr>
              <a:t>Rhein</a:t>
            </a:r>
          </a:p>
          <a:p>
            <a:pPr marL="444500" indent="-182563">
              <a:buClr>
                <a:srgbClr val="189BC4"/>
              </a:buClr>
              <a:buFont typeface="Symbol" panose="05050102010706020507" pitchFamily="18" charset="2"/>
              <a:buChar char="-"/>
            </a:pPr>
            <a:endParaRPr lang="de-AT" sz="1800" dirty="0" smtClean="0">
              <a:solidFill>
                <a:schemeClr val="accent1"/>
              </a:solidFill>
            </a:endParaRPr>
          </a:p>
          <a:p>
            <a:pPr marL="444500" indent="-182563">
              <a:buClr>
                <a:srgbClr val="189BC4"/>
              </a:buClr>
              <a:buFont typeface="Symbol" panose="05050102010706020507" pitchFamily="18" charset="2"/>
              <a:buChar char="-"/>
            </a:pPr>
            <a:r>
              <a:rPr lang="de-AT" sz="1800" dirty="0" smtClean="0">
                <a:solidFill>
                  <a:schemeClr val="accent1"/>
                </a:solidFill>
              </a:rPr>
              <a:t>Donauverkehre zeichnen sich durch </a:t>
            </a:r>
            <a:r>
              <a:rPr lang="de-AT" sz="1800" dirty="0">
                <a:solidFill>
                  <a:schemeClr val="accent1"/>
                </a:solidFill>
              </a:rPr>
              <a:t>längere </a:t>
            </a:r>
            <a:r>
              <a:rPr lang="de-AT" sz="1800" dirty="0" smtClean="0">
                <a:solidFill>
                  <a:schemeClr val="accent1"/>
                </a:solidFill>
              </a:rPr>
              <a:t>Distanzen aus</a:t>
            </a:r>
            <a:endParaRPr lang="de-AT" sz="1800" dirty="0">
              <a:solidFill>
                <a:schemeClr val="accent1"/>
              </a:solidFill>
            </a:endParaRPr>
          </a:p>
          <a:p>
            <a:pPr>
              <a:buClr>
                <a:srgbClr val="189BC4"/>
              </a:buClr>
            </a:pPr>
            <a:endParaRPr lang="de-AT" sz="1800" dirty="0" smtClean="0">
              <a:solidFill>
                <a:schemeClr val="accent1"/>
              </a:solidFill>
            </a:endParaRPr>
          </a:p>
          <a:p>
            <a:pPr>
              <a:buClr>
                <a:srgbClr val="189BC4"/>
              </a:buClr>
            </a:pPr>
            <a:r>
              <a:rPr lang="de-AT" sz="1800" dirty="0" smtClean="0">
                <a:solidFill>
                  <a:schemeClr val="accent1"/>
                </a:solidFill>
              </a:rPr>
              <a:t>Rhein-Main-Donau </a:t>
            </a:r>
            <a:r>
              <a:rPr lang="de-AT" sz="1800" dirty="0">
                <a:solidFill>
                  <a:schemeClr val="accent1"/>
                </a:solidFill>
              </a:rPr>
              <a:t>Binnenwasserstraße  als </a:t>
            </a:r>
            <a:r>
              <a:rPr lang="de-AT" sz="1800" b="1" dirty="0">
                <a:solidFill>
                  <a:srgbClr val="189BC4"/>
                </a:solidFill>
              </a:rPr>
              <a:t>wichtige </a:t>
            </a:r>
            <a:r>
              <a:rPr lang="de-AT" sz="1800" b="1" dirty="0" smtClean="0">
                <a:solidFill>
                  <a:srgbClr val="189BC4"/>
                </a:solidFill>
              </a:rPr>
              <a:t>Transportroute </a:t>
            </a:r>
            <a:r>
              <a:rPr lang="de-AT" sz="1800" dirty="0">
                <a:solidFill>
                  <a:schemeClr val="accent1"/>
                </a:solidFill>
              </a:rPr>
              <a:t>für einen umweltfreundlichen </a:t>
            </a:r>
            <a:r>
              <a:rPr lang="de-AT" sz="1800" dirty="0" smtClean="0">
                <a:solidFill>
                  <a:schemeClr val="accent1"/>
                </a:solidFill>
              </a:rPr>
              <a:t>Gütertransport</a:t>
            </a:r>
            <a:endParaRPr lang="de-AT" sz="16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708920"/>
            <a:ext cx="3275856" cy="170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1"/>
          <p:cNvSpPr txBox="1">
            <a:spLocks noChangeArrowheads="1"/>
          </p:cNvSpPr>
          <p:nvPr/>
        </p:nvSpPr>
        <p:spPr bwMode="auto">
          <a:xfrm>
            <a:off x="4211960" y="6401961"/>
            <a:ext cx="49854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r>
              <a:rPr lang="de-DE" sz="800" dirty="0" smtClean="0">
                <a:solidFill>
                  <a:schemeClr val="accent1"/>
                </a:solidFill>
                <a:latin typeface="+mn-lt"/>
              </a:rPr>
              <a:t>, Observatory </a:t>
            </a:r>
            <a:r>
              <a:rPr lang="de-DE" sz="800" dirty="0" err="1" smtClean="0">
                <a:solidFill>
                  <a:schemeClr val="accent1"/>
                </a:solidFill>
                <a:latin typeface="+mn-lt"/>
              </a:rPr>
              <a:t>of</a:t>
            </a:r>
            <a:r>
              <a:rPr lang="de-DE" sz="800" dirty="0" smtClean="0">
                <a:solidFill>
                  <a:schemeClr val="accent1"/>
                </a:solidFill>
                <a:latin typeface="+mn-lt"/>
              </a:rPr>
              <a:t> European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r>
              <a:rPr lang="de-DE" sz="800" dirty="0" smtClean="0">
                <a:solidFill>
                  <a:schemeClr val="accent1"/>
                </a:solidFill>
                <a:latin typeface="+mn-lt"/>
              </a:rPr>
              <a:t>, </a:t>
            </a:r>
            <a:r>
              <a:rPr lang="de-DE" sz="800" dirty="0" err="1" smtClean="0">
                <a:solidFill>
                  <a:schemeClr val="accent1"/>
                </a:solidFill>
                <a:latin typeface="+mn-lt"/>
              </a:rPr>
              <a:t>central</a:t>
            </a:r>
            <a:r>
              <a:rPr lang="de-DE" sz="800" dirty="0" smtClean="0">
                <a:solidFill>
                  <a:schemeClr val="accent1"/>
                </a:solidFill>
                <a:latin typeface="+mn-lt"/>
              </a:rPr>
              <a:t> </a:t>
            </a:r>
            <a:r>
              <a:rPr lang="de-DE" sz="800" dirty="0" err="1" smtClean="0">
                <a:solidFill>
                  <a:schemeClr val="accent1"/>
                </a:solidFill>
                <a:latin typeface="+mn-lt"/>
              </a:rPr>
              <a:t>commission</a:t>
            </a:r>
            <a:r>
              <a:rPr lang="de-DE" sz="800" dirty="0" smtClean="0">
                <a:solidFill>
                  <a:schemeClr val="accent1"/>
                </a:solidFill>
                <a:latin typeface="+mn-lt"/>
              </a:rPr>
              <a:t> </a:t>
            </a:r>
            <a:r>
              <a:rPr lang="de-DE" sz="800" dirty="0" err="1" smtClean="0">
                <a:solidFill>
                  <a:schemeClr val="accent1"/>
                </a:solidFill>
                <a:latin typeface="+mn-lt"/>
              </a:rPr>
              <a:t>for</a:t>
            </a:r>
            <a:r>
              <a:rPr lang="de-DE" sz="800" dirty="0" smtClean="0">
                <a:solidFill>
                  <a:schemeClr val="accent1"/>
                </a:solidFill>
                <a:latin typeface="+mn-lt"/>
              </a:rPr>
              <a:t> </a:t>
            </a:r>
            <a:r>
              <a:rPr lang="de-DE" sz="800" dirty="0" err="1" smtClean="0">
                <a:solidFill>
                  <a:schemeClr val="accent1"/>
                </a:solidFill>
                <a:latin typeface="+mn-lt"/>
              </a:rPr>
              <a:t>the</a:t>
            </a:r>
            <a:r>
              <a:rPr lang="de-DE" sz="800" dirty="0" smtClean="0">
                <a:solidFill>
                  <a:schemeClr val="accent1"/>
                </a:solidFill>
                <a:latin typeface="+mn-lt"/>
              </a:rPr>
              <a:t> </a:t>
            </a:r>
            <a:r>
              <a:rPr lang="de-DE" sz="800" dirty="0" err="1" smtClean="0">
                <a:solidFill>
                  <a:schemeClr val="accent1"/>
                </a:solidFill>
                <a:latin typeface="+mn-lt"/>
              </a:rPr>
              <a:t>navigation</a:t>
            </a:r>
            <a:r>
              <a:rPr lang="de-DE" sz="800" dirty="0" smtClean="0">
                <a:solidFill>
                  <a:schemeClr val="accent1"/>
                </a:solidFill>
                <a:latin typeface="+mn-lt"/>
              </a:rPr>
              <a:t> </a:t>
            </a:r>
            <a:r>
              <a:rPr lang="de-DE" sz="800" dirty="0" err="1" smtClean="0">
                <a:solidFill>
                  <a:schemeClr val="accent1"/>
                </a:solidFill>
                <a:latin typeface="+mn-lt"/>
              </a:rPr>
              <a:t>of</a:t>
            </a:r>
            <a:r>
              <a:rPr lang="de-DE" sz="800" dirty="0" smtClean="0">
                <a:solidFill>
                  <a:schemeClr val="accent1"/>
                </a:solidFill>
                <a:latin typeface="+mn-lt"/>
              </a:rPr>
              <a:t> </a:t>
            </a:r>
            <a:r>
              <a:rPr lang="de-DE" sz="800" dirty="0" err="1" smtClean="0">
                <a:solidFill>
                  <a:schemeClr val="accent1"/>
                </a:solidFill>
                <a:latin typeface="+mn-lt"/>
              </a:rPr>
              <a:t>the</a:t>
            </a:r>
            <a:r>
              <a:rPr lang="de-DE" sz="800" dirty="0" smtClean="0">
                <a:solidFill>
                  <a:schemeClr val="accent1"/>
                </a:solidFill>
                <a:latin typeface="+mn-lt"/>
              </a:rPr>
              <a:t> Rhine</a:t>
            </a:r>
            <a:endParaRPr lang="de-DE" sz="800" dirty="0">
              <a:solidFill>
                <a:schemeClr val="accent1"/>
              </a:solidFill>
              <a:latin typeface="+mn-lt"/>
            </a:endParaRPr>
          </a:p>
        </p:txBody>
      </p:sp>
    </p:spTree>
    <p:extLst>
      <p:ext uri="{BB962C8B-B14F-4D97-AF65-F5344CB8AC3E}">
        <p14:creationId xmlns:p14="http://schemas.microsoft.com/office/powerpoint/2010/main" val="3996792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Wasserstraße Donau</a:t>
            </a:r>
            <a:endParaRPr lang="de-AT" sz="2400" dirty="0">
              <a:solidFill>
                <a:schemeClr val="accent1"/>
              </a:solidFill>
            </a:endParaRPr>
          </a:p>
        </p:txBody>
      </p:sp>
      <p:sp>
        <p:nvSpPr>
          <p:cNvPr id="3" name="Inhaltsplatzhalter 2"/>
          <p:cNvSpPr>
            <a:spLocks noGrp="1"/>
          </p:cNvSpPr>
          <p:nvPr>
            <p:ph idx="1"/>
          </p:nvPr>
        </p:nvSpPr>
        <p:spPr>
          <a:xfrm>
            <a:off x="457200" y="1700808"/>
            <a:ext cx="8435280" cy="4776192"/>
          </a:xfrm>
        </p:spPr>
        <p:txBody>
          <a:bodyPr>
            <a:normAutofit/>
          </a:bodyPr>
          <a:lstStyle/>
          <a:p>
            <a:pPr marL="0" indent="0" algn="ctr">
              <a:buNone/>
            </a:pPr>
            <a:r>
              <a:rPr lang="de-DE" sz="2000" dirty="0" smtClean="0">
                <a:solidFill>
                  <a:schemeClr val="accent1"/>
                </a:solidFill>
              </a:rPr>
              <a:t>Wie viele Länder verbindet der Rhein-Main-Donau-Korridor?</a:t>
            </a:r>
          </a:p>
          <a:p>
            <a:pPr marL="2332038" indent="-455613">
              <a:buAutoNum type="alphaLcParenR"/>
              <a:tabLst>
                <a:tab pos="5205413" algn="l"/>
                <a:tab pos="5646738" algn="l"/>
              </a:tabLst>
            </a:pPr>
            <a:r>
              <a:rPr lang="de-DE" sz="2000" dirty="0" smtClean="0">
                <a:solidFill>
                  <a:schemeClr val="accent1"/>
                </a:solidFill>
              </a:rPr>
              <a:t>10	c)	20</a:t>
            </a:r>
          </a:p>
          <a:p>
            <a:pPr marL="2332038" indent="-455613">
              <a:buAutoNum type="alphaLcParenR"/>
              <a:tabLst>
                <a:tab pos="5205413" algn="l"/>
                <a:tab pos="5646738" algn="l"/>
              </a:tabLst>
            </a:pPr>
            <a:r>
              <a:rPr lang="de-DE" sz="2000" dirty="0" smtClean="0">
                <a:solidFill>
                  <a:schemeClr val="accent1"/>
                </a:solidFill>
              </a:rPr>
              <a:t>15	d)	24</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6" name="Ellipse 5"/>
          <p:cNvSpPr/>
          <p:nvPr/>
        </p:nvSpPr>
        <p:spPr>
          <a:xfrm>
            <a:off x="2226568" y="2442493"/>
            <a:ext cx="1224136"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rotWithShape="1">
          <a:blip r:embed="rId3"/>
          <a:srcRect t="20919" b="16943"/>
          <a:stretch/>
        </p:blipFill>
        <p:spPr>
          <a:xfrm>
            <a:off x="0" y="3120337"/>
            <a:ext cx="9144000" cy="3528392"/>
          </a:xfrm>
          <a:prstGeom prst="rect">
            <a:avLst/>
          </a:prstGeom>
        </p:spPr>
      </p:pic>
      <p:sp>
        <p:nvSpPr>
          <p:cNvPr id="10" name="Rechteck 9"/>
          <p:cNvSpPr/>
          <p:nvPr/>
        </p:nvSpPr>
        <p:spPr>
          <a:xfrm>
            <a:off x="-95436" y="3076621"/>
            <a:ext cx="5220072" cy="215444"/>
          </a:xfrm>
          <a:prstGeom prst="rect">
            <a:avLst/>
          </a:prstGeom>
        </p:spPr>
        <p:txBody>
          <a:bodyPr wrap="square">
            <a:spAutoFit/>
          </a:bodyPr>
          <a:lstStyle/>
          <a:p>
            <a:r>
              <a:rPr lang="de-AT" sz="800" dirty="0" smtClean="0">
                <a:solidFill>
                  <a:schemeClr val="accent1"/>
                </a:solidFill>
                <a:latin typeface="Corbel" panose="020B0503020204020204" pitchFamily="34" charset="0"/>
              </a:rPr>
              <a:t>Quelle: https</a:t>
            </a:r>
            <a:r>
              <a:rPr lang="de-AT" sz="800" dirty="0">
                <a:solidFill>
                  <a:schemeClr val="accent1"/>
                </a:solidFill>
                <a:latin typeface="Corbel" panose="020B0503020204020204" pitchFamily="34" charset="0"/>
              </a:rPr>
              <a:t>://de.m.wikipedia.org/wiki/Datei:Europa_Ludwigskanal_Rhein_Main_Donau.png</a:t>
            </a:r>
          </a:p>
        </p:txBody>
      </p:sp>
      <p:sp>
        <p:nvSpPr>
          <p:cNvPr id="8" name="Rechteck 7"/>
          <p:cNvSpPr/>
          <p:nvPr/>
        </p:nvSpPr>
        <p:spPr>
          <a:xfrm>
            <a:off x="4570771" y="3335781"/>
            <a:ext cx="4780165" cy="1200329"/>
          </a:xfrm>
          <a:prstGeom prst="rect">
            <a:avLst/>
          </a:prstGeom>
        </p:spPr>
        <p:txBody>
          <a:bodyPr wrap="square">
            <a:spAutoFit/>
          </a:bodyPr>
          <a:lstStyle/>
          <a:p>
            <a:r>
              <a:rPr lang="de-AT" dirty="0"/>
              <a:t>Niederlande, Belgien, Deutschland, Frankreich,</a:t>
            </a:r>
            <a:br>
              <a:rPr lang="de-AT" dirty="0"/>
            </a:br>
            <a:r>
              <a:rPr lang="de-AT" dirty="0"/>
              <a:t>Schweiz, Luxemburg, Österreich, Slowakei,</a:t>
            </a:r>
            <a:br>
              <a:rPr lang="de-AT" dirty="0"/>
            </a:br>
            <a:r>
              <a:rPr lang="de-AT" dirty="0"/>
              <a:t>Ungarn, Kroatien, Serbien, Bulgarien, Rumänien,</a:t>
            </a:r>
            <a:br>
              <a:rPr lang="de-AT" dirty="0"/>
            </a:br>
            <a:r>
              <a:rPr lang="de-AT" dirty="0"/>
              <a:t>Moldau, Ukraine</a:t>
            </a:r>
          </a:p>
        </p:txBody>
      </p:sp>
      <p:pic>
        <p:nvPicPr>
          <p:cNvPr id="12" name="Grafik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371437" y="3231284"/>
            <a:ext cx="781744" cy="393489"/>
          </a:xfrm>
          <a:prstGeom prst="rect">
            <a:avLst/>
          </a:prstGeom>
        </p:spPr>
      </p:pic>
      <p:pic>
        <p:nvPicPr>
          <p:cNvPr id="13" name="Grafik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762309" y="4359186"/>
            <a:ext cx="781744" cy="393489"/>
          </a:xfrm>
          <a:prstGeom prst="rect">
            <a:avLst/>
          </a:prstGeom>
        </p:spPr>
      </p:pic>
      <p:pic>
        <p:nvPicPr>
          <p:cNvPr id="14" name="Grafik 1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381432" y="3896702"/>
            <a:ext cx="781744" cy="393489"/>
          </a:xfrm>
          <a:prstGeom prst="rect">
            <a:avLst/>
          </a:prstGeom>
        </p:spPr>
      </p:pic>
      <p:pic>
        <p:nvPicPr>
          <p:cNvPr id="15" name="Grafik 1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1732242" y="3585030"/>
            <a:ext cx="781744" cy="393489"/>
          </a:xfrm>
          <a:prstGeom prst="rect">
            <a:avLst/>
          </a:prstGeom>
        </p:spPr>
      </p:pic>
      <p:pic>
        <p:nvPicPr>
          <p:cNvPr id="16" name="Grafik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5571243" y="6181208"/>
            <a:ext cx="781744" cy="393489"/>
          </a:xfrm>
          <a:prstGeom prst="rect">
            <a:avLst/>
          </a:prstGeom>
        </p:spPr>
      </p:pic>
      <p:pic>
        <p:nvPicPr>
          <p:cNvPr id="17" name="Grafik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4570771" y="5707223"/>
            <a:ext cx="781744" cy="393489"/>
          </a:xfrm>
          <a:prstGeom prst="rect">
            <a:avLst/>
          </a:prstGeom>
        </p:spPr>
      </p:pic>
      <p:pic>
        <p:nvPicPr>
          <p:cNvPr id="18" name="Grafik 1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1433484" y="5031015"/>
            <a:ext cx="781744" cy="393489"/>
          </a:xfrm>
          <a:prstGeom prst="rect">
            <a:avLst/>
          </a:prstGeom>
        </p:spPr>
      </p:pic>
      <p:pic>
        <p:nvPicPr>
          <p:cNvPr id="19" name="Grafik 1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3683330" y="4776677"/>
            <a:ext cx="781744" cy="393489"/>
          </a:xfrm>
          <a:prstGeom prst="rect">
            <a:avLst/>
          </a:prstGeom>
        </p:spPr>
      </p:pic>
      <p:pic>
        <p:nvPicPr>
          <p:cNvPr id="20" name="Grafik 1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4789499" y="4506894"/>
            <a:ext cx="781744" cy="393489"/>
          </a:xfrm>
          <a:prstGeom prst="rect">
            <a:avLst/>
          </a:prstGeom>
        </p:spPr>
      </p:pic>
      <p:pic>
        <p:nvPicPr>
          <p:cNvPr id="21" name="Grafik 2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4458909" y="5095778"/>
            <a:ext cx="781744" cy="393489"/>
          </a:xfrm>
          <a:prstGeom prst="rect">
            <a:avLst/>
          </a:prstGeom>
        </p:spPr>
      </p:pic>
      <p:pic>
        <p:nvPicPr>
          <p:cNvPr id="22" name="Grafik 2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8546504" y="5519879"/>
            <a:ext cx="781744" cy="393489"/>
          </a:xfrm>
          <a:prstGeom prst="rect">
            <a:avLst/>
          </a:prstGeom>
        </p:spPr>
      </p:pic>
      <p:pic>
        <p:nvPicPr>
          <p:cNvPr id="23" name="Grafik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8186936" y="5035309"/>
            <a:ext cx="781744" cy="393489"/>
          </a:xfrm>
          <a:prstGeom prst="rect">
            <a:avLst/>
          </a:prstGeom>
        </p:spPr>
      </p:pic>
      <p:pic>
        <p:nvPicPr>
          <p:cNvPr id="24" name="Grafik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7645099" y="6397939"/>
            <a:ext cx="781744" cy="393489"/>
          </a:xfrm>
          <a:prstGeom prst="rect">
            <a:avLst/>
          </a:prstGeom>
        </p:spPr>
      </p:pic>
      <p:pic>
        <p:nvPicPr>
          <p:cNvPr id="25" name="Grafik 2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7347992" y="5707902"/>
            <a:ext cx="781744" cy="393489"/>
          </a:xfrm>
          <a:prstGeom prst="rect">
            <a:avLst/>
          </a:prstGeom>
        </p:spPr>
      </p:pic>
      <p:pic>
        <p:nvPicPr>
          <p:cNvPr id="26" name="Grafik 2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1881"/>
          <a:stretch/>
        </p:blipFill>
        <p:spPr>
          <a:xfrm>
            <a:off x="61854" y="3439214"/>
            <a:ext cx="781744" cy="393489"/>
          </a:xfrm>
          <a:prstGeom prst="rect">
            <a:avLst/>
          </a:prstGeom>
        </p:spPr>
      </p:pic>
    </p:spTree>
    <p:extLst>
      <p:ext uri="{BB962C8B-B14F-4D97-AF65-F5344CB8AC3E}">
        <p14:creationId xmlns:p14="http://schemas.microsoft.com/office/powerpoint/2010/main" val="40110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87008" cy="990600"/>
          </a:xfrm>
        </p:spPr>
        <p:txBody>
          <a:bodyPr/>
          <a:lstStyle/>
          <a:p>
            <a:r>
              <a:rPr lang="de-AT" b="1" dirty="0">
                <a:solidFill>
                  <a:schemeClr val="accent1"/>
                </a:solidFill>
              </a:rPr>
              <a:t>Die internationale Wasserstraße Donau</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28</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366545092"/>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6344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err="1" smtClean="0">
                <a:solidFill>
                  <a:schemeClr val="accent1"/>
                </a:solidFill>
              </a:rPr>
              <a:t>Wasserstraße</a:t>
            </a:r>
            <a:r>
              <a:rPr lang="en-US" b="1" dirty="0" smtClean="0">
                <a:solidFill>
                  <a:schemeClr val="accent1"/>
                </a:solidFill>
              </a:rPr>
              <a:t> </a:t>
            </a:r>
            <a:r>
              <a:rPr lang="en-US" b="1" dirty="0" err="1" smtClean="0">
                <a:solidFill>
                  <a:schemeClr val="accent1"/>
                </a:solidFill>
              </a:rPr>
              <a:t>Rhein</a:t>
            </a:r>
            <a:endParaRPr lang="en-US" sz="2000" b="1" dirty="0">
              <a:solidFill>
                <a:schemeClr val="accent1"/>
              </a:solidFill>
            </a:endParaRPr>
          </a:p>
        </p:txBody>
      </p:sp>
      <p:sp>
        <p:nvSpPr>
          <p:cNvPr id="3" name="Inhaltsplatzhalter 2"/>
          <p:cNvSpPr>
            <a:spLocks noGrp="1"/>
          </p:cNvSpPr>
          <p:nvPr>
            <p:ph idx="1"/>
          </p:nvPr>
        </p:nvSpPr>
        <p:spPr>
          <a:xfrm>
            <a:off x="4056662" y="1869874"/>
            <a:ext cx="4860032" cy="4776192"/>
          </a:xfrm>
        </p:spPr>
        <p:txBody>
          <a:bodyPr>
            <a:normAutofit/>
          </a:bodyPr>
          <a:lstStyle/>
          <a:p>
            <a:pPr>
              <a:buClr>
                <a:srgbClr val="189BC4"/>
              </a:buClr>
            </a:pPr>
            <a:endParaRPr lang="de-AT" sz="1800" dirty="0" smtClean="0">
              <a:solidFill>
                <a:schemeClr val="accent1"/>
              </a:solidFill>
            </a:endParaRPr>
          </a:p>
          <a:p>
            <a:pPr>
              <a:buClr>
                <a:srgbClr val="189BC4"/>
              </a:buClr>
            </a:pPr>
            <a:r>
              <a:rPr lang="de-AT" sz="1800" dirty="0" smtClean="0">
                <a:solidFill>
                  <a:schemeClr val="accent1"/>
                </a:solidFill>
              </a:rPr>
              <a:t>Länge: </a:t>
            </a:r>
            <a:r>
              <a:rPr lang="de-AT" sz="1800" b="1" dirty="0" smtClean="0">
                <a:solidFill>
                  <a:srgbClr val="189BC4"/>
                </a:solidFill>
              </a:rPr>
              <a:t>1.320 km </a:t>
            </a:r>
          </a:p>
          <a:p>
            <a:pPr lvl="1">
              <a:buClr>
                <a:srgbClr val="189BC4"/>
              </a:buClr>
              <a:buFont typeface="Symbol" panose="05050102010706020507" pitchFamily="18" charset="2"/>
              <a:buChar char="-"/>
            </a:pPr>
            <a:r>
              <a:rPr lang="de-AT" sz="1800" dirty="0" smtClean="0">
                <a:solidFill>
                  <a:schemeClr val="accent1"/>
                </a:solidFill>
              </a:rPr>
              <a:t>schiffbar: 885 km</a:t>
            </a:r>
          </a:p>
          <a:p>
            <a:pPr lvl="1">
              <a:buClr>
                <a:srgbClr val="189BC4"/>
              </a:buClr>
              <a:buFont typeface="Symbol" panose="05050102010706020507" pitchFamily="18" charset="2"/>
              <a:buChar char="-"/>
            </a:pPr>
            <a:endParaRPr lang="de-AT" sz="1800" dirty="0" smtClean="0">
              <a:solidFill>
                <a:schemeClr val="accent1"/>
              </a:solidFill>
            </a:endParaRPr>
          </a:p>
          <a:p>
            <a:pPr lvl="1">
              <a:buClr>
                <a:srgbClr val="189BC4"/>
              </a:buClr>
              <a:buFont typeface="Symbol" panose="05050102010706020507" pitchFamily="18" charset="2"/>
              <a:buChar char="-"/>
            </a:pPr>
            <a:endParaRPr lang="de-AT" sz="1800" dirty="0" smtClean="0">
              <a:solidFill>
                <a:schemeClr val="accent1"/>
              </a:solidFill>
            </a:endParaRPr>
          </a:p>
          <a:p>
            <a:pPr marL="274320" lvl="1" indent="0">
              <a:buClr>
                <a:srgbClr val="189BC4"/>
              </a:buClr>
              <a:buNone/>
            </a:pPr>
            <a:endParaRPr lang="de-AT" sz="1800" dirty="0" smtClean="0">
              <a:solidFill>
                <a:schemeClr val="accent1"/>
              </a:solidFill>
            </a:endParaRPr>
          </a:p>
          <a:p>
            <a:pPr>
              <a:buClr>
                <a:srgbClr val="189BC4"/>
              </a:buClr>
            </a:pPr>
            <a:r>
              <a:rPr lang="de-AT" sz="1800" dirty="0" smtClean="0">
                <a:solidFill>
                  <a:schemeClr val="accent1"/>
                </a:solidFill>
              </a:rPr>
              <a:t>Transportvolumen: </a:t>
            </a:r>
          </a:p>
          <a:p>
            <a:pPr lvl="1">
              <a:buClr>
                <a:srgbClr val="189BC4"/>
              </a:buClr>
              <a:buFont typeface="Symbol" panose="05050102010706020507" pitchFamily="18" charset="2"/>
              <a:buChar char="-"/>
            </a:pPr>
            <a:r>
              <a:rPr lang="de-AT" sz="1800" b="1" dirty="0" smtClean="0">
                <a:solidFill>
                  <a:srgbClr val="189BC4"/>
                </a:solidFill>
              </a:rPr>
              <a:t>300 Millionen Tonnen</a:t>
            </a:r>
          </a:p>
          <a:p>
            <a:pPr lvl="1">
              <a:buClr>
                <a:srgbClr val="189BC4"/>
              </a:buClr>
              <a:buFont typeface="Symbol" panose="05050102010706020507" pitchFamily="18" charset="2"/>
              <a:buChar char="-"/>
            </a:pPr>
            <a:endParaRPr lang="de-AT" sz="1800" b="1" dirty="0">
              <a:solidFill>
                <a:srgbClr val="189BC4"/>
              </a:solidFill>
            </a:endParaRPr>
          </a:p>
          <a:p>
            <a:pPr lvl="1">
              <a:buClr>
                <a:srgbClr val="189BC4"/>
              </a:buClr>
              <a:buFont typeface="Symbol" panose="05050102010706020507" pitchFamily="18" charset="2"/>
              <a:buChar char="-"/>
            </a:pPr>
            <a:endParaRPr lang="de-AT" sz="1800" b="1" dirty="0" smtClean="0">
              <a:solidFill>
                <a:srgbClr val="189BC4"/>
              </a:solidFill>
            </a:endParaRPr>
          </a:p>
          <a:p>
            <a:pPr lvl="1">
              <a:buClr>
                <a:srgbClr val="189BC4"/>
              </a:buClr>
              <a:buFont typeface="Symbol" panose="05050102010706020507" pitchFamily="18" charset="2"/>
              <a:buChar char="-"/>
            </a:pPr>
            <a:endParaRPr lang="de-AT" sz="1800" b="1" dirty="0" smtClean="0">
              <a:solidFill>
                <a:srgbClr val="189BC4"/>
              </a:solidFill>
            </a:endParaRPr>
          </a:p>
          <a:p>
            <a:pPr>
              <a:buClr>
                <a:srgbClr val="189BC4"/>
              </a:buClr>
            </a:pPr>
            <a:r>
              <a:rPr lang="de-AT" sz="1800" dirty="0">
                <a:solidFill>
                  <a:schemeClr val="accent1"/>
                </a:solidFill>
              </a:rPr>
              <a:t>d</a:t>
            </a:r>
            <a:r>
              <a:rPr lang="de-AT" sz="1800" dirty="0" smtClean="0">
                <a:solidFill>
                  <a:schemeClr val="accent1"/>
                </a:solidFill>
              </a:rPr>
              <a:t>urchschnittliche Transportentfernung: </a:t>
            </a:r>
            <a:r>
              <a:rPr lang="de-AT" sz="1800" b="1" dirty="0" smtClean="0">
                <a:solidFill>
                  <a:srgbClr val="189BC4"/>
                </a:solidFill>
              </a:rPr>
              <a:t>300 km</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51" y="1637698"/>
            <a:ext cx="3479377" cy="2319585"/>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28" y="4118043"/>
            <a:ext cx="3481200" cy="2320800"/>
          </a:xfrm>
          <a:prstGeom prst="rect">
            <a:avLst/>
          </a:prstGeom>
        </p:spPr>
      </p:pic>
      <p:sp>
        <p:nvSpPr>
          <p:cNvPr id="13" name="Rechteck 12"/>
          <p:cNvSpPr/>
          <p:nvPr/>
        </p:nvSpPr>
        <p:spPr>
          <a:xfrm>
            <a:off x="397219" y="4087691"/>
            <a:ext cx="2826568" cy="215444"/>
          </a:xfrm>
          <a:prstGeom prst="rect">
            <a:avLst/>
          </a:prstGeom>
        </p:spPr>
        <p:txBody>
          <a:bodyPr wrap="square">
            <a:spAutoFit/>
          </a:bodyPr>
          <a:lstStyle/>
          <a:p>
            <a:r>
              <a:rPr lang="de-AT" sz="800" dirty="0" smtClean="0">
                <a:solidFill>
                  <a:schemeClr val="bg1">
                    <a:lumMod val="85000"/>
                  </a:schemeClr>
                </a:solidFill>
              </a:rPr>
              <a:t>Quelle: http</a:t>
            </a:r>
            <a:r>
              <a:rPr lang="de-AT" sz="800" dirty="0">
                <a:solidFill>
                  <a:schemeClr val="bg1">
                    <a:lumMod val="85000"/>
                  </a:schemeClr>
                </a:solidFill>
              </a:rPr>
              <a:t>://www.sbrisny.de/portfolio/album/der-rhein</a:t>
            </a:r>
          </a:p>
        </p:txBody>
      </p:sp>
      <p:sp>
        <p:nvSpPr>
          <p:cNvPr id="9" name="Rechteck 8"/>
          <p:cNvSpPr/>
          <p:nvPr/>
        </p:nvSpPr>
        <p:spPr>
          <a:xfrm>
            <a:off x="384080" y="1654430"/>
            <a:ext cx="2826568" cy="215444"/>
          </a:xfrm>
          <a:prstGeom prst="rect">
            <a:avLst/>
          </a:prstGeom>
        </p:spPr>
        <p:txBody>
          <a:bodyPr wrap="square">
            <a:spAutoFit/>
          </a:bodyPr>
          <a:lstStyle/>
          <a:p>
            <a:r>
              <a:rPr lang="de-AT" sz="800" dirty="0" smtClean="0">
                <a:solidFill>
                  <a:schemeClr val="bg1">
                    <a:lumMod val="85000"/>
                  </a:schemeClr>
                </a:solidFill>
              </a:rPr>
              <a:t>Quelle: http</a:t>
            </a:r>
            <a:r>
              <a:rPr lang="de-AT" sz="800" dirty="0">
                <a:solidFill>
                  <a:schemeClr val="bg1">
                    <a:lumMod val="85000"/>
                  </a:schemeClr>
                </a:solidFill>
              </a:rPr>
              <a:t>://www.sbrisny.de/portfolio/album/der-rhein</a:t>
            </a:r>
          </a:p>
        </p:txBody>
      </p:sp>
      <p:sp>
        <p:nvSpPr>
          <p:cNvPr id="10" name="Textfeld 1"/>
          <p:cNvSpPr txBox="1">
            <a:spLocks noChangeArrowheads="1"/>
          </p:cNvSpPr>
          <p:nvPr/>
        </p:nvSpPr>
        <p:spPr bwMode="auto">
          <a:xfrm>
            <a:off x="4804894" y="6401097"/>
            <a:ext cx="4536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Observatory </a:t>
            </a:r>
            <a:r>
              <a:rPr lang="de-DE" sz="800" dirty="0" err="1" smtClean="0">
                <a:solidFill>
                  <a:schemeClr val="accent1"/>
                </a:solidFill>
                <a:latin typeface="Corbel" panose="020B0503020204020204" pitchFamily="34" charset="0"/>
              </a:rPr>
              <a:t>of</a:t>
            </a:r>
            <a:r>
              <a:rPr lang="de-DE" sz="800" dirty="0" smtClean="0">
                <a:solidFill>
                  <a:schemeClr val="accent1"/>
                </a:solidFill>
                <a:latin typeface="Corbel" panose="020B0503020204020204" pitchFamily="34" charset="0"/>
              </a:rPr>
              <a:t> European </a:t>
            </a:r>
            <a:r>
              <a:rPr lang="de-DE" sz="800" dirty="0" err="1" smtClean="0">
                <a:solidFill>
                  <a:schemeClr val="accent1"/>
                </a:solidFill>
                <a:latin typeface="Corbel" panose="020B0503020204020204" pitchFamily="34" charset="0"/>
              </a:rPr>
              <a:t>inland</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navigation</a:t>
            </a:r>
            <a:r>
              <a:rPr lang="de-DE" sz="800" dirty="0" smtClean="0">
                <a:solidFill>
                  <a:schemeClr val="accent1"/>
                </a:solidFill>
                <a:latin typeface="Corbel" panose="020B0503020204020204" pitchFamily="34" charset="0"/>
              </a:rPr>
              <a:t>, World </a:t>
            </a:r>
            <a:r>
              <a:rPr lang="de-DE" sz="800" dirty="0" err="1" smtClean="0">
                <a:solidFill>
                  <a:schemeClr val="accent1"/>
                </a:solidFill>
                <a:latin typeface="Corbel" panose="020B0503020204020204" pitchFamily="34" charset="0"/>
              </a:rPr>
              <a:t>wide</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inland</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navigation</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network</a:t>
            </a:r>
            <a:endParaRPr lang="de-DE" sz="800" dirty="0" smtClean="0">
              <a:solidFill>
                <a:schemeClr val="accent1"/>
              </a:solidFill>
              <a:latin typeface="Corbel" panose="020B0503020204020204" pitchFamily="34" charset="0"/>
            </a:endParaRPr>
          </a:p>
          <a:p>
            <a:pPr algn="l" eaLnBrk="1" hangingPunct="1"/>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69614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chemeClr val="accent1"/>
                </a:solidFill>
              </a:rPr>
              <a:t>Warm-Up: </a:t>
            </a:r>
            <a:r>
              <a:rPr lang="en-GB" b="1" dirty="0">
                <a:solidFill>
                  <a:schemeClr val="accent1"/>
                </a:solidFill>
              </a:rPr>
              <a:t/>
            </a:r>
            <a:br>
              <a:rPr lang="en-GB" b="1" dirty="0">
                <a:solidFill>
                  <a:schemeClr val="accent1"/>
                </a:solidFill>
              </a:rPr>
            </a:br>
            <a:r>
              <a:rPr lang="de-AT" sz="2400" dirty="0">
                <a:solidFill>
                  <a:schemeClr val="accent1"/>
                </a:solidFill>
              </a:rPr>
              <a:t>Die internationale Wasserstraße Donau</a:t>
            </a: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
        <p:nvSpPr>
          <p:cNvPr id="7" name="Textfeld 6"/>
          <p:cNvSpPr txBox="1"/>
          <p:nvPr/>
        </p:nvSpPr>
        <p:spPr>
          <a:xfrm>
            <a:off x="966974" y="5256299"/>
            <a:ext cx="3598792" cy="369332"/>
          </a:xfrm>
          <a:prstGeom prst="rect">
            <a:avLst/>
          </a:prstGeom>
          <a:noFill/>
        </p:spPr>
        <p:txBody>
          <a:bodyPr wrap="square" rtlCol="0">
            <a:spAutoFit/>
          </a:bodyPr>
          <a:lstStyle/>
          <a:p>
            <a:r>
              <a:rPr lang="de-AT" spc="-100" dirty="0" smtClean="0">
                <a:solidFill>
                  <a:srgbClr val="3C628F"/>
                </a:solidFill>
                <a:latin typeface="Corbel" panose="020B0503020204020204" pitchFamily="34" charset="0"/>
                <a:ea typeface="+mj-ea"/>
                <a:cs typeface="+mj-cs"/>
              </a:rPr>
              <a:t>Wie viele Anrainerstaaten hat die </a:t>
            </a:r>
            <a:r>
              <a:rPr lang="de-AT" spc="-100" dirty="0">
                <a:solidFill>
                  <a:srgbClr val="3C628F"/>
                </a:solidFill>
                <a:latin typeface="Corbel" panose="020B0503020204020204" pitchFamily="34" charset="0"/>
                <a:ea typeface="+mj-ea"/>
                <a:cs typeface="+mj-cs"/>
              </a:rPr>
              <a:t>Donau</a:t>
            </a:r>
            <a:r>
              <a:rPr lang="en-US" spc="-100" dirty="0">
                <a:solidFill>
                  <a:srgbClr val="3C628F"/>
                </a:solidFill>
                <a:latin typeface="Corbel" panose="020B0503020204020204" pitchFamily="34" charset="0"/>
                <a:ea typeface="+mj-ea"/>
                <a:cs typeface="+mj-cs"/>
              </a:rPr>
              <a:t>? </a:t>
            </a:r>
          </a:p>
        </p:txBody>
      </p:sp>
      <p:sp>
        <p:nvSpPr>
          <p:cNvPr id="8" name="Textfeld 7"/>
          <p:cNvSpPr txBox="1"/>
          <p:nvPr/>
        </p:nvSpPr>
        <p:spPr>
          <a:xfrm>
            <a:off x="4139446" y="5256299"/>
            <a:ext cx="3960000" cy="646331"/>
          </a:xfrm>
          <a:prstGeom prst="rect">
            <a:avLst/>
          </a:prstGeom>
          <a:noFill/>
        </p:spPr>
        <p:txBody>
          <a:bodyPr wrap="square" rtlCol="0">
            <a:spAutoFit/>
          </a:bodyPr>
          <a:lstStyle/>
          <a:p>
            <a:pPr algn="r"/>
            <a:r>
              <a:rPr lang="de-AT" spc="-100" dirty="0" smtClean="0">
                <a:solidFill>
                  <a:srgbClr val="3C628F"/>
                </a:solidFill>
                <a:latin typeface="Corbel" panose="020B0503020204020204" pitchFamily="34" charset="0"/>
                <a:ea typeface="+mj-ea"/>
                <a:cs typeface="+mj-cs"/>
              </a:rPr>
              <a:t>Warum ist die Donau </a:t>
            </a:r>
            <a:r>
              <a:rPr lang="de-AT" spc="-100" dirty="0">
                <a:solidFill>
                  <a:srgbClr val="3C628F"/>
                </a:solidFill>
                <a:latin typeface="Corbel" panose="020B0503020204020204" pitchFamily="34" charset="0"/>
                <a:ea typeface="+mj-ea"/>
                <a:cs typeface="+mj-cs"/>
              </a:rPr>
              <a:t>wichtig für die österreichische Wirtschaft</a:t>
            </a:r>
            <a:r>
              <a:rPr lang="en-US" spc="-100" dirty="0">
                <a:solidFill>
                  <a:srgbClr val="3C628F"/>
                </a:solidFill>
                <a:latin typeface="Corbel" panose="020B0503020204020204" pitchFamily="34" charset="0"/>
                <a:ea typeface="+mj-ea"/>
                <a:cs typeface="+mj-cs"/>
              </a:rPr>
              <a:t>? </a:t>
            </a:r>
          </a:p>
        </p:txBody>
      </p:sp>
      <p:pic>
        <p:nvPicPr>
          <p:cNvPr id="3" name="Grafik 2"/>
          <p:cNvPicPr>
            <a:picLocks noChangeAspect="1"/>
          </p:cNvPicPr>
          <p:nvPr/>
        </p:nvPicPr>
        <p:blipFill>
          <a:blip r:embed="rId3"/>
          <a:stretch>
            <a:fillRect/>
          </a:stretch>
        </p:blipFill>
        <p:spPr>
          <a:xfrm>
            <a:off x="988135" y="1986759"/>
            <a:ext cx="7167730" cy="3156881"/>
          </a:xfrm>
          <a:prstGeom prst="rect">
            <a:avLst/>
          </a:prstGeom>
        </p:spPr>
      </p:pic>
      <p:sp>
        <p:nvSpPr>
          <p:cNvPr id="9" name="Rectangle 4"/>
          <p:cNvSpPr>
            <a:spLocks noChangeArrowheads="1"/>
          </p:cNvSpPr>
          <p:nvPr/>
        </p:nvSpPr>
        <p:spPr bwMode="auto">
          <a:xfrm>
            <a:off x="988135" y="1829192"/>
            <a:ext cx="14205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latin typeface="Corbel" panose="020B0503020204020204" pitchFamily="34" charset="0"/>
              </a:rPr>
              <a:t>Quelle: Wikimedia </a:t>
            </a:r>
            <a:r>
              <a:rPr lang="de-DE" sz="800" dirty="0" err="1" smtClean="0">
                <a:solidFill>
                  <a:srgbClr val="3C628F"/>
                </a:solidFill>
                <a:latin typeface="Corbel" panose="020B0503020204020204" pitchFamily="34" charset="0"/>
              </a:rPr>
              <a:t>Commons</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2359203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err="1">
                <a:solidFill>
                  <a:schemeClr val="accent1"/>
                </a:solidFill>
              </a:rPr>
              <a:t>Wasserstraße</a:t>
            </a:r>
            <a:r>
              <a:rPr lang="en-US" b="1" dirty="0">
                <a:solidFill>
                  <a:schemeClr val="accent1"/>
                </a:solidFill>
              </a:rPr>
              <a:t> </a:t>
            </a:r>
            <a:r>
              <a:rPr lang="en-US" b="1" dirty="0" err="1">
                <a:solidFill>
                  <a:schemeClr val="accent1"/>
                </a:solidFill>
              </a:rPr>
              <a:t>Rhein</a:t>
            </a:r>
            <a:endParaRPr lang="de-AT" dirty="0"/>
          </a:p>
        </p:txBody>
      </p:sp>
      <p:sp>
        <p:nvSpPr>
          <p:cNvPr id="3" name="Inhaltsplatzhalter 2"/>
          <p:cNvSpPr>
            <a:spLocks noGrp="1"/>
          </p:cNvSpPr>
          <p:nvPr>
            <p:ph idx="1"/>
          </p:nvPr>
        </p:nvSpPr>
        <p:spPr/>
        <p:txBody>
          <a:bodyPr>
            <a:normAutofit/>
          </a:bodyPr>
          <a:lstStyle/>
          <a:p>
            <a:pPr marL="0" indent="0">
              <a:buClr>
                <a:srgbClr val="189BC4"/>
              </a:buClr>
              <a:buNone/>
            </a:pPr>
            <a:endParaRPr lang="de-AT" sz="1800" dirty="0" smtClean="0">
              <a:solidFill>
                <a:schemeClr val="accent1"/>
              </a:solidFill>
            </a:endParaRPr>
          </a:p>
          <a:p>
            <a:pPr>
              <a:spcBef>
                <a:spcPts val="600"/>
              </a:spcBef>
              <a:buClr>
                <a:srgbClr val="189BC4"/>
              </a:buClr>
            </a:pPr>
            <a:r>
              <a:rPr lang="de-AT" sz="1800" b="1" dirty="0">
                <a:solidFill>
                  <a:srgbClr val="189BC4"/>
                </a:solidFill>
              </a:rPr>
              <a:t>w</a:t>
            </a:r>
            <a:r>
              <a:rPr lang="de-AT" sz="1800" b="1" dirty="0" smtClean="0">
                <a:solidFill>
                  <a:srgbClr val="189BC4"/>
                </a:solidFill>
              </a:rPr>
              <a:t>ichtige Märkte: </a:t>
            </a:r>
          </a:p>
          <a:p>
            <a:pPr lvl="1">
              <a:spcBef>
                <a:spcPts val="600"/>
              </a:spcBef>
              <a:buClr>
                <a:srgbClr val="189BC4"/>
              </a:buClr>
              <a:buFont typeface="Symbol" panose="05050102010706020507" pitchFamily="18" charset="2"/>
              <a:buChar char="-"/>
            </a:pPr>
            <a:r>
              <a:rPr lang="de-AT" sz="1800" dirty="0" smtClean="0">
                <a:solidFill>
                  <a:schemeClr val="accent1"/>
                </a:solidFill>
              </a:rPr>
              <a:t>Container</a:t>
            </a:r>
          </a:p>
          <a:p>
            <a:pPr lvl="1">
              <a:spcBef>
                <a:spcPts val="600"/>
              </a:spcBef>
              <a:buClr>
                <a:srgbClr val="189BC4"/>
              </a:buClr>
              <a:buFont typeface="Symbol" panose="05050102010706020507" pitchFamily="18" charset="2"/>
              <a:buChar char="-"/>
            </a:pPr>
            <a:r>
              <a:rPr lang="de-AT" sz="1800" dirty="0" smtClean="0">
                <a:solidFill>
                  <a:schemeClr val="accent1"/>
                </a:solidFill>
              </a:rPr>
              <a:t>Gewichtsintensive Güter</a:t>
            </a:r>
          </a:p>
          <a:p>
            <a:pPr lvl="1">
              <a:spcBef>
                <a:spcPts val="600"/>
              </a:spcBef>
              <a:buClr>
                <a:srgbClr val="189BC4"/>
              </a:buClr>
              <a:buFont typeface="Symbol" panose="05050102010706020507" pitchFamily="18" charset="2"/>
              <a:buChar char="-"/>
            </a:pPr>
            <a:r>
              <a:rPr lang="de-AT" sz="1800" dirty="0" smtClean="0">
                <a:solidFill>
                  <a:schemeClr val="accent1"/>
                </a:solidFill>
              </a:rPr>
              <a:t>Chemikalien</a:t>
            </a:r>
          </a:p>
          <a:p>
            <a:pPr lvl="1">
              <a:buClr>
                <a:srgbClr val="189BC4"/>
              </a:buClr>
              <a:buFont typeface="Symbol" panose="05050102010706020507" pitchFamily="18" charset="2"/>
              <a:buChar char="-"/>
            </a:pPr>
            <a:endParaRPr lang="de-AT" sz="1800" dirty="0" smtClean="0">
              <a:solidFill>
                <a:schemeClr val="accent1"/>
              </a:solidFill>
            </a:endParaRPr>
          </a:p>
          <a:p>
            <a:pPr lvl="1">
              <a:buClr>
                <a:srgbClr val="189BC4"/>
              </a:buClr>
              <a:buFont typeface="Symbol" panose="05050102010706020507" pitchFamily="18" charset="2"/>
              <a:buChar char="-"/>
            </a:pPr>
            <a:endParaRPr lang="de-AT" sz="1800" dirty="0">
              <a:solidFill>
                <a:schemeClr val="accent1"/>
              </a:solidFill>
            </a:endParaRPr>
          </a:p>
          <a:p>
            <a:pPr lvl="1">
              <a:buClr>
                <a:srgbClr val="189BC4"/>
              </a:buClr>
              <a:buFont typeface="Symbol" panose="05050102010706020507" pitchFamily="18" charset="2"/>
              <a:buChar char="-"/>
            </a:pPr>
            <a:endParaRPr lang="de-AT" sz="1800" dirty="0" smtClean="0">
              <a:solidFill>
                <a:schemeClr val="accent1"/>
              </a:solidFill>
            </a:endParaRPr>
          </a:p>
          <a:p>
            <a:pPr lvl="1">
              <a:buClr>
                <a:srgbClr val="189BC4"/>
              </a:buClr>
              <a:buFont typeface="Symbol" panose="05050102010706020507" pitchFamily="18" charset="2"/>
              <a:buChar char="-"/>
            </a:pPr>
            <a:endParaRPr lang="de-AT" sz="1800" dirty="0" smtClean="0">
              <a:solidFill>
                <a:schemeClr val="accent1"/>
              </a:solidFill>
            </a:endParaRPr>
          </a:p>
          <a:p>
            <a:pPr marL="274320" lvl="1" indent="0">
              <a:buClr>
                <a:srgbClr val="189BC4"/>
              </a:buClr>
              <a:buNone/>
            </a:pPr>
            <a:endParaRPr lang="de-AT" sz="1800" dirty="0">
              <a:solidFill>
                <a:schemeClr val="accent1"/>
              </a:solidFill>
            </a:endParaRPr>
          </a:p>
          <a:p>
            <a:pPr marL="342900" lvl="1" indent="-342900">
              <a:buClr>
                <a:srgbClr val="189BC4"/>
              </a:buClr>
            </a:pPr>
            <a:r>
              <a:rPr lang="de-AT" sz="1800" b="1" dirty="0">
                <a:solidFill>
                  <a:srgbClr val="189BC4"/>
                </a:solidFill>
              </a:rPr>
              <a:t>2/3 </a:t>
            </a:r>
            <a:r>
              <a:rPr lang="de-AT" sz="1800" dirty="0">
                <a:solidFill>
                  <a:schemeClr val="accent1"/>
                </a:solidFill>
              </a:rPr>
              <a:t>aller </a:t>
            </a:r>
            <a:r>
              <a:rPr lang="de-AT" sz="1800" b="1" dirty="0">
                <a:solidFill>
                  <a:srgbClr val="189BC4"/>
                </a:solidFill>
              </a:rPr>
              <a:t>Güter</a:t>
            </a:r>
            <a:r>
              <a:rPr lang="de-AT" sz="1800" dirty="0">
                <a:solidFill>
                  <a:schemeClr val="accent1"/>
                </a:solidFill>
              </a:rPr>
              <a:t>, die auf </a:t>
            </a:r>
            <a:r>
              <a:rPr lang="de-AT" sz="1800" b="1" dirty="0">
                <a:solidFill>
                  <a:srgbClr val="189BC4"/>
                </a:solidFill>
              </a:rPr>
              <a:t>Binnenwasserstraßen in Europa </a:t>
            </a:r>
            <a:r>
              <a:rPr lang="de-AT" sz="1800" dirty="0">
                <a:solidFill>
                  <a:schemeClr val="accent1"/>
                </a:solidFill>
              </a:rPr>
              <a:t>transportiert werden, passieren den </a:t>
            </a:r>
            <a:r>
              <a:rPr lang="de-AT" sz="1800" b="1" dirty="0">
                <a:solidFill>
                  <a:srgbClr val="189BC4"/>
                </a:solidFill>
              </a:rPr>
              <a:t>Rhein</a:t>
            </a:r>
            <a:endParaRPr lang="en-GB" sz="1800" b="1" dirty="0">
              <a:solidFill>
                <a:srgbClr val="189BC4"/>
              </a:solidFill>
            </a:endParaRPr>
          </a:p>
          <a:p>
            <a:pPr>
              <a:buClr>
                <a:srgbClr val="189BC4"/>
              </a:buClr>
              <a:buFont typeface="Symbol" panose="05050102010706020507" pitchFamily="18" charset="2"/>
              <a:buChar char="-"/>
            </a:pPr>
            <a:endParaRPr lang="de-AT" sz="22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11" name="Textfeld 1"/>
          <p:cNvSpPr txBox="1">
            <a:spLocks noChangeArrowheads="1"/>
          </p:cNvSpPr>
          <p:nvPr/>
        </p:nvSpPr>
        <p:spPr bwMode="auto">
          <a:xfrm>
            <a:off x="4804894" y="6401097"/>
            <a:ext cx="4536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r>
              <a:rPr lang="de-DE" sz="800" dirty="0" smtClean="0">
                <a:solidFill>
                  <a:schemeClr val="accent1"/>
                </a:solidFill>
                <a:latin typeface="+mn-lt"/>
              </a:rPr>
              <a:t>, Observatory </a:t>
            </a:r>
            <a:r>
              <a:rPr lang="de-DE" sz="800" dirty="0" err="1" smtClean="0">
                <a:solidFill>
                  <a:schemeClr val="accent1"/>
                </a:solidFill>
                <a:latin typeface="+mn-lt"/>
              </a:rPr>
              <a:t>of</a:t>
            </a:r>
            <a:r>
              <a:rPr lang="de-DE" sz="800" dirty="0" smtClean="0">
                <a:solidFill>
                  <a:schemeClr val="accent1"/>
                </a:solidFill>
                <a:latin typeface="+mn-lt"/>
              </a:rPr>
              <a:t> European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r>
              <a:rPr lang="de-DE" sz="800" dirty="0" smtClean="0">
                <a:solidFill>
                  <a:schemeClr val="accent1"/>
                </a:solidFill>
                <a:latin typeface="+mn-lt"/>
              </a:rPr>
              <a:t>, World </a:t>
            </a:r>
            <a:r>
              <a:rPr lang="de-DE" sz="800" dirty="0" err="1" smtClean="0">
                <a:solidFill>
                  <a:schemeClr val="accent1"/>
                </a:solidFill>
                <a:latin typeface="+mn-lt"/>
              </a:rPr>
              <a:t>wide</a:t>
            </a:r>
            <a:r>
              <a:rPr lang="de-DE" sz="800" dirty="0" smtClean="0">
                <a:solidFill>
                  <a:schemeClr val="accent1"/>
                </a:solidFill>
                <a:latin typeface="+mn-lt"/>
              </a:rPr>
              <a:t>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r>
              <a:rPr lang="de-DE" sz="800" dirty="0" smtClean="0">
                <a:solidFill>
                  <a:schemeClr val="accent1"/>
                </a:solidFill>
                <a:latin typeface="+mn-lt"/>
              </a:rPr>
              <a:t> </a:t>
            </a:r>
            <a:r>
              <a:rPr lang="de-DE" sz="800" dirty="0" err="1" smtClean="0">
                <a:solidFill>
                  <a:schemeClr val="accent1"/>
                </a:solidFill>
                <a:latin typeface="+mn-lt"/>
              </a:rPr>
              <a:t>network</a:t>
            </a:r>
            <a:endParaRPr lang="de-DE" sz="800" dirty="0" smtClean="0">
              <a:solidFill>
                <a:schemeClr val="accent1"/>
              </a:solidFill>
              <a:latin typeface="+mn-lt"/>
            </a:endParaRPr>
          </a:p>
          <a:p>
            <a:pPr algn="l" eaLnBrk="1" hangingPunct="1"/>
            <a:endParaRPr lang="de-DE" sz="800" dirty="0">
              <a:solidFill>
                <a:schemeClr val="accent1"/>
              </a:solidFill>
              <a:latin typeface="+mn-lt"/>
            </a:endParaRPr>
          </a:p>
        </p:txBody>
      </p:sp>
      <p:graphicFrame>
        <p:nvGraphicFramePr>
          <p:cNvPr id="12" name="Chart 8"/>
          <p:cNvGraphicFramePr/>
          <p:nvPr>
            <p:extLst>
              <p:ext uri="{D42A27DB-BD31-4B8C-83A1-F6EECF244321}">
                <p14:modId xmlns:p14="http://schemas.microsoft.com/office/powerpoint/2010/main" val="2581866040"/>
              </p:ext>
            </p:extLst>
          </p:nvPr>
        </p:nvGraphicFramePr>
        <p:xfrm>
          <a:off x="4060926" y="1872036"/>
          <a:ext cx="4759546" cy="328519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4"/>
          <p:cNvSpPr txBox="1"/>
          <p:nvPr/>
        </p:nvSpPr>
        <p:spPr>
          <a:xfrm>
            <a:off x="4060926" y="1839705"/>
            <a:ext cx="187712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err="1" smtClean="0">
                <a:solidFill>
                  <a:schemeClr val="accent1"/>
                </a:solidFill>
              </a:rPr>
              <a:t>Quelle</a:t>
            </a:r>
            <a:r>
              <a:rPr lang="en-US" sz="800" dirty="0" smtClean="0">
                <a:solidFill>
                  <a:schemeClr val="accent1"/>
                </a:solidFill>
              </a:rPr>
              <a:t>: CCNR (2014)</a:t>
            </a:r>
            <a:endParaRPr lang="en-US" sz="800" dirty="0">
              <a:solidFill>
                <a:schemeClr val="accent1"/>
              </a:solidFill>
            </a:endParaRPr>
          </a:p>
        </p:txBody>
      </p:sp>
    </p:spTree>
    <p:extLst>
      <p:ext uri="{BB962C8B-B14F-4D97-AF65-F5344CB8AC3E}">
        <p14:creationId xmlns:p14="http://schemas.microsoft.com/office/powerpoint/2010/main" val="3691558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Wasserstraße Rhein</a:t>
            </a:r>
            <a:endParaRPr lang="de-AT" b="1" dirty="0"/>
          </a:p>
        </p:txBody>
      </p:sp>
      <p:sp>
        <p:nvSpPr>
          <p:cNvPr id="3" name="Inhaltsplatzhalter 2"/>
          <p:cNvSpPr>
            <a:spLocks noGrp="1"/>
          </p:cNvSpPr>
          <p:nvPr>
            <p:ph idx="1"/>
          </p:nvPr>
        </p:nvSpPr>
        <p:spPr/>
        <p:txBody>
          <a:bodyPr>
            <a:normAutofit/>
          </a:bodyPr>
          <a:lstStyle/>
          <a:p>
            <a:pPr>
              <a:buClr>
                <a:srgbClr val="189BC4"/>
              </a:buClr>
            </a:pPr>
            <a:r>
              <a:rPr lang="de-AT" sz="1800" dirty="0" smtClean="0">
                <a:solidFill>
                  <a:schemeClr val="accent1"/>
                </a:solidFill>
              </a:rPr>
              <a:t>wichtigsten Häfen:</a:t>
            </a:r>
          </a:p>
          <a:p>
            <a:pPr marL="0" indent="0">
              <a:buNone/>
              <a:tabLst>
                <a:tab pos="1611313" algn="ctr"/>
                <a:tab pos="5564188" algn="ctr"/>
              </a:tabLst>
            </a:pPr>
            <a:r>
              <a:rPr lang="de-AT" sz="1800" dirty="0" smtClean="0">
                <a:solidFill>
                  <a:schemeClr val="accent1"/>
                </a:solidFill>
              </a:rPr>
              <a:t>	</a:t>
            </a:r>
            <a:r>
              <a:rPr lang="de-AT" sz="1800" b="1" dirty="0" smtClean="0">
                <a:solidFill>
                  <a:srgbClr val="189BC4"/>
                </a:solidFill>
              </a:rPr>
              <a:t>Hafen Duisburg</a:t>
            </a:r>
            <a:r>
              <a:rPr lang="de-AT" sz="1800" dirty="0" smtClean="0">
                <a:solidFill>
                  <a:schemeClr val="accent1"/>
                </a:solidFill>
              </a:rPr>
              <a:t>	</a:t>
            </a:r>
            <a:r>
              <a:rPr lang="de-AT" sz="1800" b="1" dirty="0" smtClean="0">
                <a:solidFill>
                  <a:srgbClr val="189BC4"/>
                </a:solidFill>
              </a:rPr>
              <a:t>Hafen Rotterdam</a:t>
            </a:r>
            <a:br>
              <a:rPr lang="de-AT" sz="1800" b="1" dirty="0" smtClean="0">
                <a:solidFill>
                  <a:srgbClr val="189BC4"/>
                </a:solidFill>
              </a:rPr>
            </a:br>
            <a:r>
              <a:rPr lang="de-AT" sz="1800" dirty="0" smtClean="0">
                <a:solidFill>
                  <a:schemeClr val="accent1"/>
                </a:solidFill>
              </a:rPr>
              <a:t>	(Binnenhafen)	(Seehafen)</a:t>
            </a: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smtClean="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smtClean="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smtClean="0">
              <a:solidFill>
                <a:schemeClr val="accent1"/>
              </a:solidFill>
            </a:endParaRPr>
          </a:p>
          <a:p>
            <a:pPr marL="0" indent="0">
              <a:buNone/>
              <a:tabLst>
                <a:tab pos="1611313" algn="ctr"/>
                <a:tab pos="5564188" algn="ctr"/>
              </a:tabLst>
            </a:pPr>
            <a:endParaRPr lang="de-AT" sz="1800" dirty="0">
              <a:solidFill>
                <a:schemeClr val="accent1"/>
              </a:solidFill>
            </a:endParaRPr>
          </a:p>
          <a:p>
            <a:pPr marL="0" indent="0">
              <a:buNone/>
              <a:tabLst>
                <a:tab pos="1611313" algn="ctr"/>
                <a:tab pos="5564188" algn="ctr"/>
              </a:tabLst>
            </a:pPr>
            <a:endParaRPr lang="de-AT" sz="1800" dirty="0" smtClean="0">
              <a:solidFill>
                <a:schemeClr val="accent1"/>
              </a:solidFill>
            </a:endParaRPr>
          </a:p>
          <a:p>
            <a:pPr>
              <a:buClr>
                <a:srgbClr val="189BC4"/>
              </a:buClr>
              <a:tabLst>
                <a:tab pos="1611313" algn="ctr"/>
                <a:tab pos="5564188" algn="ctr"/>
              </a:tabLst>
            </a:pPr>
            <a:r>
              <a:rPr lang="de-AT" sz="1800" dirty="0" smtClean="0">
                <a:solidFill>
                  <a:schemeClr val="accent1"/>
                </a:solidFill>
              </a:rPr>
              <a:t>Häfen am Rhein: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graphicFrame>
        <p:nvGraphicFramePr>
          <p:cNvPr id="6" name="Table 10"/>
          <p:cNvGraphicFramePr>
            <a:graphicFrameLocks noGrp="1"/>
          </p:cNvGraphicFramePr>
          <p:nvPr>
            <p:extLst>
              <p:ext uri="{D42A27DB-BD31-4B8C-83A1-F6EECF244321}">
                <p14:modId xmlns:p14="http://schemas.microsoft.com/office/powerpoint/2010/main" val="2038701595"/>
              </p:ext>
            </p:extLst>
          </p:nvPr>
        </p:nvGraphicFramePr>
        <p:xfrm>
          <a:off x="2700462" y="4888077"/>
          <a:ext cx="4895874" cy="1221448"/>
        </p:xfrm>
        <a:graphic>
          <a:graphicData uri="http://schemas.openxmlformats.org/drawingml/2006/table">
            <a:tbl>
              <a:tblPr firstRow="1" bandRow="1">
                <a:tableStyleId>{F5AB1C69-6EDB-4FF4-983F-18BD219EF322}</a:tableStyleId>
              </a:tblPr>
              <a:tblGrid>
                <a:gridCol w="262778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755922">
                  <a:extLst>
                    <a:ext uri="{9D8B030D-6E8A-4147-A177-3AD203B41FA5}">
                      <a16:colId xmlns:a16="http://schemas.microsoft.com/office/drawing/2014/main" val="20002"/>
                    </a:ext>
                  </a:extLst>
                </a:gridCol>
              </a:tblGrid>
              <a:tr h="305362">
                <a:tc>
                  <a:txBody>
                    <a:bodyPr/>
                    <a:lstStyle/>
                    <a:p>
                      <a:r>
                        <a:rPr lang="de-AT" sz="1400" noProof="0" dirty="0" smtClean="0">
                          <a:latin typeface="Corbel" panose="020B0503020204020204" pitchFamily="34" charset="0"/>
                        </a:rPr>
                        <a:t>Bedeutung</a:t>
                      </a:r>
                      <a:endParaRPr lang="de-AT" sz="1400" b="1" noProof="0" dirty="0">
                        <a:latin typeface="Corbel" panose="020B0503020204020204" pitchFamily="34" charset="0"/>
                      </a:endParaRPr>
                    </a:p>
                  </a:txBody>
                  <a:tcPr/>
                </a:tc>
                <a:tc>
                  <a:txBody>
                    <a:bodyPr/>
                    <a:lstStyle/>
                    <a:p>
                      <a:r>
                        <a:rPr lang="de-AT" sz="1400" noProof="0" dirty="0" smtClean="0">
                          <a:latin typeface="Corbel" panose="020B0503020204020204" pitchFamily="34" charset="0"/>
                        </a:rPr>
                        <a:t>Verkehr (t/Jahr)</a:t>
                      </a:r>
                      <a:endParaRPr lang="de-AT" sz="1400" b="1" noProof="0" dirty="0">
                        <a:latin typeface="Corbel" panose="020B0503020204020204" pitchFamily="34" charset="0"/>
                      </a:endParaRPr>
                    </a:p>
                  </a:txBody>
                  <a:tcPr/>
                </a:tc>
                <a:tc>
                  <a:txBody>
                    <a:bodyPr/>
                    <a:lstStyle/>
                    <a:p>
                      <a:r>
                        <a:rPr lang="de-AT" sz="1400" noProof="0" dirty="0" smtClean="0">
                          <a:latin typeface="Corbel" panose="020B0503020204020204" pitchFamily="34" charset="0"/>
                        </a:rPr>
                        <a:t>Anzahl</a:t>
                      </a:r>
                      <a:endParaRPr lang="de-AT" sz="1400" b="1" noProof="0" dirty="0">
                        <a:latin typeface="Corbel" panose="020B0503020204020204" pitchFamily="34" charset="0"/>
                      </a:endParaRPr>
                    </a:p>
                  </a:txBody>
                  <a:tcPr/>
                </a:tc>
                <a:extLst>
                  <a:ext uri="{0D108BD9-81ED-4DB2-BD59-A6C34878D82A}">
                    <a16:rowId xmlns:a16="http://schemas.microsoft.com/office/drawing/2014/main" val="10000"/>
                  </a:ext>
                </a:extLst>
              </a:tr>
              <a:tr h="305362">
                <a:tc>
                  <a:txBody>
                    <a:bodyPr/>
                    <a:lstStyle/>
                    <a:p>
                      <a:r>
                        <a:rPr lang="de-AT" sz="1400" noProof="0" dirty="0" smtClean="0">
                          <a:solidFill>
                            <a:schemeClr val="accent1"/>
                          </a:solidFill>
                          <a:latin typeface="Corbel" panose="020B0503020204020204" pitchFamily="34" charset="0"/>
                        </a:rPr>
                        <a:t>Wichtige Seehäfen</a:t>
                      </a:r>
                      <a:endParaRPr lang="de-AT" sz="1400" noProof="0" dirty="0">
                        <a:solidFill>
                          <a:schemeClr val="accent1"/>
                        </a:solidFill>
                        <a:latin typeface="Corbel" panose="020B0503020204020204" pitchFamily="34" charset="0"/>
                      </a:endParaRPr>
                    </a:p>
                  </a:txBody>
                  <a:tcPr/>
                </a:tc>
                <a:tc>
                  <a:txBody>
                    <a:bodyPr/>
                    <a:lstStyle/>
                    <a:p>
                      <a:r>
                        <a:rPr lang="de-AT" sz="1400" noProof="0" dirty="0" smtClean="0">
                          <a:solidFill>
                            <a:schemeClr val="accent1"/>
                          </a:solidFill>
                          <a:latin typeface="Corbel" panose="020B0503020204020204" pitchFamily="34" charset="0"/>
                        </a:rPr>
                        <a:t>&lt; 50 </a:t>
                      </a:r>
                      <a:r>
                        <a:rPr lang="de-AT" sz="1400" noProof="0" dirty="0" err="1" smtClean="0">
                          <a:solidFill>
                            <a:schemeClr val="accent1"/>
                          </a:solidFill>
                          <a:latin typeface="Corbel" panose="020B0503020204020204" pitchFamily="34" charset="0"/>
                        </a:rPr>
                        <a:t>Mio</a:t>
                      </a:r>
                      <a:endParaRPr lang="de-AT" sz="1400" noProof="0" dirty="0">
                        <a:solidFill>
                          <a:schemeClr val="accent1"/>
                        </a:solidFill>
                        <a:latin typeface="Corbel" panose="020B0503020204020204" pitchFamily="34" charset="0"/>
                      </a:endParaRPr>
                    </a:p>
                  </a:txBody>
                  <a:tcPr/>
                </a:tc>
                <a:tc>
                  <a:txBody>
                    <a:bodyPr/>
                    <a:lstStyle/>
                    <a:p>
                      <a:r>
                        <a:rPr lang="de-AT" sz="1400" noProof="0" dirty="0" smtClean="0">
                          <a:solidFill>
                            <a:schemeClr val="accent1"/>
                          </a:solidFill>
                          <a:latin typeface="Corbel" panose="020B0503020204020204" pitchFamily="34" charset="0"/>
                        </a:rPr>
                        <a:t>3</a:t>
                      </a:r>
                      <a:endParaRPr lang="de-AT" sz="1400" noProof="0" dirty="0">
                        <a:solidFill>
                          <a:schemeClr val="accent1"/>
                        </a:solidFill>
                        <a:latin typeface="Corbel" panose="020B0503020204020204" pitchFamily="34" charset="0"/>
                      </a:endParaRPr>
                    </a:p>
                  </a:txBody>
                  <a:tcPr/>
                </a:tc>
                <a:extLst>
                  <a:ext uri="{0D108BD9-81ED-4DB2-BD59-A6C34878D82A}">
                    <a16:rowId xmlns:a16="http://schemas.microsoft.com/office/drawing/2014/main" val="10001"/>
                  </a:ext>
                </a:extLst>
              </a:tr>
              <a:tr h="3053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noProof="0" dirty="0" smtClean="0">
                          <a:solidFill>
                            <a:schemeClr val="accent1"/>
                          </a:solidFill>
                          <a:latin typeface="Corbel" panose="020B0503020204020204" pitchFamily="34" charset="0"/>
                        </a:rPr>
                        <a:t>Hafen - Hauptverkehr</a:t>
                      </a:r>
                    </a:p>
                  </a:txBody>
                  <a:tcPr/>
                </a:tc>
                <a:tc>
                  <a:txBody>
                    <a:bodyPr/>
                    <a:lstStyle/>
                    <a:p>
                      <a:r>
                        <a:rPr lang="de-AT" sz="1400" noProof="0" dirty="0" smtClean="0">
                          <a:solidFill>
                            <a:schemeClr val="accent1"/>
                          </a:solidFill>
                          <a:latin typeface="Corbel" panose="020B0503020204020204" pitchFamily="34" charset="0"/>
                        </a:rPr>
                        <a:t>&gt; 5 </a:t>
                      </a:r>
                      <a:r>
                        <a:rPr lang="de-AT" sz="1400" noProof="0" dirty="0" err="1" smtClean="0">
                          <a:solidFill>
                            <a:schemeClr val="accent1"/>
                          </a:solidFill>
                          <a:latin typeface="Corbel" panose="020B0503020204020204" pitchFamily="34" charset="0"/>
                        </a:rPr>
                        <a:t>Mio</a:t>
                      </a:r>
                      <a:endParaRPr lang="de-AT" sz="1400" noProof="0" dirty="0">
                        <a:solidFill>
                          <a:schemeClr val="accent1"/>
                        </a:solidFill>
                        <a:latin typeface="Corbel" panose="020B0503020204020204" pitchFamily="34" charset="0"/>
                      </a:endParaRPr>
                    </a:p>
                  </a:txBody>
                  <a:tcPr/>
                </a:tc>
                <a:tc>
                  <a:txBody>
                    <a:bodyPr/>
                    <a:lstStyle/>
                    <a:p>
                      <a:r>
                        <a:rPr lang="de-AT" sz="1400" noProof="0" dirty="0" smtClean="0">
                          <a:solidFill>
                            <a:schemeClr val="accent1"/>
                          </a:solidFill>
                          <a:latin typeface="Corbel" panose="020B0503020204020204" pitchFamily="34" charset="0"/>
                        </a:rPr>
                        <a:t>9</a:t>
                      </a:r>
                      <a:endParaRPr lang="de-AT" sz="1400" noProof="0" dirty="0">
                        <a:solidFill>
                          <a:schemeClr val="accent1"/>
                        </a:solidFill>
                        <a:latin typeface="Corbel" panose="020B0503020204020204" pitchFamily="34" charset="0"/>
                      </a:endParaRPr>
                    </a:p>
                  </a:txBody>
                  <a:tcPr/>
                </a:tc>
                <a:extLst>
                  <a:ext uri="{0D108BD9-81ED-4DB2-BD59-A6C34878D82A}">
                    <a16:rowId xmlns:a16="http://schemas.microsoft.com/office/drawing/2014/main" val="10002"/>
                  </a:ext>
                </a:extLst>
              </a:tr>
              <a:tr h="305362">
                <a:tc>
                  <a:txBody>
                    <a:bodyPr/>
                    <a:lstStyle/>
                    <a:p>
                      <a:r>
                        <a:rPr lang="de-AT" sz="1400" noProof="0" dirty="0" smtClean="0">
                          <a:solidFill>
                            <a:schemeClr val="accent1"/>
                          </a:solidFill>
                          <a:latin typeface="Corbel" panose="020B0503020204020204" pitchFamily="34" charset="0"/>
                        </a:rPr>
                        <a:t>Hafen – bedeutender Verkehr</a:t>
                      </a:r>
                      <a:endParaRPr lang="de-AT" sz="1400" noProof="0" dirty="0">
                        <a:solidFill>
                          <a:schemeClr val="accent1"/>
                        </a:solidFill>
                        <a:latin typeface="Corbel" panose="020B0503020204020204" pitchFamily="34" charset="0"/>
                      </a:endParaRPr>
                    </a:p>
                  </a:txBody>
                  <a:tcPr/>
                </a:tc>
                <a:tc>
                  <a:txBody>
                    <a:bodyPr/>
                    <a:lstStyle/>
                    <a:p>
                      <a:r>
                        <a:rPr lang="de-AT" sz="1400" noProof="0" dirty="0" smtClean="0">
                          <a:solidFill>
                            <a:schemeClr val="accent1"/>
                          </a:solidFill>
                          <a:latin typeface="Corbel" panose="020B0503020204020204" pitchFamily="34" charset="0"/>
                        </a:rPr>
                        <a:t>1-5 </a:t>
                      </a:r>
                      <a:r>
                        <a:rPr lang="de-AT" sz="1400" noProof="0" dirty="0" err="1" smtClean="0">
                          <a:solidFill>
                            <a:schemeClr val="accent1"/>
                          </a:solidFill>
                          <a:latin typeface="Corbel" panose="020B0503020204020204" pitchFamily="34" charset="0"/>
                        </a:rPr>
                        <a:t>Mio</a:t>
                      </a:r>
                      <a:endParaRPr lang="de-AT" sz="1400" noProof="0" dirty="0">
                        <a:solidFill>
                          <a:schemeClr val="accent1"/>
                        </a:solidFill>
                        <a:latin typeface="Corbel" panose="020B0503020204020204" pitchFamily="34" charset="0"/>
                      </a:endParaRPr>
                    </a:p>
                  </a:txBody>
                  <a:tcPr/>
                </a:tc>
                <a:tc>
                  <a:txBody>
                    <a:bodyPr/>
                    <a:lstStyle/>
                    <a:p>
                      <a:r>
                        <a:rPr lang="de-AT" sz="1400" noProof="0" dirty="0" smtClean="0">
                          <a:solidFill>
                            <a:schemeClr val="accent1"/>
                          </a:solidFill>
                          <a:latin typeface="Corbel" panose="020B0503020204020204" pitchFamily="34" charset="0"/>
                        </a:rPr>
                        <a:t>6</a:t>
                      </a:r>
                      <a:endParaRPr lang="de-AT" sz="1400" noProof="0" dirty="0">
                        <a:solidFill>
                          <a:schemeClr val="accent1"/>
                        </a:solidFill>
                        <a:latin typeface="Corbel" panose="020B0503020204020204" pitchFamily="34" charset="0"/>
                      </a:endParaRPr>
                    </a:p>
                  </a:txBody>
                  <a:tcPr/>
                </a:tc>
                <a:extLst>
                  <a:ext uri="{0D108BD9-81ED-4DB2-BD59-A6C34878D82A}">
                    <a16:rowId xmlns:a16="http://schemas.microsoft.com/office/drawing/2014/main" val="10003"/>
                  </a:ext>
                </a:extLst>
              </a:tr>
            </a:tbl>
          </a:graphicData>
        </a:graphic>
      </p:graphicFrame>
      <p:pic>
        <p:nvPicPr>
          <p:cNvPr id="9" name="Grafik 8"/>
          <p:cNvPicPr>
            <a:picLocks noChangeAspect="1"/>
          </p:cNvPicPr>
          <p:nvPr/>
        </p:nvPicPr>
        <p:blipFill>
          <a:blip r:embed="rId3"/>
          <a:stretch>
            <a:fillRect/>
          </a:stretch>
        </p:blipFill>
        <p:spPr>
          <a:xfrm>
            <a:off x="4708634" y="2666802"/>
            <a:ext cx="2880000" cy="1800000"/>
          </a:xfrm>
          <a:prstGeom prst="rect">
            <a:avLst/>
          </a:prstGeom>
        </p:spPr>
      </p:pic>
      <p:sp>
        <p:nvSpPr>
          <p:cNvPr id="10" name="Textfeld 1"/>
          <p:cNvSpPr txBox="1">
            <a:spLocks noChangeArrowheads="1"/>
          </p:cNvSpPr>
          <p:nvPr/>
        </p:nvSpPr>
        <p:spPr bwMode="auto">
          <a:xfrm>
            <a:off x="4710973" y="2685423"/>
            <a:ext cx="13512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Port </a:t>
            </a:r>
            <a:r>
              <a:rPr lang="de-DE" sz="800" dirty="0" err="1" smtClean="0">
                <a:solidFill>
                  <a:schemeClr val="accent1"/>
                </a:solidFill>
                <a:latin typeface="Corbel" panose="020B0503020204020204" pitchFamily="34" charset="0"/>
              </a:rPr>
              <a:t>of</a:t>
            </a:r>
            <a:r>
              <a:rPr lang="de-DE" sz="800" dirty="0" smtClean="0">
                <a:solidFill>
                  <a:schemeClr val="accent1"/>
                </a:solidFill>
                <a:latin typeface="Corbel" panose="020B0503020204020204" pitchFamily="34" charset="0"/>
              </a:rPr>
              <a:t> Rotterdam</a:t>
            </a:r>
            <a:endParaRPr lang="de-DE" sz="800" dirty="0">
              <a:solidFill>
                <a:schemeClr val="accent1"/>
              </a:solidFill>
              <a:latin typeface="Corbel" panose="020B0503020204020204" pitchFamily="34" charset="0"/>
            </a:endParaRPr>
          </a:p>
        </p:txBody>
      </p:sp>
      <p:pic>
        <p:nvPicPr>
          <p:cNvPr id="11" name="Grafik 10"/>
          <p:cNvPicPr>
            <a:picLocks noChangeAspect="1"/>
          </p:cNvPicPr>
          <p:nvPr/>
        </p:nvPicPr>
        <p:blipFill>
          <a:blip r:embed="rId4"/>
          <a:stretch>
            <a:fillRect/>
          </a:stretch>
        </p:blipFill>
        <p:spPr>
          <a:xfrm>
            <a:off x="827584" y="2673103"/>
            <a:ext cx="2742857" cy="1800000"/>
          </a:xfrm>
          <a:prstGeom prst="rect">
            <a:avLst/>
          </a:prstGeom>
        </p:spPr>
      </p:pic>
      <p:sp>
        <p:nvSpPr>
          <p:cNvPr id="12" name="Textfeld 1"/>
          <p:cNvSpPr txBox="1">
            <a:spLocks noChangeArrowheads="1"/>
          </p:cNvSpPr>
          <p:nvPr/>
        </p:nvSpPr>
        <p:spPr bwMode="auto">
          <a:xfrm>
            <a:off x="4860032" y="6474945"/>
            <a:ext cx="45365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r>
              <a:rPr lang="de-DE" sz="800" dirty="0" smtClean="0">
                <a:solidFill>
                  <a:schemeClr val="accent1"/>
                </a:solidFill>
                <a:latin typeface="+mn-lt"/>
              </a:rPr>
              <a:t>, Observatory </a:t>
            </a:r>
            <a:r>
              <a:rPr lang="de-DE" sz="800" dirty="0" err="1" smtClean="0">
                <a:solidFill>
                  <a:schemeClr val="accent1"/>
                </a:solidFill>
                <a:latin typeface="+mn-lt"/>
              </a:rPr>
              <a:t>of</a:t>
            </a:r>
            <a:r>
              <a:rPr lang="de-DE" sz="800" dirty="0" smtClean="0">
                <a:solidFill>
                  <a:schemeClr val="accent1"/>
                </a:solidFill>
                <a:latin typeface="+mn-lt"/>
              </a:rPr>
              <a:t> European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r>
              <a:rPr lang="de-DE" sz="800" dirty="0" smtClean="0">
                <a:solidFill>
                  <a:schemeClr val="accent1"/>
                </a:solidFill>
                <a:latin typeface="+mn-lt"/>
              </a:rPr>
              <a:t>, World </a:t>
            </a:r>
            <a:r>
              <a:rPr lang="de-DE" sz="800" dirty="0" err="1" smtClean="0">
                <a:solidFill>
                  <a:schemeClr val="accent1"/>
                </a:solidFill>
                <a:latin typeface="+mn-lt"/>
              </a:rPr>
              <a:t>wide</a:t>
            </a:r>
            <a:r>
              <a:rPr lang="de-DE" sz="800" dirty="0" smtClean="0">
                <a:solidFill>
                  <a:schemeClr val="accent1"/>
                </a:solidFill>
                <a:latin typeface="+mn-lt"/>
              </a:rPr>
              <a:t> </a:t>
            </a:r>
            <a:r>
              <a:rPr lang="de-DE" sz="800" dirty="0" err="1" smtClean="0">
                <a:solidFill>
                  <a:schemeClr val="accent1"/>
                </a:solidFill>
                <a:latin typeface="+mn-lt"/>
              </a:rPr>
              <a:t>inland</a:t>
            </a:r>
            <a:r>
              <a:rPr lang="de-DE" sz="800" dirty="0" smtClean="0">
                <a:solidFill>
                  <a:schemeClr val="accent1"/>
                </a:solidFill>
                <a:latin typeface="+mn-lt"/>
              </a:rPr>
              <a:t> </a:t>
            </a:r>
            <a:r>
              <a:rPr lang="de-DE" sz="800" dirty="0" err="1" smtClean="0">
                <a:solidFill>
                  <a:schemeClr val="accent1"/>
                </a:solidFill>
                <a:latin typeface="+mn-lt"/>
              </a:rPr>
              <a:t>navigation</a:t>
            </a:r>
            <a:r>
              <a:rPr lang="de-DE" sz="800" dirty="0" smtClean="0">
                <a:solidFill>
                  <a:schemeClr val="accent1"/>
                </a:solidFill>
                <a:latin typeface="+mn-lt"/>
              </a:rPr>
              <a:t> </a:t>
            </a:r>
            <a:r>
              <a:rPr lang="de-DE" sz="800" dirty="0" err="1" smtClean="0">
                <a:solidFill>
                  <a:schemeClr val="accent1"/>
                </a:solidFill>
                <a:latin typeface="+mn-lt"/>
              </a:rPr>
              <a:t>network</a:t>
            </a:r>
            <a:endParaRPr lang="de-DE" sz="800" dirty="0" smtClean="0">
              <a:solidFill>
                <a:schemeClr val="accent1"/>
              </a:solidFill>
              <a:latin typeface="+mn-lt"/>
            </a:endParaRPr>
          </a:p>
          <a:p>
            <a:pPr algn="l" eaLnBrk="1" hangingPunct="1"/>
            <a:endParaRPr lang="de-DE" sz="800" dirty="0">
              <a:solidFill>
                <a:schemeClr val="accent1"/>
              </a:solidFill>
              <a:latin typeface="+mn-lt"/>
            </a:endParaRPr>
          </a:p>
        </p:txBody>
      </p:sp>
      <p:sp>
        <p:nvSpPr>
          <p:cNvPr id="13" name="Textfeld 1"/>
          <p:cNvSpPr txBox="1">
            <a:spLocks noChangeArrowheads="1"/>
          </p:cNvSpPr>
          <p:nvPr/>
        </p:nvSpPr>
        <p:spPr bwMode="auto">
          <a:xfrm>
            <a:off x="827584" y="2666802"/>
            <a:ext cx="18825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Duisburger Hafengesellschaft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54892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accent1"/>
                </a:solidFill>
              </a:rPr>
              <a:t>Exkurs: Hafen Rotterdam</a:t>
            </a:r>
            <a:endParaRPr lang="de-AT" dirty="0"/>
          </a:p>
        </p:txBody>
      </p:sp>
      <p:sp>
        <p:nvSpPr>
          <p:cNvPr id="3" name="Content Placeholder 2"/>
          <p:cNvSpPr>
            <a:spLocks noGrp="1"/>
          </p:cNvSpPr>
          <p:nvPr>
            <p:ph idx="1"/>
          </p:nvPr>
        </p:nvSpPr>
        <p:spPr/>
        <p:txBody>
          <a:bodyPr>
            <a:normAutofit/>
          </a:bodyPr>
          <a:lstStyle/>
          <a:p>
            <a:pPr>
              <a:spcBef>
                <a:spcPts val="1200"/>
              </a:spcBef>
              <a:spcAft>
                <a:spcPts val="1200"/>
              </a:spcAft>
              <a:buClr>
                <a:srgbClr val="189BC4"/>
              </a:buClr>
            </a:pPr>
            <a:r>
              <a:rPr lang="de-AT" sz="1800" b="1" dirty="0" smtClean="0">
                <a:solidFill>
                  <a:srgbClr val="189BC4"/>
                </a:solidFill>
              </a:rPr>
              <a:t>Lage</a:t>
            </a:r>
            <a:r>
              <a:rPr lang="de-AT" sz="1800" dirty="0" smtClean="0">
                <a:solidFill>
                  <a:schemeClr val="accent1"/>
                </a:solidFill>
              </a:rPr>
              <a:t>: im Rhein-Maas Delta (Rheinmündung, Nordsee)</a:t>
            </a:r>
          </a:p>
          <a:p>
            <a:pPr>
              <a:spcBef>
                <a:spcPts val="1200"/>
              </a:spcBef>
              <a:spcAft>
                <a:spcPts val="1200"/>
              </a:spcAft>
              <a:buClr>
                <a:srgbClr val="189BC4"/>
              </a:buClr>
            </a:pPr>
            <a:r>
              <a:rPr lang="de-AT" sz="1800" dirty="0">
                <a:solidFill>
                  <a:schemeClr val="accent1"/>
                </a:solidFill>
              </a:rPr>
              <a:t>r</a:t>
            </a:r>
            <a:r>
              <a:rPr lang="de-AT" sz="1800" dirty="0" smtClean="0">
                <a:solidFill>
                  <a:schemeClr val="accent1"/>
                </a:solidFill>
              </a:rPr>
              <a:t>und </a:t>
            </a:r>
            <a:r>
              <a:rPr lang="de-AT" sz="1800" b="1" dirty="0" smtClean="0">
                <a:solidFill>
                  <a:srgbClr val="189BC4"/>
                </a:solidFill>
              </a:rPr>
              <a:t>461,2 Mio. Tonnen </a:t>
            </a:r>
            <a:r>
              <a:rPr lang="de-AT" sz="1800" dirty="0" smtClean="0">
                <a:solidFill>
                  <a:schemeClr val="accent1"/>
                </a:solidFill>
              </a:rPr>
              <a:t>Güterumschlag (2016)</a:t>
            </a:r>
          </a:p>
          <a:p>
            <a:pPr>
              <a:spcBef>
                <a:spcPts val="1200"/>
              </a:spcBef>
              <a:spcAft>
                <a:spcPts val="1200"/>
              </a:spcAft>
              <a:buClr>
                <a:srgbClr val="189BC4"/>
              </a:buClr>
            </a:pPr>
            <a:r>
              <a:rPr lang="de-AT" sz="1800" dirty="0">
                <a:solidFill>
                  <a:schemeClr val="accent1"/>
                </a:solidFill>
              </a:rPr>
              <a:t>g</a:t>
            </a:r>
            <a:r>
              <a:rPr lang="de-AT" sz="1800" dirty="0" smtClean="0">
                <a:solidFill>
                  <a:schemeClr val="accent1"/>
                </a:solidFill>
              </a:rPr>
              <a:t>rößter Hochseehafen Europas*</a:t>
            </a:r>
          </a:p>
          <a:p>
            <a:pPr>
              <a:spcBef>
                <a:spcPts val="1200"/>
              </a:spcBef>
              <a:spcAft>
                <a:spcPts val="1200"/>
              </a:spcAft>
              <a:buClr>
                <a:srgbClr val="189BC4"/>
              </a:buClr>
            </a:pPr>
            <a:r>
              <a:rPr lang="de-AT" sz="1800" dirty="0">
                <a:solidFill>
                  <a:schemeClr val="accent1"/>
                </a:solidFill>
              </a:rPr>
              <a:t>u</a:t>
            </a:r>
            <a:r>
              <a:rPr lang="de-AT" sz="1800" dirty="0" smtClean="0">
                <a:solidFill>
                  <a:schemeClr val="accent1"/>
                </a:solidFill>
              </a:rPr>
              <a:t>nter </a:t>
            </a:r>
            <a:r>
              <a:rPr lang="de-AT" sz="1800" dirty="0" smtClean="0">
                <a:solidFill>
                  <a:schemeClr val="accent1"/>
                </a:solidFill>
              </a:rPr>
              <a:t>den Top 10 der weltweit größten Hochseehäfen*</a:t>
            </a:r>
          </a:p>
          <a:p>
            <a:pPr>
              <a:spcBef>
                <a:spcPts val="1200"/>
              </a:spcBef>
              <a:spcAft>
                <a:spcPts val="1200"/>
              </a:spcAft>
              <a:buClr>
                <a:srgbClr val="189BC4"/>
              </a:buClr>
            </a:pPr>
            <a:r>
              <a:rPr lang="de-AT" sz="1800" dirty="0">
                <a:solidFill>
                  <a:schemeClr val="accent1"/>
                </a:solidFill>
              </a:rPr>
              <a:t>r</a:t>
            </a:r>
            <a:r>
              <a:rPr lang="de-AT" sz="1800" dirty="0" smtClean="0">
                <a:solidFill>
                  <a:schemeClr val="accent1"/>
                </a:solidFill>
              </a:rPr>
              <a:t>und </a:t>
            </a:r>
            <a:r>
              <a:rPr lang="de-AT" sz="1800" b="1" dirty="0" smtClean="0">
                <a:solidFill>
                  <a:srgbClr val="189BC4"/>
                </a:solidFill>
              </a:rPr>
              <a:t>100 km² </a:t>
            </a:r>
            <a:r>
              <a:rPr lang="de-AT" sz="1800" dirty="0" smtClean="0">
                <a:solidFill>
                  <a:schemeClr val="accent1"/>
                </a:solidFill>
              </a:rPr>
              <a:t>Hafengebiet (42 km Länge)</a:t>
            </a:r>
          </a:p>
          <a:p>
            <a:pPr>
              <a:spcBef>
                <a:spcPts val="1200"/>
              </a:spcBef>
              <a:spcAft>
                <a:spcPts val="1200"/>
              </a:spcAft>
              <a:buClr>
                <a:srgbClr val="189BC4"/>
              </a:buClr>
            </a:pPr>
            <a:r>
              <a:rPr lang="de-AT" sz="1800" b="1" dirty="0" smtClean="0">
                <a:solidFill>
                  <a:srgbClr val="189BC4"/>
                </a:solidFill>
              </a:rPr>
              <a:t>60.000 </a:t>
            </a:r>
            <a:r>
              <a:rPr lang="de-AT" sz="1800" b="1" dirty="0">
                <a:solidFill>
                  <a:srgbClr val="189BC4"/>
                </a:solidFill>
              </a:rPr>
              <a:t>Arbeitnehmer </a:t>
            </a:r>
            <a:r>
              <a:rPr lang="de-AT" sz="1800" dirty="0">
                <a:solidFill>
                  <a:schemeClr val="accent1"/>
                </a:solidFill>
              </a:rPr>
              <a:t>im </a:t>
            </a:r>
            <a:r>
              <a:rPr lang="de-AT" sz="1800" dirty="0" smtClean="0">
                <a:solidFill>
                  <a:schemeClr val="accent1"/>
                </a:solidFill>
              </a:rPr>
              <a:t>Hafengebiet</a:t>
            </a:r>
          </a:p>
          <a:p>
            <a:pPr>
              <a:spcBef>
                <a:spcPts val="1200"/>
              </a:spcBef>
              <a:spcAft>
                <a:spcPts val="1200"/>
              </a:spcAft>
              <a:buClr>
                <a:srgbClr val="189BC4"/>
              </a:buClr>
            </a:pPr>
            <a:r>
              <a:rPr lang="de-AT" sz="1800" dirty="0" smtClean="0">
                <a:solidFill>
                  <a:schemeClr val="accent1"/>
                </a:solidFill>
              </a:rPr>
              <a:t>Fahrrinne 26 m tief (=keine Einschränkungen betreffend Tiefgang)</a:t>
            </a:r>
          </a:p>
          <a:p>
            <a:pPr marL="0" indent="0">
              <a:buNone/>
            </a:pPr>
            <a:endParaRPr lang="de-AT" sz="1600" dirty="0" smtClean="0"/>
          </a:p>
          <a:p>
            <a:pPr marL="0" indent="0">
              <a:buNone/>
            </a:pPr>
            <a:r>
              <a:rPr lang="de-AT" sz="1400" dirty="0" smtClean="0">
                <a:solidFill>
                  <a:schemeClr val="accent1"/>
                </a:solidFill>
              </a:rPr>
              <a:t>* gemessen an der Gesamtgüterumschlagsmenge</a:t>
            </a:r>
            <a:endParaRPr lang="de-AT" sz="1400" dirty="0">
              <a:solidFill>
                <a:schemeClr val="accent1"/>
              </a:solidFill>
            </a:endParaRPr>
          </a:p>
          <a:p>
            <a:endParaRPr lang="de-AT" sz="2000"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9" name="Rectangle 4"/>
          <p:cNvSpPr>
            <a:spLocks noChangeArrowheads="1"/>
          </p:cNvSpPr>
          <p:nvPr/>
        </p:nvSpPr>
        <p:spPr bwMode="auto">
          <a:xfrm>
            <a:off x="7868345" y="6434045"/>
            <a:ext cx="13083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rPr>
              <a:t>Quelle: </a:t>
            </a:r>
            <a:r>
              <a:rPr lang="de-DE" sz="800" dirty="0" err="1" smtClean="0">
                <a:solidFill>
                  <a:srgbClr val="3C628F"/>
                </a:solidFill>
              </a:rPr>
              <a:t>port</a:t>
            </a:r>
            <a:r>
              <a:rPr lang="de-DE" sz="800" dirty="0" smtClean="0">
                <a:solidFill>
                  <a:srgbClr val="3C628F"/>
                </a:solidFill>
              </a:rPr>
              <a:t> </a:t>
            </a:r>
            <a:r>
              <a:rPr lang="de-DE" sz="800" dirty="0" err="1" smtClean="0">
                <a:solidFill>
                  <a:srgbClr val="3C628F"/>
                </a:solidFill>
              </a:rPr>
              <a:t>of</a:t>
            </a:r>
            <a:r>
              <a:rPr lang="de-DE" sz="800" dirty="0" smtClean="0">
                <a:solidFill>
                  <a:srgbClr val="3C628F"/>
                </a:solidFill>
              </a:rPr>
              <a:t> Rotterdam</a:t>
            </a:r>
            <a:endParaRPr lang="de-DE" sz="800" dirty="0">
              <a:solidFill>
                <a:srgbClr val="3C628F"/>
              </a:solidFill>
            </a:endParaRPr>
          </a:p>
        </p:txBody>
      </p:sp>
      <p:pic>
        <p:nvPicPr>
          <p:cNvPr id="4" name="Grafik 3"/>
          <p:cNvPicPr>
            <a:picLocks noChangeAspect="1"/>
          </p:cNvPicPr>
          <p:nvPr/>
        </p:nvPicPr>
        <p:blipFill>
          <a:blip r:embed="rId3"/>
          <a:stretch>
            <a:fillRect/>
          </a:stretch>
        </p:blipFill>
        <p:spPr>
          <a:xfrm>
            <a:off x="6444207" y="1758511"/>
            <a:ext cx="2585179" cy="765514"/>
          </a:xfrm>
          <a:prstGeom prst="rect">
            <a:avLst/>
          </a:prstGeom>
        </p:spPr>
      </p:pic>
      <p:sp>
        <p:nvSpPr>
          <p:cNvPr id="6" name="Textfeld 5"/>
          <p:cNvSpPr txBox="1"/>
          <p:nvPr/>
        </p:nvSpPr>
        <p:spPr>
          <a:xfrm>
            <a:off x="6377394" y="2615310"/>
            <a:ext cx="2981901" cy="462993"/>
          </a:xfrm>
          <a:prstGeom prst="rect">
            <a:avLst/>
          </a:prstGeom>
          <a:noFill/>
        </p:spPr>
        <p:txBody>
          <a:bodyPr wrap="square" rtlCol="0">
            <a:spAutoFit/>
          </a:bodyPr>
          <a:lstStyle/>
          <a:p>
            <a:r>
              <a:rPr lang="de-AT" sz="1200" dirty="0" smtClean="0">
                <a:solidFill>
                  <a:schemeClr val="accent1"/>
                </a:solidFill>
                <a:latin typeface="Corbel" panose="020B0503020204020204" pitchFamily="34" charset="0"/>
              </a:rPr>
              <a:t>Weitere Informationen finden </a:t>
            </a:r>
            <a:r>
              <a:rPr lang="de-AT" sz="1200" dirty="0">
                <a:solidFill>
                  <a:schemeClr val="accent1"/>
                </a:solidFill>
                <a:latin typeface="Corbel" panose="020B0503020204020204" pitchFamily="34" charset="0"/>
              </a:rPr>
              <a:t>Sie unter: </a:t>
            </a:r>
            <a:r>
              <a:rPr lang="de-AT" sz="1200" dirty="0">
                <a:solidFill>
                  <a:schemeClr val="accent1"/>
                </a:solidFill>
                <a:latin typeface="Corbel" panose="020B0503020204020204" pitchFamily="34" charset="0"/>
                <a:hlinkClick r:id="rId4"/>
              </a:rPr>
              <a:t>https://</a:t>
            </a:r>
            <a:r>
              <a:rPr lang="de-AT" sz="1200" dirty="0" smtClean="0">
                <a:solidFill>
                  <a:schemeClr val="accent1"/>
                </a:solidFill>
                <a:latin typeface="Corbel" panose="020B0503020204020204" pitchFamily="34" charset="0"/>
                <a:hlinkClick r:id="rId4"/>
              </a:rPr>
              <a:t>www.portofrotterdam.com/de</a:t>
            </a:r>
            <a:r>
              <a:rPr lang="de-AT" sz="1200" dirty="0" smtClean="0">
                <a:solidFill>
                  <a:schemeClr val="accent1"/>
                </a:solidFill>
                <a:latin typeface="Corbel" panose="020B0503020204020204" pitchFamily="34" charset="0"/>
              </a:rPr>
              <a:t> </a:t>
            </a:r>
            <a:endParaRPr lang="de-AT" sz="1200" dirty="0">
              <a:solidFill>
                <a:schemeClr val="accent1"/>
              </a:solidFill>
              <a:latin typeface="Corbel" panose="020B0503020204020204" pitchFamily="34" charset="0"/>
            </a:endParaRPr>
          </a:p>
        </p:txBody>
      </p:sp>
      <p:pic>
        <p:nvPicPr>
          <p:cNvPr id="10" name="Grafik 9"/>
          <p:cNvPicPr>
            <a:picLocks noChangeAspect="1"/>
          </p:cNvPicPr>
          <p:nvPr/>
        </p:nvPicPr>
        <p:blipFill>
          <a:blip r:embed="rId5"/>
          <a:stretch>
            <a:fillRect/>
          </a:stretch>
        </p:blipFill>
        <p:spPr>
          <a:xfrm>
            <a:off x="6444207" y="3198655"/>
            <a:ext cx="2699793" cy="1759084"/>
          </a:xfrm>
          <a:prstGeom prst="rect">
            <a:avLst/>
          </a:prstGeom>
        </p:spPr>
      </p:pic>
      <p:sp>
        <p:nvSpPr>
          <p:cNvPr id="11" name="Rectangle 4"/>
          <p:cNvSpPr>
            <a:spLocks noChangeArrowheads="1"/>
          </p:cNvSpPr>
          <p:nvPr/>
        </p:nvSpPr>
        <p:spPr bwMode="auto">
          <a:xfrm>
            <a:off x="7092280" y="2388563"/>
            <a:ext cx="13083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rPr>
              <a:t>Quelle: </a:t>
            </a:r>
            <a:r>
              <a:rPr lang="de-DE" sz="800" dirty="0" err="1" smtClean="0">
                <a:solidFill>
                  <a:srgbClr val="3C628F"/>
                </a:solidFill>
              </a:rPr>
              <a:t>port</a:t>
            </a:r>
            <a:r>
              <a:rPr lang="de-DE" sz="800" dirty="0" smtClean="0">
                <a:solidFill>
                  <a:srgbClr val="3C628F"/>
                </a:solidFill>
              </a:rPr>
              <a:t> </a:t>
            </a:r>
            <a:r>
              <a:rPr lang="de-DE" sz="800" dirty="0" err="1" smtClean="0">
                <a:solidFill>
                  <a:srgbClr val="3C628F"/>
                </a:solidFill>
              </a:rPr>
              <a:t>of</a:t>
            </a:r>
            <a:r>
              <a:rPr lang="de-DE" sz="800" dirty="0" smtClean="0">
                <a:solidFill>
                  <a:srgbClr val="3C628F"/>
                </a:solidFill>
              </a:rPr>
              <a:t> Rotterdam</a:t>
            </a:r>
            <a:endParaRPr lang="de-DE" sz="800" dirty="0">
              <a:solidFill>
                <a:srgbClr val="3C628F"/>
              </a:solidFill>
            </a:endParaRPr>
          </a:p>
        </p:txBody>
      </p:sp>
      <p:sp>
        <p:nvSpPr>
          <p:cNvPr id="12" name="Rectangle 4"/>
          <p:cNvSpPr>
            <a:spLocks noChangeArrowheads="1"/>
          </p:cNvSpPr>
          <p:nvPr/>
        </p:nvSpPr>
        <p:spPr bwMode="auto">
          <a:xfrm>
            <a:off x="6474373" y="3168402"/>
            <a:ext cx="278794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rPr>
              <a:t>Quelle: </a:t>
            </a:r>
            <a:r>
              <a:rPr lang="de-DE" sz="800" dirty="0" smtClean="0">
                <a:solidFill>
                  <a:srgbClr val="3C628F"/>
                </a:solidFill>
                <a:hlinkClick r:id="rId6"/>
              </a:rPr>
              <a:t>https</a:t>
            </a:r>
            <a:r>
              <a:rPr lang="de-DE" sz="800" dirty="0">
                <a:solidFill>
                  <a:srgbClr val="3C628F"/>
                </a:solidFill>
                <a:hlinkClick r:id="rId6"/>
              </a:rPr>
              <a:t>://www.pinterest.at/pin/157485318200072678</a:t>
            </a:r>
            <a:r>
              <a:rPr lang="de-DE" sz="800" dirty="0" smtClean="0">
                <a:solidFill>
                  <a:srgbClr val="3C628F"/>
                </a:solidFill>
                <a:hlinkClick r:id="rId6"/>
              </a:rPr>
              <a:t>/</a:t>
            </a:r>
            <a:r>
              <a:rPr lang="de-DE" sz="800" dirty="0" smtClean="0">
                <a:solidFill>
                  <a:srgbClr val="3C628F"/>
                </a:solidFill>
              </a:rPr>
              <a:t>  </a:t>
            </a:r>
            <a:endParaRPr lang="de-DE" sz="800" dirty="0">
              <a:solidFill>
                <a:srgbClr val="3C628F"/>
              </a:solidFill>
            </a:endParaRPr>
          </a:p>
        </p:txBody>
      </p:sp>
    </p:spTree>
    <p:extLst>
      <p:ext uri="{BB962C8B-B14F-4D97-AF65-F5344CB8AC3E}">
        <p14:creationId xmlns:p14="http://schemas.microsoft.com/office/powerpoint/2010/main" val="1281882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Vergleich: Rhein vs. Donau</a:t>
            </a:r>
            <a:r>
              <a:rPr lang="de-AT" dirty="0" smtClean="0">
                <a:solidFill>
                  <a:schemeClr val="accent1"/>
                </a:solidFill>
              </a:rPr>
              <a:t/>
            </a:r>
            <a:br>
              <a:rPr lang="de-AT" dirty="0" smtClean="0">
                <a:solidFill>
                  <a:schemeClr val="accent1"/>
                </a:solidFill>
              </a:rPr>
            </a:br>
            <a:r>
              <a:rPr lang="de-AT" sz="2400" dirty="0" smtClean="0">
                <a:solidFill>
                  <a:schemeClr val="accent1"/>
                </a:solidFill>
              </a:rPr>
              <a:t>Wasserstraße Rhein</a:t>
            </a:r>
            <a:endParaRPr lang="de-DE" sz="2400" dirty="0">
              <a:solidFill>
                <a:schemeClr val="accent1"/>
              </a:solidFill>
            </a:endParaRPr>
          </a:p>
        </p:txBody>
      </p:sp>
      <p:graphicFrame>
        <p:nvGraphicFramePr>
          <p:cNvPr id="6" name="Inhaltsplatzhalter 5"/>
          <p:cNvGraphicFramePr>
            <a:graphicFrameLocks noGrp="1"/>
          </p:cNvGraphicFramePr>
          <p:nvPr>
            <p:ph idx="1"/>
            <p:extLst/>
          </p:nvPr>
        </p:nvGraphicFramePr>
        <p:xfrm>
          <a:off x="457200" y="174619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a:xfrm>
            <a:off x="7596336" y="6700216"/>
            <a:ext cx="1066800" cy="329184"/>
          </a:xfrm>
        </p:spPr>
        <p:txBody>
          <a:bodyPr/>
          <a:lstStyle/>
          <a:p>
            <a:fld id="{7D34D7BA-8E13-46FE-8871-8877FE7E3568}" type="slidenum">
              <a:rPr lang="de-AT" smtClean="0">
                <a:solidFill>
                  <a:prstClr val="white"/>
                </a:solidFill>
              </a:rPr>
              <a:pPr/>
              <a:t>33</a:t>
            </a:fld>
            <a:endParaRPr lang="de-AT" dirty="0">
              <a:solidFill>
                <a:prstClr val="white"/>
              </a:solidFill>
            </a:endParaRPr>
          </a:p>
        </p:txBody>
      </p:sp>
      <p:cxnSp>
        <p:nvCxnSpPr>
          <p:cNvPr id="8" name="Gerade Verbindung mit Pfeil 7"/>
          <p:cNvCxnSpPr/>
          <p:nvPr/>
        </p:nvCxnSpPr>
        <p:spPr>
          <a:xfrm>
            <a:off x="6732240" y="3387848"/>
            <a:ext cx="432048"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164288" y="3218571"/>
            <a:ext cx="1979712" cy="338554"/>
          </a:xfrm>
          <a:prstGeom prst="rect">
            <a:avLst/>
          </a:prstGeom>
          <a:noFill/>
        </p:spPr>
        <p:txBody>
          <a:bodyPr wrap="square" rtlCol="0">
            <a:spAutoFit/>
          </a:bodyPr>
          <a:lstStyle/>
          <a:p>
            <a:r>
              <a:rPr lang="de-AT" sz="1600" dirty="0" smtClean="0">
                <a:solidFill>
                  <a:schemeClr val="accent1"/>
                </a:solidFill>
                <a:latin typeface="Corbel" panose="020B0503020204020204" pitchFamily="34" charset="0"/>
              </a:rPr>
              <a:t>Donau ist 2,7 x länger</a:t>
            </a:r>
            <a:endParaRPr lang="de-DE" sz="1600" dirty="0">
              <a:solidFill>
                <a:schemeClr val="accent1"/>
              </a:solidFill>
              <a:latin typeface="Corbel" panose="020B0503020204020204" pitchFamily="34" charset="0"/>
            </a:endParaRPr>
          </a:p>
        </p:txBody>
      </p:sp>
      <p:cxnSp>
        <p:nvCxnSpPr>
          <p:cNvPr id="10" name="Gerade Verbindung mit Pfeil 9"/>
          <p:cNvCxnSpPr/>
          <p:nvPr/>
        </p:nvCxnSpPr>
        <p:spPr>
          <a:xfrm>
            <a:off x="1907704" y="4216889"/>
            <a:ext cx="504056"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79512" y="3876370"/>
            <a:ext cx="1800200" cy="830997"/>
          </a:xfrm>
          <a:prstGeom prst="rect">
            <a:avLst/>
          </a:prstGeom>
          <a:noFill/>
        </p:spPr>
        <p:txBody>
          <a:bodyPr wrap="square" rtlCol="0">
            <a:spAutoFit/>
          </a:bodyPr>
          <a:lstStyle/>
          <a:p>
            <a:r>
              <a:rPr lang="de-AT" sz="1600" dirty="0" smtClean="0">
                <a:solidFill>
                  <a:schemeClr val="accent1"/>
                </a:solidFill>
                <a:latin typeface="Corbel" panose="020B0503020204020204" pitchFamily="34" charset="0"/>
              </a:rPr>
              <a:t>am Rhein werden 6,9 x mehr Güter transportiert</a:t>
            </a:r>
            <a:endParaRPr lang="de-DE" sz="1600" dirty="0">
              <a:solidFill>
                <a:schemeClr val="accent1"/>
              </a:solidFill>
              <a:latin typeface="Corbel" panose="020B0503020204020204" pitchFamily="34" charset="0"/>
            </a:endParaRPr>
          </a:p>
        </p:txBody>
      </p:sp>
      <p:cxnSp>
        <p:nvCxnSpPr>
          <p:cNvPr id="12" name="Gerade Verbindung mit Pfeil 11"/>
          <p:cNvCxnSpPr/>
          <p:nvPr/>
        </p:nvCxnSpPr>
        <p:spPr>
          <a:xfrm>
            <a:off x="1907704" y="5085184"/>
            <a:ext cx="504056" cy="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79512" y="4770274"/>
            <a:ext cx="1800200" cy="584775"/>
          </a:xfrm>
          <a:prstGeom prst="rect">
            <a:avLst/>
          </a:prstGeom>
          <a:noFill/>
        </p:spPr>
        <p:txBody>
          <a:bodyPr wrap="square" rtlCol="0">
            <a:spAutoFit/>
          </a:bodyPr>
          <a:lstStyle/>
          <a:p>
            <a:r>
              <a:rPr lang="de-AT" sz="1600" dirty="0" smtClean="0">
                <a:solidFill>
                  <a:schemeClr val="accent1"/>
                </a:solidFill>
                <a:latin typeface="Corbel" panose="020B0503020204020204" pitchFamily="34" charset="0"/>
              </a:rPr>
              <a:t>Transportleistung ist  3,5 x höher</a:t>
            </a:r>
            <a:endParaRPr lang="de-DE" sz="1600" dirty="0">
              <a:solidFill>
                <a:schemeClr val="accent1"/>
              </a:solidFill>
              <a:latin typeface="Corbel" panose="020B0503020204020204" pitchFamily="34" charset="0"/>
            </a:endParaRPr>
          </a:p>
        </p:txBody>
      </p:sp>
      <p:sp>
        <p:nvSpPr>
          <p:cNvPr id="18" name="Textfeld 1"/>
          <p:cNvSpPr txBox="1">
            <a:spLocks noChangeArrowheads="1"/>
          </p:cNvSpPr>
          <p:nvPr/>
        </p:nvSpPr>
        <p:spPr bwMode="auto">
          <a:xfrm>
            <a:off x="8198538" y="6415258"/>
            <a:ext cx="1207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Tree>
    <p:extLst>
      <p:ext uri="{BB962C8B-B14F-4D97-AF65-F5344CB8AC3E}">
        <p14:creationId xmlns:p14="http://schemas.microsoft.com/office/powerpoint/2010/main" val="30897248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Wasserstraße Rhein</a:t>
            </a:r>
            <a:endParaRPr lang="de-AT" sz="2400" dirty="0">
              <a:solidFill>
                <a:schemeClr val="accent1"/>
              </a:solidFill>
            </a:endParaRPr>
          </a:p>
        </p:txBody>
      </p:sp>
      <p:sp>
        <p:nvSpPr>
          <p:cNvPr id="3" name="Inhaltsplatzhalter 2"/>
          <p:cNvSpPr>
            <a:spLocks noGrp="1"/>
          </p:cNvSpPr>
          <p:nvPr>
            <p:ph idx="1"/>
          </p:nvPr>
        </p:nvSpPr>
        <p:spPr/>
        <p:txBody>
          <a:bodyPr/>
          <a:lstStyle/>
          <a:p>
            <a:pPr marL="0" indent="0" algn="ctr">
              <a:buNone/>
            </a:pPr>
            <a:endParaRPr lang="de-DE" dirty="0" smtClean="0">
              <a:solidFill>
                <a:schemeClr val="accent1"/>
              </a:solidFill>
            </a:endParaRPr>
          </a:p>
          <a:p>
            <a:pPr marL="0" indent="0" algn="ctr">
              <a:buNone/>
            </a:pPr>
            <a:r>
              <a:rPr lang="de-DE" dirty="0" smtClean="0">
                <a:solidFill>
                  <a:schemeClr val="accent1"/>
                </a:solidFill>
              </a:rPr>
              <a:t>Wie hoch ist die durchschnittliche Transportentfernung am Rhein?</a:t>
            </a:r>
          </a:p>
          <a:p>
            <a:pPr marL="0" indent="0" algn="ctr">
              <a:buNone/>
            </a:pPr>
            <a:endParaRPr lang="de-DE" dirty="0">
              <a:solidFill>
                <a:schemeClr val="accent1"/>
              </a:solidFill>
            </a:endParaRPr>
          </a:p>
          <a:p>
            <a:pPr marL="1797050" indent="-361950">
              <a:buSzPct val="100000"/>
              <a:buAutoNum type="alphaLcParenR"/>
              <a:tabLst>
                <a:tab pos="4845050" algn="l"/>
              </a:tabLst>
            </a:pPr>
            <a:r>
              <a:rPr lang="de-DE" dirty="0" smtClean="0">
                <a:solidFill>
                  <a:schemeClr val="accent1"/>
                </a:solidFill>
              </a:rPr>
              <a:t>100 km	c) 300 km</a:t>
            </a:r>
          </a:p>
          <a:p>
            <a:pPr marL="1797050" indent="-361950">
              <a:buSzPct val="100000"/>
              <a:buAutoNum type="alphaLcParenR"/>
              <a:tabLst>
                <a:tab pos="4845050" algn="l"/>
              </a:tabLst>
            </a:pPr>
            <a:r>
              <a:rPr lang="de-DE" dirty="0" smtClean="0">
                <a:solidFill>
                  <a:schemeClr val="accent1"/>
                </a:solidFill>
              </a:rPr>
              <a:t>200 km	d) 400 km</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6" name="Ellipse 5"/>
          <p:cNvSpPr/>
          <p:nvPr/>
        </p:nvSpPr>
        <p:spPr>
          <a:xfrm>
            <a:off x="5076056" y="3429000"/>
            <a:ext cx="1872208"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0451" b="15311"/>
          <a:stretch/>
        </p:blipFill>
        <p:spPr>
          <a:xfrm>
            <a:off x="0" y="4487997"/>
            <a:ext cx="9144000" cy="2202486"/>
          </a:xfrm>
          <a:prstGeom prst="rect">
            <a:avLst/>
          </a:prstGeom>
        </p:spPr>
      </p:pic>
      <p:sp>
        <p:nvSpPr>
          <p:cNvPr id="7" name="Rechteck 6"/>
          <p:cNvSpPr/>
          <p:nvPr/>
        </p:nvSpPr>
        <p:spPr>
          <a:xfrm>
            <a:off x="-25677" y="4473581"/>
            <a:ext cx="2018501"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https</a:t>
            </a:r>
            <a:r>
              <a:rPr lang="de-AT" sz="800" dirty="0">
                <a:solidFill>
                  <a:schemeClr val="accent1"/>
                </a:solidFill>
                <a:latin typeface="Corbel" panose="020B0503020204020204" pitchFamily="34" charset="0"/>
              </a:rPr>
              <a:t>://de.wikipedia.org/wiki/Rhein</a:t>
            </a:r>
          </a:p>
        </p:txBody>
      </p:sp>
    </p:spTree>
    <p:extLst>
      <p:ext uri="{BB962C8B-B14F-4D97-AF65-F5344CB8AC3E}">
        <p14:creationId xmlns:p14="http://schemas.microsoft.com/office/powerpoint/2010/main" val="11904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4-Felder-Matrix</a:t>
            </a:r>
            <a:r>
              <a:rPr lang="de-AT" dirty="0" smtClean="0"/>
              <a:t/>
            </a:r>
            <a:br>
              <a:rPr lang="de-AT" dirty="0" smtClean="0"/>
            </a:br>
            <a:r>
              <a:rPr lang="de-AT" sz="2400" dirty="0" smtClean="0"/>
              <a:t>Abschlussübung</a:t>
            </a:r>
            <a:endParaRPr lang="de-AT" sz="2400" dirty="0"/>
          </a:p>
        </p:txBody>
      </p:sp>
      <p:sp>
        <p:nvSpPr>
          <p:cNvPr id="3" name="Inhaltsplatzhalter 2"/>
          <p:cNvSpPr>
            <a:spLocks noGrp="1"/>
          </p:cNvSpPr>
          <p:nvPr>
            <p:ph idx="1"/>
          </p:nvPr>
        </p:nvSpPr>
        <p:spPr/>
        <p:txBody>
          <a:bodyPr>
            <a:normAutofit/>
          </a:bodyPr>
          <a:lstStyle/>
          <a:p>
            <a:pPr>
              <a:buClr>
                <a:srgbClr val="189BC4"/>
              </a:buClr>
            </a:pPr>
            <a:r>
              <a:rPr lang="de-AT" sz="1800" dirty="0">
                <a:solidFill>
                  <a:schemeClr val="accent1"/>
                </a:solidFill>
              </a:rPr>
              <a:t>Nehmt ein großes Blatt Papier oder ein Plakat und teilt es in </a:t>
            </a:r>
            <a:r>
              <a:rPr lang="de-AT" sz="1800" b="1" dirty="0">
                <a:solidFill>
                  <a:srgbClr val="189BC4"/>
                </a:solidFill>
              </a:rPr>
              <a:t>vier Felder </a:t>
            </a:r>
            <a:r>
              <a:rPr lang="de-AT" sz="1800" dirty="0" smtClean="0">
                <a:solidFill>
                  <a:schemeClr val="accent1"/>
                </a:solidFill>
              </a:rPr>
              <a:t>ein.</a:t>
            </a:r>
          </a:p>
          <a:p>
            <a:pPr>
              <a:buClr>
                <a:srgbClr val="189BC4"/>
              </a:buClr>
            </a:pPr>
            <a:r>
              <a:rPr lang="de-AT" sz="1800" dirty="0" smtClean="0">
                <a:solidFill>
                  <a:schemeClr val="accent1"/>
                </a:solidFill>
              </a:rPr>
              <a:t>Jedem </a:t>
            </a:r>
            <a:r>
              <a:rPr lang="de-AT" sz="1800" dirty="0">
                <a:solidFill>
                  <a:schemeClr val="accent1"/>
                </a:solidFill>
              </a:rPr>
              <a:t>dieser Felder wird einer der </a:t>
            </a:r>
            <a:r>
              <a:rPr lang="de-AT" sz="1800" b="1" dirty="0">
                <a:solidFill>
                  <a:srgbClr val="189BC4"/>
                </a:solidFill>
              </a:rPr>
              <a:t>Themenblöcke</a:t>
            </a:r>
            <a:r>
              <a:rPr lang="de-AT" sz="1800" dirty="0">
                <a:solidFill>
                  <a:schemeClr val="accent1"/>
                </a:solidFill>
              </a:rPr>
              <a:t> der Präsentation </a:t>
            </a:r>
            <a:r>
              <a:rPr lang="de-AT" sz="1800" dirty="0" smtClean="0">
                <a:solidFill>
                  <a:schemeClr val="accent1"/>
                </a:solidFill>
              </a:rPr>
              <a:t>zugewiesen:</a:t>
            </a:r>
          </a:p>
          <a:p>
            <a:pPr lvl="1">
              <a:buClr>
                <a:srgbClr val="189BC4"/>
              </a:buClr>
            </a:pPr>
            <a:r>
              <a:rPr lang="de-AT" sz="1800" dirty="0" smtClean="0">
                <a:solidFill>
                  <a:schemeClr val="accent1"/>
                </a:solidFill>
              </a:rPr>
              <a:t>Wasserstraßen in Europa</a:t>
            </a:r>
          </a:p>
          <a:p>
            <a:pPr lvl="1">
              <a:buClr>
                <a:srgbClr val="189BC4"/>
              </a:buClr>
            </a:pPr>
            <a:r>
              <a:rPr lang="de-AT" sz="1800" dirty="0" smtClean="0">
                <a:solidFill>
                  <a:schemeClr val="accent1"/>
                </a:solidFill>
              </a:rPr>
              <a:t>Wasserstraße Donau</a:t>
            </a:r>
          </a:p>
          <a:p>
            <a:pPr lvl="1">
              <a:buClr>
                <a:srgbClr val="189BC4"/>
              </a:buClr>
            </a:pPr>
            <a:r>
              <a:rPr lang="de-AT" sz="1800" dirty="0">
                <a:solidFill>
                  <a:schemeClr val="accent1"/>
                </a:solidFill>
              </a:rPr>
              <a:t>Rhein-Main-Donau-Korridor</a:t>
            </a:r>
          </a:p>
          <a:p>
            <a:pPr lvl="1">
              <a:buClr>
                <a:srgbClr val="189BC4"/>
              </a:buClr>
            </a:pPr>
            <a:r>
              <a:rPr lang="de-AT" sz="1800" dirty="0" smtClean="0">
                <a:solidFill>
                  <a:schemeClr val="accent1"/>
                </a:solidFill>
              </a:rPr>
              <a:t>Wasserstraße Rhein</a:t>
            </a:r>
          </a:p>
          <a:p>
            <a:pPr>
              <a:buClr>
                <a:srgbClr val="189BC4"/>
              </a:buClr>
            </a:pPr>
            <a:r>
              <a:rPr lang="de-AT" sz="1800" dirty="0" smtClean="0">
                <a:solidFill>
                  <a:schemeClr val="accent1"/>
                </a:solidFill>
              </a:rPr>
              <a:t>Schreibt </a:t>
            </a:r>
            <a:r>
              <a:rPr lang="de-AT" sz="1800" dirty="0">
                <a:solidFill>
                  <a:schemeClr val="accent1"/>
                </a:solidFill>
              </a:rPr>
              <a:t>nun zu jedem dieser Themenblöcke alles auf was euch zu dem Thema </a:t>
            </a:r>
            <a:r>
              <a:rPr lang="de-AT" sz="1800" dirty="0" smtClean="0">
                <a:solidFill>
                  <a:schemeClr val="accent1"/>
                </a:solidFill>
              </a:rPr>
              <a:t>einfällt. Das </a:t>
            </a:r>
            <a:r>
              <a:rPr lang="de-AT" sz="1800" dirty="0">
                <a:solidFill>
                  <a:schemeClr val="accent1"/>
                </a:solidFill>
              </a:rPr>
              <a:t>können Dinge sein die ihr noch von der Präsentation wisst, die ihr im Unterricht gelernt habt, die ihr wo gelesen habt, etc.</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grpSp>
        <p:nvGrpSpPr>
          <p:cNvPr id="7" name="Gruppieren 6"/>
          <p:cNvGrpSpPr/>
          <p:nvPr/>
        </p:nvGrpSpPr>
        <p:grpSpPr>
          <a:xfrm>
            <a:off x="3203848" y="4829600"/>
            <a:ext cx="2952328" cy="1656420"/>
            <a:chOff x="3203848" y="4829600"/>
            <a:chExt cx="2952328" cy="1656420"/>
          </a:xfrm>
        </p:grpSpPr>
        <p:sp>
          <p:nvSpPr>
            <p:cNvPr id="6" name="Rechteck 5"/>
            <p:cNvSpPr/>
            <p:nvPr/>
          </p:nvSpPr>
          <p:spPr>
            <a:xfrm>
              <a:off x="3203848" y="4829600"/>
              <a:ext cx="2952328" cy="158417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r Verbinder 7"/>
            <p:cNvCxnSpPr>
              <a:stCxn id="6" idx="1"/>
              <a:endCxn id="6" idx="3"/>
            </p:cNvCxnSpPr>
            <p:nvPr/>
          </p:nvCxnSpPr>
          <p:spPr>
            <a:xfrm>
              <a:off x="3203848" y="5621688"/>
              <a:ext cx="29523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6" idx="0"/>
            </p:cNvCxnSpPr>
            <p:nvPr/>
          </p:nvCxnSpPr>
          <p:spPr>
            <a:xfrm>
              <a:off x="4680012" y="4829600"/>
              <a:ext cx="0" cy="15661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491880" y="5040978"/>
              <a:ext cx="1080120" cy="369332"/>
            </a:xfrm>
            <a:prstGeom prst="rect">
              <a:avLst/>
            </a:prstGeom>
            <a:noFill/>
          </p:spPr>
          <p:txBody>
            <a:bodyPr wrap="square" rtlCol="0">
              <a:spAutoFit/>
            </a:bodyPr>
            <a:lstStyle/>
            <a:p>
              <a:r>
                <a:rPr lang="de-AT" dirty="0" smtClean="0">
                  <a:solidFill>
                    <a:srgbClr val="189BC4"/>
                  </a:solidFill>
                  <a:latin typeface="Corbel" panose="020B0503020204020204" pitchFamily="34" charset="0"/>
                </a:rPr>
                <a:t>Europa?</a:t>
              </a:r>
              <a:endParaRPr lang="de-AT" dirty="0">
                <a:solidFill>
                  <a:srgbClr val="189BC4"/>
                </a:solidFill>
                <a:latin typeface="Corbel" panose="020B0503020204020204" pitchFamily="34" charset="0"/>
              </a:endParaRPr>
            </a:p>
          </p:txBody>
        </p:sp>
        <p:sp>
          <p:nvSpPr>
            <p:cNvPr id="13" name="Textfeld 12"/>
            <p:cNvSpPr txBox="1"/>
            <p:nvPr/>
          </p:nvSpPr>
          <p:spPr>
            <a:xfrm>
              <a:off x="3275856" y="5562690"/>
              <a:ext cx="1672952" cy="923330"/>
            </a:xfrm>
            <a:prstGeom prst="rect">
              <a:avLst/>
            </a:prstGeom>
            <a:noFill/>
          </p:spPr>
          <p:txBody>
            <a:bodyPr wrap="square" rtlCol="0">
              <a:spAutoFit/>
            </a:bodyPr>
            <a:lstStyle/>
            <a:p>
              <a:r>
                <a:rPr lang="de-AT" dirty="0" smtClean="0">
                  <a:solidFill>
                    <a:srgbClr val="189BC4"/>
                  </a:solidFill>
                  <a:latin typeface="Corbel" panose="020B0503020204020204" pitchFamily="34" charset="0"/>
                </a:rPr>
                <a:t>Rhein-Main-Donau-Korridor?</a:t>
              </a:r>
              <a:endParaRPr lang="de-AT" dirty="0">
                <a:solidFill>
                  <a:srgbClr val="189BC4"/>
                </a:solidFill>
                <a:latin typeface="Corbel" panose="020B0503020204020204" pitchFamily="34" charset="0"/>
              </a:endParaRPr>
            </a:p>
          </p:txBody>
        </p:sp>
        <p:sp>
          <p:nvSpPr>
            <p:cNvPr id="15" name="Textfeld 14"/>
            <p:cNvSpPr txBox="1"/>
            <p:nvPr/>
          </p:nvSpPr>
          <p:spPr>
            <a:xfrm>
              <a:off x="4943666" y="5833066"/>
              <a:ext cx="1080120" cy="369332"/>
            </a:xfrm>
            <a:prstGeom prst="rect">
              <a:avLst/>
            </a:prstGeom>
            <a:noFill/>
          </p:spPr>
          <p:txBody>
            <a:bodyPr wrap="square" rtlCol="0">
              <a:spAutoFit/>
            </a:bodyPr>
            <a:lstStyle/>
            <a:p>
              <a:r>
                <a:rPr lang="de-AT" dirty="0" smtClean="0">
                  <a:solidFill>
                    <a:srgbClr val="189BC4"/>
                  </a:solidFill>
                  <a:latin typeface="Corbel" panose="020B0503020204020204" pitchFamily="34" charset="0"/>
                </a:rPr>
                <a:t>Rhein?</a:t>
              </a:r>
              <a:endParaRPr lang="de-AT" dirty="0">
                <a:solidFill>
                  <a:srgbClr val="189BC4"/>
                </a:solidFill>
                <a:latin typeface="Corbel" panose="020B0503020204020204" pitchFamily="34" charset="0"/>
              </a:endParaRPr>
            </a:p>
          </p:txBody>
        </p:sp>
        <p:sp>
          <p:nvSpPr>
            <p:cNvPr id="16" name="Textfeld 15"/>
            <p:cNvSpPr txBox="1"/>
            <p:nvPr/>
          </p:nvSpPr>
          <p:spPr>
            <a:xfrm>
              <a:off x="4895937" y="5040978"/>
              <a:ext cx="1080120" cy="369332"/>
            </a:xfrm>
            <a:prstGeom prst="rect">
              <a:avLst/>
            </a:prstGeom>
            <a:noFill/>
          </p:spPr>
          <p:txBody>
            <a:bodyPr wrap="square" rtlCol="0">
              <a:spAutoFit/>
            </a:bodyPr>
            <a:lstStyle/>
            <a:p>
              <a:r>
                <a:rPr lang="de-AT" dirty="0" smtClean="0">
                  <a:solidFill>
                    <a:srgbClr val="189BC4"/>
                  </a:solidFill>
                  <a:latin typeface="Corbel" panose="020B0503020204020204" pitchFamily="34" charset="0"/>
                </a:rPr>
                <a:t>Donau?</a:t>
              </a:r>
              <a:endParaRPr lang="de-AT" dirty="0">
                <a:solidFill>
                  <a:srgbClr val="189BC4"/>
                </a:solidFill>
                <a:latin typeface="Corbel" panose="020B0503020204020204" pitchFamily="34" charset="0"/>
              </a:endParaRPr>
            </a:p>
          </p:txBody>
        </p:sp>
      </p:grpSp>
    </p:spTree>
    <p:extLst>
      <p:ext uri="{BB962C8B-B14F-4D97-AF65-F5344CB8AC3E}">
        <p14:creationId xmlns:p14="http://schemas.microsoft.com/office/powerpoint/2010/main" val="2686150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p:txBody>
          <a:bodyPr>
            <a:normAutofit fontScale="92500" lnSpcReduction="20000"/>
          </a:bodyPr>
          <a:lstStyle/>
          <a:p>
            <a:endParaRPr lang="de-AT" sz="400" dirty="0" smtClean="0">
              <a:solidFill>
                <a:schemeClr val="accent1"/>
              </a:solidFill>
            </a:endParaRPr>
          </a:p>
          <a:p>
            <a:pPr>
              <a:buClr>
                <a:srgbClr val="189BC4"/>
              </a:buClr>
            </a:pPr>
            <a:r>
              <a:rPr lang="de-AT" dirty="0" smtClean="0">
                <a:solidFill>
                  <a:schemeClr val="accent1"/>
                </a:solidFill>
              </a:rPr>
              <a:t>viadonau (2013): Handbuch der Donauschifffahrt </a:t>
            </a:r>
            <a:r>
              <a:rPr lang="de-DE" dirty="0" smtClean="0">
                <a:solidFill>
                  <a:schemeClr val="accent1"/>
                </a:solidFill>
              </a:rPr>
              <a:t>, Wien.</a:t>
            </a:r>
          </a:p>
          <a:p>
            <a:pPr marL="180975" indent="0">
              <a:buNone/>
            </a:pPr>
            <a:r>
              <a:rPr lang="de-DE" sz="1600" dirty="0" smtClean="0">
                <a:solidFill>
                  <a:schemeClr val="accent1"/>
                </a:solidFill>
              </a:rPr>
              <a:t>Bestellen:  </a:t>
            </a:r>
            <a:r>
              <a:rPr lang="de-DE" sz="1600" dirty="0">
                <a:solidFill>
                  <a:schemeClr val="accent1"/>
                </a:solidFill>
                <a:hlinkClick r:id="rId2"/>
              </a:rPr>
              <a:t>http://www.viadonau.org/newsroom/publikationen/handbuch-der-donauschifffahrt</a:t>
            </a:r>
            <a:r>
              <a:rPr lang="de-DE" sz="1600" dirty="0" smtClean="0">
                <a:solidFill>
                  <a:schemeClr val="accent1"/>
                </a:solidFill>
                <a:hlinkClick r:id="rId2"/>
              </a:rPr>
              <a:t>/</a:t>
            </a:r>
            <a:r>
              <a:rPr lang="de-DE" sz="1600" dirty="0" smtClean="0">
                <a:solidFill>
                  <a:schemeClr val="accent1"/>
                </a:solidFill>
              </a:rPr>
              <a:t> </a:t>
            </a:r>
          </a:p>
          <a:p>
            <a:pPr marL="0" indent="0">
              <a:buNone/>
            </a:pPr>
            <a:endParaRPr lang="de-DE" dirty="0" smtClean="0">
              <a:solidFill>
                <a:schemeClr val="accent1"/>
              </a:solidFill>
            </a:endParaRPr>
          </a:p>
          <a:p>
            <a:pPr>
              <a:buClr>
                <a:srgbClr val="189BC4"/>
              </a:buClr>
            </a:pPr>
            <a:r>
              <a:rPr lang="de-AT" dirty="0" err="1">
                <a:solidFill>
                  <a:schemeClr val="accent1"/>
                </a:solidFill>
              </a:rPr>
              <a:t>viadonau</a:t>
            </a:r>
            <a:r>
              <a:rPr lang="de-AT" dirty="0">
                <a:solidFill>
                  <a:schemeClr val="accent1"/>
                </a:solidFill>
              </a:rPr>
              <a:t> (2018): Jahresbericht Donauschifffahrt in Österreich 2017, Wien</a:t>
            </a:r>
            <a:r>
              <a:rPr lang="de-AT" dirty="0" smtClean="0">
                <a:solidFill>
                  <a:schemeClr val="accent1"/>
                </a:solidFill>
              </a:rPr>
              <a:t>.</a:t>
            </a:r>
          </a:p>
          <a:p>
            <a:pPr>
              <a:buClr>
                <a:srgbClr val="189BC4"/>
              </a:buClr>
            </a:pPr>
            <a:endParaRPr lang="de-AT" dirty="0">
              <a:solidFill>
                <a:schemeClr val="accent1"/>
              </a:solidFill>
            </a:endParaRPr>
          </a:p>
          <a:p>
            <a:pPr>
              <a:buClr>
                <a:srgbClr val="189BC4"/>
              </a:buClr>
            </a:pPr>
            <a:r>
              <a:rPr lang="de-DE" dirty="0" err="1" smtClean="0">
                <a:solidFill>
                  <a:schemeClr val="accent1"/>
                </a:solidFill>
              </a:rPr>
              <a:t>viadonau</a:t>
            </a:r>
            <a:r>
              <a:rPr lang="de-DE" dirty="0" smtClean="0">
                <a:solidFill>
                  <a:schemeClr val="accent1"/>
                </a:solidFill>
              </a:rPr>
              <a:t> (2015): </a:t>
            </a:r>
            <a:r>
              <a:rPr lang="de-DE" dirty="0">
                <a:solidFill>
                  <a:schemeClr val="accent1"/>
                </a:solidFill>
              </a:rPr>
              <a:t>Donauschifffahrt in </a:t>
            </a:r>
            <a:r>
              <a:rPr lang="de-DE" dirty="0" smtClean="0">
                <a:solidFill>
                  <a:schemeClr val="accent1"/>
                </a:solidFill>
              </a:rPr>
              <a:t>Österreich – </a:t>
            </a:r>
            <a:br>
              <a:rPr lang="de-DE" dirty="0" smtClean="0">
                <a:solidFill>
                  <a:schemeClr val="accent1"/>
                </a:solidFill>
              </a:rPr>
            </a:br>
            <a:r>
              <a:rPr lang="de-DE" dirty="0" smtClean="0">
                <a:solidFill>
                  <a:schemeClr val="accent1"/>
                </a:solidFill>
              </a:rPr>
              <a:t>Jahresbericht 2014, Wien.</a:t>
            </a:r>
          </a:p>
          <a:p>
            <a:pPr>
              <a:buClr>
                <a:srgbClr val="189BC4"/>
              </a:buClr>
            </a:pPr>
            <a:endParaRPr lang="de-DE" dirty="0">
              <a:solidFill>
                <a:schemeClr val="accent1"/>
              </a:solidFill>
            </a:endParaRPr>
          </a:p>
          <a:p>
            <a:pPr>
              <a:buClr>
                <a:srgbClr val="189BC4"/>
              </a:buClr>
            </a:pPr>
            <a:r>
              <a:rPr lang="de-DE" dirty="0" err="1">
                <a:solidFill>
                  <a:schemeClr val="accent1"/>
                </a:solidFill>
              </a:rPr>
              <a:t>v</a:t>
            </a:r>
            <a:r>
              <a:rPr lang="de-DE" dirty="0" err="1" smtClean="0">
                <a:solidFill>
                  <a:schemeClr val="accent1"/>
                </a:solidFill>
              </a:rPr>
              <a:t>iadonau</a:t>
            </a:r>
            <a:r>
              <a:rPr lang="de-DE" dirty="0" smtClean="0">
                <a:solidFill>
                  <a:schemeClr val="accent1"/>
                </a:solidFill>
              </a:rPr>
              <a:t>: The Blue Pages. Zugang: </a:t>
            </a:r>
            <a:r>
              <a:rPr lang="de-DE" dirty="0">
                <a:solidFill>
                  <a:schemeClr val="accent1"/>
                </a:solidFill>
                <a:hlinkClick r:id="rId3"/>
              </a:rPr>
              <a:t>http://www.danube-logistics.info/the-blue-pages</a:t>
            </a:r>
            <a:r>
              <a:rPr lang="de-DE" dirty="0" smtClean="0">
                <a:solidFill>
                  <a:schemeClr val="accent1"/>
                </a:solidFill>
                <a:hlinkClick r:id="rId3"/>
              </a:rPr>
              <a:t>/</a:t>
            </a:r>
            <a:r>
              <a:rPr lang="de-DE" dirty="0" smtClean="0">
                <a:solidFill>
                  <a:schemeClr val="accent1"/>
                </a:solidFill>
              </a:rPr>
              <a:t> </a:t>
            </a:r>
          </a:p>
          <a:p>
            <a:pPr marL="0" indent="0">
              <a:buNone/>
            </a:pPr>
            <a:endParaRPr lang="de-AT" dirty="0">
              <a:solidFill>
                <a:schemeClr val="accent1"/>
              </a:solidFill>
            </a:endParaRPr>
          </a:p>
          <a:p>
            <a:pPr>
              <a:buClr>
                <a:srgbClr val="189BC4"/>
              </a:buClr>
            </a:pPr>
            <a:r>
              <a:rPr lang="de-AT" dirty="0" smtClean="0">
                <a:solidFill>
                  <a:schemeClr val="accent1"/>
                </a:solidFill>
              </a:rPr>
              <a:t>INeS Danube Informationsplattform für den Bereich Intermodale Binnenschifffahrt</a:t>
            </a:r>
          </a:p>
          <a:p>
            <a:pPr marL="180975" indent="0">
              <a:buNone/>
            </a:pPr>
            <a:r>
              <a:rPr lang="de-AT" sz="1600" dirty="0" smtClean="0">
                <a:solidFill>
                  <a:schemeClr val="accent1"/>
                </a:solidFill>
              </a:rPr>
              <a:t>Zugang: www.ines-danube.info</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1718059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Weitere Quellen</a:t>
            </a:r>
            <a:endParaRPr lang="de-DE"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
        <p:nvSpPr>
          <p:cNvPr id="6" name="Rechteck 5"/>
          <p:cNvSpPr/>
          <p:nvPr/>
        </p:nvSpPr>
        <p:spPr>
          <a:xfrm>
            <a:off x="457200" y="1916832"/>
            <a:ext cx="7643192" cy="4272580"/>
          </a:xfrm>
          <a:prstGeom prst="rect">
            <a:avLst/>
          </a:prstGeom>
        </p:spPr>
        <p:txBody>
          <a:bodyPr wrap="square">
            <a:spAutoFit/>
          </a:bodyPr>
          <a:lstStyle/>
          <a:p>
            <a:pPr marL="457200" indent="-457200">
              <a:lnSpc>
                <a:spcPct val="107000"/>
              </a:lnSpc>
              <a:spcAft>
                <a:spcPts val="800"/>
              </a:spcAft>
            </a:pPr>
            <a:r>
              <a:rPr lang="de-DE"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Eurostat</a:t>
            </a: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 (2018): </a:t>
            </a:r>
            <a:r>
              <a:rPr lang="de-DE"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Freight</a:t>
            </a: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 </a:t>
            </a:r>
            <a:r>
              <a:rPr lang="de-DE"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transport</a:t>
            </a: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 </a:t>
            </a:r>
            <a:r>
              <a:rPr lang="de-DE"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statistics</a:t>
            </a: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 - modal </a:t>
            </a:r>
            <a:r>
              <a:rPr lang="de-DE"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split</a:t>
            </a: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 http://ec.europa.eu/eurostat/statistics-explained/index.php/Freight_transport_statistics_-_modal_split, Abfrage: 10.02.2018</a:t>
            </a:r>
            <a:endParaRPr lang="de-AT" sz="1200" dirty="0">
              <a:solidFill>
                <a:srgbClr val="3C628F"/>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Port </a:t>
            </a:r>
            <a:r>
              <a:rPr lang="de-DE"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of</a:t>
            </a:r>
            <a:r>
              <a:rPr lang="de-DE"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Rotterdam (): Andere Häfen, </a:t>
            </a:r>
            <a:r>
              <a:rPr lang="de-AT" sz="1200" u="sng" dirty="0">
                <a:solidFill>
                  <a:srgbClr val="3C628F"/>
                </a:solidFill>
                <a:latin typeface="Calibri" panose="020F0502020204030204" pitchFamily="34" charset="0"/>
                <a:ea typeface="Calibri" panose="020F0502020204030204" pitchFamily="34" charset="0"/>
                <a:cs typeface="Times New Roman" panose="02020603050405020304" pitchFamily="18" charset="0"/>
                <a:hlinkClick r:id="rId2"/>
              </a:rPr>
              <a:t>https://www.portofrotterdam.com/de/der-hafen/hafen-zahlen-und-fakten/andere-häfen</a:t>
            </a:r>
            <a:r>
              <a:rPr lang="de-AT"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Abfrage: 11.02.2018</a:t>
            </a:r>
          </a:p>
          <a:p>
            <a:pPr marL="457200" indent="-457200">
              <a:lnSpc>
                <a:spcPct val="107000"/>
              </a:lnSpc>
              <a:spcAft>
                <a:spcPts val="800"/>
              </a:spcAft>
            </a:pP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Observatory of European inland navigation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o.d</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Rhine, </a:t>
            </a:r>
            <a:r>
              <a:rPr lang="en-GB" sz="1200" u="sng" dirty="0">
                <a:solidFill>
                  <a:srgbClr val="3C628F"/>
                </a:solidFill>
                <a:latin typeface="Calibri" panose="020F0502020204030204" pitchFamily="34" charset="0"/>
                <a:ea typeface="Calibri" panose="020F0502020204030204" pitchFamily="34" charset="0"/>
                <a:cs typeface="Times New Roman" panose="02020603050405020304" pitchFamily="18" charset="0"/>
                <a:hlinkClick r:id="rId3"/>
              </a:rPr>
              <a:t>http://www.inland-navigation.org/river/rhine/</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Abfrage</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12.02.2018</a:t>
            </a:r>
            <a:endParaRPr lang="de-AT" sz="1200" dirty="0">
              <a:solidFill>
                <a:srgbClr val="3C628F"/>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Observatory of European inland navigation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o.d</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Danube/</a:t>
            </a:r>
            <a:r>
              <a:rPr lang="en-US"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Main, </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http://www.inland-navigation.org/river/maindanube/,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Abfrage</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12.02.2018</a:t>
            </a:r>
            <a:endParaRPr lang="de-AT" sz="1200" dirty="0">
              <a:solidFill>
                <a:srgbClr val="3C628F"/>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Central Commission for the navigation of the Rhine (2016): “Inland navigation in Europe market observation – quarterly report 2016/Q1”, </a:t>
            </a:r>
            <a:r>
              <a:rPr lang="en-GB" sz="1200" u="sng" dirty="0">
                <a:solidFill>
                  <a:srgbClr val="3C628F"/>
                </a:solidFill>
                <a:latin typeface="Calibri" panose="020F0502020204030204" pitchFamily="34" charset="0"/>
                <a:ea typeface="Calibri" panose="020F0502020204030204" pitchFamily="34" charset="0"/>
                <a:cs typeface="Times New Roman" panose="02020603050405020304" pitchFamily="18" charset="0"/>
                <a:hlinkClick r:id="rId4"/>
              </a:rPr>
              <a:t>http://ccr-zkr.org/files/documents/om/om16_I_en.pdf</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Abfrage</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13.02.2018</a:t>
            </a:r>
            <a:endParaRPr lang="de-AT" sz="1200" dirty="0">
              <a:solidFill>
                <a:srgbClr val="3C628F"/>
              </a:solidFill>
              <a:latin typeface="Calibri" panose="020F0502020204030204" pitchFamily="34" charset="0"/>
              <a:ea typeface="Calibri" panose="020F0502020204030204" pitchFamily="34" charset="0"/>
              <a:cs typeface="Times New Roman" panose="02020603050405020304" pitchFamily="18" charset="0"/>
            </a:endParaRPr>
          </a:p>
          <a:p>
            <a:pPr marL="540385" indent="-540385">
              <a:lnSpc>
                <a:spcPct val="107000"/>
              </a:lnSpc>
              <a:spcAft>
                <a:spcPts val="800"/>
              </a:spcAft>
            </a:pP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World wide inland navigation network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o.D</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The Rhine, </a:t>
            </a:r>
            <a:r>
              <a:rPr lang="en-GB" sz="1200" u="sng" dirty="0">
                <a:solidFill>
                  <a:srgbClr val="3C628F"/>
                </a:solidFill>
                <a:latin typeface="Calibri" panose="020F0502020204030204" pitchFamily="34" charset="0"/>
                <a:ea typeface="Calibri" panose="020F0502020204030204" pitchFamily="34" charset="0"/>
                <a:cs typeface="Times New Roman" panose="02020603050405020304" pitchFamily="18" charset="0"/>
                <a:hlinkClick r:id="rId5"/>
              </a:rPr>
              <a:t>http://www.wwinn.org/the-rhine</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rgbClr val="3C628F"/>
                </a:solidFill>
                <a:latin typeface="Calibri" panose="020F0502020204030204" pitchFamily="34" charset="0"/>
                <a:ea typeface="Calibri" panose="020F0502020204030204" pitchFamily="34" charset="0"/>
                <a:cs typeface="Times New Roman" panose="02020603050405020304" pitchFamily="18" charset="0"/>
              </a:rPr>
              <a:t>Abfrage</a:t>
            </a:r>
            <a:r>
              <a:rPr lang="en-GB" sz="1200" dirty="0">
                <a:solidFill>
                  <a:srgbClr val="3C628F"/>
                </a:solidFill>
                <a:latin typeface="Calibri" panose="020F0502020204030204" pitchFamily="34" charset="0"/>
                <a:ea typeface="Calibri" panose="020F0502020204030204" pitchFamily="34" charset="0"/>
                <a:cs typeface="Times New Roman" panose="02020603050405020304" pitchFamily="18" charset="0"/>
              </a:rPr>
              <a:t>: </a:t>
            </a:r>
            <a:r>
              <a:rPr lang="en-GB" sz="1200" dirty="0" smtClean="0">
                <a:solidFill>
                  <a:srgbClr val="3C628F"/>
                </a:solidFill>
                <a:latin typeface="Calibri" panose="020F0502020204030204" pitchFamily="34" charset="0"/>
                <a:ea typeface="Calibri" panose="020F0502020204030204" pitchFamily="34" charset="0"/>
                <a:cs typeface="Times New Roman" panose="02020603050405020304" pitchFamily="18" charset="0"/>
              </a:rPr>
              <a:t>22.02.18</a:t>
            </a:r>
          </a:p>
          <a:p>
            <a:pPr marL="540385" indent="-540385">
              <a:lnSpc>
                <a:spcPct val="107000"/>
              </a:lnSpc>
              <a:spcAft>
                <a:spcPts val="800"/>
              </a:spcAft>
            </a:pPr>
            <a:r>
              <a:rPr lang="de-AT" sz="1200" dirty="0">
                <a:solidFill>
                  <a:srgbClr val="3C628F"/>
                </a:solidFill>
                <a:latin typeface="Calibri" panose="020F0502020204030204" pitchFamily="34" charset="0"/>
                <a:ea typeface="Calibri" panose="020F0502020204030204" pitchFamily="34" charset="0"/>
                <a:cs typeface="Calibri" panose="020F0502020204030204" pitchFamily="34" charset="0"/>
              </a:rPr>
              <a:t>Meurer R. (2000) Transkontinentaler </a:t>
            </a:r>
            <a:r>
              <a:rPr lang="de-AT"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Schiffahrtsweg</a:t>
            </a:r>
            <a:r>
              <a:rPr lang="de-AT" sz="1200" dirty="0">
                <a:solidFill>
                  <a:srgbClr val="3C628F"/>
                </a:solidFill>
                <a:latin typeface="Calibri" panose="020F0502020204030204" pitchFamily="34" charset="0"/>
                <a:ea typeface="Calibri" panose="020F0502020204030204" pitchFamily="34" charset="0"/>
                <a:cs typeface="Calibri" panose="020F0502020204030204" pitchFamily="34" charset="0"/>
              </a:rPr>
              <a:t> von der Nordsee zum Schwarzen Meer — Rhein-Main-Donau-Wasserstraße. In: Wasserbau und Wasserwirtschaft in Deutschland. </a:t>
            </a:r>
            <a:r>
              <a:rPr lang="de-AT" sz="1200" dirty="0" err="1">
                <a:solidFill>
                  <a:srgbClr val="3C628F"/>
                </a:solidFill>
                <a:latin typeface="Calibri" panose="020F0502020204030204" pitchFamily="34" charset="0"/>
                <a:ea typeface="Calibri" panose="020F0502020204030204" pitchFamily="34" charset="0"/>
                <a:cs typeface="Calibri" panose="020F0502020204030204" pitchFamily="34" charset="0"/>
              </a:rPr>
              <a:t>Vieweg+Teubner</a:t>
            </a:r>
            <a:r>
              <a:rPr lang="de-AT" sz="1200" dirty="0">
                <a:solidFill>
                  <a:srgbClr val="3C628F"/>
                </a:solidFill>
                <a:latin typeface="Calibri" panose="020F0502020204030204" pitchFamily="34" charset="0"/>
                <a:ea typeface="Calibri" panose="020F0502020204030204" pitchFamily="34" charset="0"/>
                <a:cs typeface="Calibri" panose="020F0502020204030204" pitchFamily="34" charset="0"/>
              </a:rPr>
              <a:t> Verlag, </a:t>
            </a:r>
            <a:r>
              <a:rPr lang="de-AT" sz="1200" dirty="0" smtClean="0">
                <a:solidFill>
                  <a:srgbClr val="3C628F"/>
                </a:solidFill>
                <a:latin typeface="Calibri" panose="020F0502020204030204" pitchFamily="34" charset="0"/>
                <a:ea typeface="Calibri" panose="020F0502020204030204" pitchFamily="34" charset="0"/>
                <a:cs typeface="Calibri" panose="020F0502020204030204" pitchFamily="34" charset="0"/>
              </a:rPr>
              <a:t>Wiesbaden</a:t>
            </a:r>
          </a:p>
          <a:p>
            <a:pPr marL="540385" indent="-540385">
              <a:lnSpc>
                <a:spcPct val="107000"/>
              </a:lnSpc>
              <a:spcAft>
                <a:spcPts val="800"/>
              </a:spcAft>
            </a:pPr>
            <a:r>
              <a:rPr lang="de-AT" sz="1200" dirty="0" smtClean="0">
                <a:solidFill>
                  <a:srgbClr val="3C628F"/>
                </a:solidFill>
                <a:latin typeface="Calibri" panose="020F0502020204030204" pitchFamily="34" charset="0"/>
                <a:ea typeface="Calibri" panose="020F0502020204030204" pitchFamily="34" charset="0"/>
                <a:cs typeface="Calibri" panose="020F0502020204030204" pitchFamily="34" charset="0"/>
              </a:rPr>
              <a:t>Donaukommission: </a:t>
            </a:r>
            <a:r>
              <a:rPr lang="de-AT" sz="1200" dirty="0">
                <a:solidFill>
                  <a:srgbClr val="3C628F"/>
                </a:solidFill>
                <a:latin typeface="Calibri" panose="020F0502020204030204" pitchFamily="34" charset="0"/>
                <a:ea typeface="Calibri" panose="020F0502020204030204" pitchFamily="34" charset="0"/>
                <a:cs typeface="Calibri" panose="020F0502020204030204" pitchFamily="34" charset="0"/>
              </a:rPr>
              <a:t>Die Donaukommission, </a:t>
            </a:r>
            <a:r>
              <a:rPr lang="de-AT" sz="1200" dirty="0">
                <a:solidFill>
                  <a:srgbClr val="3C628F"/>
                </a:solidFill>
                <a:latin typeface="Calibri" panose="020F0502020204030204" pitchFamily="34" charset="0"/>
                <a:ea typeface="Calibri" panose="020F0502020204030204" pitchFamily="34" charset="0"/>
                <a:cs typeface="Calibri" panose="020F0502020204030204" pitchFamily="34" charset="0"/>
                <a:hlinkClick r:id="rId6"/>
              </a:rPr>
              <a:t>http://www.danubecommission.org/dc/de/donaukommission</a:t>
            </a:r>
            <a:r>
              <a:rPr lang="de-AT" sz="1200" dirty="0" smtClean="0">
                <a:solidFill>
                  <a:srgbClr val="3C628F"/>
                </a:solidFill>
                <a:latin typeface="Calibri" panose="020F0502020204030204" pitchFamily="34" charset="0"/>
                <a:ea typeface="Calibri" panose="020F0502020204030204" pitchFamily="34" charset="0"/>
                <a:cs typeface="Calibri" panose="020F0502020204030204" pitchFamily="34" charset="0"/>
                <a:hlinkClick r:id="rId6"/>
              </a:rPr>
              <a:t>/</a:t>
            </a:r>
            <a:r>
              <a:rPr lang="de-AT" sz="1200" dirty="0" smtClean="0">
                <a:solidFill>
                  <a:srgbClr val="3C628F"/>
                </a:solidFill>
                <a:latin typeface="Calibri" panose="020F0502020204030204" pitchFamily="34" charset="0"/>
                <a:ea typeface="Calibri" panose="020F0502020204030204" pitchFamily="34" charset="0"/>
                <a:cs typeface="Calibri" panose="020F0502020204030204" pitchFamily="34" charset="0"/>
              </a:rPr>
              <a:t>, Abfrage: 28.08.2018</a:t>
            </a:r>
          </a:p>
          <a:p>
            <a:pPr marL="540385" indent="-540385">
              <a:lnSpc>
                <a:spcPct val="107000"/>
              </a:lnSpc>
              <a:spcAft>
                <a:spcPts val="800"/>
              </a:spcAft>
            </a:pP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PLANCO Consulting GmbH/Bundesanstalt für </a:t>
            </a:r>
            <a:r>
              <a:rPr lang="de-DE" sz="1200" dirty="0" smtClean="0">
                <a:solidFill>
                  <a:srgbClr val="3C628F"/>
                </a:solidFill>
                <a:latin typeface="Calibri" panose="020F0502020204030204" pitchFamily="34" charset="0"/>
                <a:ea typeface="Calibri" panose="020F0502020204030204" pitchFamily="34" charset="0"/>
                <a:cs typeface="Calibri" panose="020F0502020204030204" pitchFamily="34" charset="0"/>
              </a:rPr>
              <a:t>Gewässerkunde (2007): </a:t>
            </a:r>
            <a:r>
              <a:rPr lang="de-DE" sz="1200" dirty="0">
                <a:solidFill>
                  <a:srgbClr val="3C628F"/>
                </a:solidFill>
                <a:latin typeface="Calibri" panose="020F0502020204030204" pitchFamily="34" charset="0"/>
                <a:ea typeface="Calibri" panose="020F0502020204030204" pitchFamily="34" charset="0"/>
                <a:cs typeface="Calibri" panose="020F0502020204030204" pitchFamily="34" charset="0"/>
              </a:rPr>
              <a:t>Verkehrswirtschaftlicher und ökologischer Vergleich der Verkehrsträger Straße, Schiene und </a:t>
            </a:r>
            <a:r>
              <a:rPr lang="de-DE" sz="1200" dirty="0" smtClean="0">
                <a:solidFill>
                  <a:srgbClr val="3C628F"/>
                </a:solidFill>
                <a:latin typeface="Calibri" panose="020F0502020204030204" pitchFamily="34" charset="0"/>
                <a:ea typeface="Calibri" panose="020F0502020204030204" pitchFamily="34" charset="0"/>
                <a:cs typeface="Calibri" panose="020F0502020204030204" pitchFamily="34" charset="0"/>
              </a:rPr>
              <a:t>Wasserstraße. </a:t>
            </a:r>
            <a:endParaRPr lang="de-AT" sz="1200" dirty="0">
              <a:solidFill>
                <a:srgbClr val="3C628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1292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Zusatzinformation</a:t>
            </a:r>
            <a:endParaRPr lang="de-AT" b="1" dirty="0">
              <a:solidFill>
                <a:schemeClr val="accent1"/>
              </a:solidFill>
            </a:endParaRPr>
          </a:p>
        </p:txBody>
      </p:sp>
      <p:sp>
        <p:nvSpPr>
          <p:cNvPr id="3" name="Content Placeholder 2"/>
          <p:cNvSpPr>
            <a:spLocks noGrp="1"/>
          </p:cNvSpPr>
          <p:nvPr>
            <p:ph idx="1"/>
          </p:nvPr>
        </p:nvSpPr>
        <p:spPr/>
        <p:txBody>
          <a:bodyPr>
            <a:normAutofit fontScale="92500"/>
          </a:bodyPr>
          <a:lstStyle/>
          <a:p>
            <a:pPr marL="0" indent="0">
              <a:buNone/>
            </a:pPr>
            <a:r>
              <a:rPr lang="de-AT" sz="2000" b="1" dirty="0" smtClean="0">
                <a:solidFill>
                  <a:schemeClr val="accent1"/>
                </a:solidFill>
              </a:rPr>
              <a:t>Wir hoffen unser Foliensatz hat Ihren Ansprüchen entsprochen!</a:t>
            </a:r>
          </a:p>
          <a:p>
            <a:pPr marL="0" indent="0">
              <a:buNone/>
            </a:pPr>
            <a:endParaRPr lang="de-AT" sz="2000" b="1" dirty="0" smtClean="0">
              <a:solidFill>
                <a:schemeClr val="accent1"/>
              </a:solidFill>
            </a:endParaRPr>
          </a:p>
          <a:p>
            <a:pPr marL="0" indent="0">
              <a:buNone/>
            </a:pPr>
            <a:r>
              <a:rPr lang="de-AT" sz="2000" b="1" dirty="0">
                <a:solidFill>
                  <a:schemeClr val="accent1"/>
                </a:solidFill>
              </a:rPr>
              <a:t> </a:t>
            </a:r>
            <a:r>
              <a:rPr lang="de-AT" sz="2000" b="1" dirty="0" smtClean="0">
                <a:solidFill>
                  <a:schemeClr val="accent1"/>
                </a:solidFill>
              </a:rPr>
              <a:t>        - Sie können den Foliensatz gerne Ihren Wünschen und Anforderungen entsprechend adaptieren und für Ihren Unterricht/Vorträge verwenden.</a:t>
            </a:r>
          </a:p>
          <a:p>
            <a:pPr marL="0" indent="0">
              <a:buNone/>
            </a:pPr>
            <a:endParaRPr lang="de-AT" sz="2000" b="1" dirty="0">
              <a:solidFill>
                <a:schemeClr val="accent1"/>
              </a:solidFill>
            </a:endParaRPr>
          </a:p>
          <a:p>
            <a:pPr marL="0" indent="0">
              <a:buNone/>
            </a:pPr>
            <a:r>
              <a:rPr lang="de-AT" sz="2000" b="1" dirty="0" smtClean="0">
                <a:solidFill>
                  <a:schemeClr val="accent1"/>
                </a:solidFill>
              </a:rPr>
              <a:t>Für Fragen und Rückmeldungen stehen wir jederzeit gerne per Mail unter </a:t>
            </a:r>
          </a:p>
          <a:p>
            <a:pPr marL="0" indent="0">
              <a:buNone/>
            </a:pPr>
            <a:r>
              <a:rPr lang="de-AT" sz="2000" b="1" dirty="0" smtClean="0">
                <a:solidFill>
                  <a:schemeClr val="accent1"/>
                </a:solidFill>
                <a:hlinkClick r:id="rId3"/>
              </a:rPr>
              <a:t>rewway@fh-steyr.at</a:t>
            </a:r>
            <a:r>
              <a:rPr lang="de-AT" sz="2000" b="1" dirty="0" smtClean="0">
                <a:solidFill>
                  <a:schemeClr val="accent1"/>
                </a:solidFill>
              </a:rPr>
              <a:t> zur Verfügung.</a:t>
            </a:r>
          </a:p>
          <a:p>
            <a:pPr marL="0" indent="0">
              <a:buNone/>
            </a:pPr>
            <a:endParaRPr lang="de-AT" sz="2000" b="1" dirty="0">
              <a:solidFill>
                <a:schemeClr val="accent1"/>
              </a:solidFill>
            </a:endParaRPr>
          </a:p>
          <a:p>
            <a:pPr marL="0" indent="0">
              <a:buNone/>
            </a:pPr>
            <a:r>
              <a:rPr lang="de-AT" sz="2000" b="1" dirty="0" smtClean="0">
                <a:solidFill>
                  <a:schemeClr val="accent1"/>
                </a:solidFill>
              </a:rPr>
              <a:t>Weitere Foliensätze finden Sie unter:</a:t>
            </a:r>
          </a:p>
          <a:p>
            <a:pPr marL="0" indent="0">
              <a:buNone/>
            </a:pPr>
            <a:endParaRPr lang="de-AT" sz="400" b="1" dirty="0">
              <a:solidFill>
                <a:schemeClr val="accent1"/>
              </a:solidFill>
            </a:endParaRPr>
          </a:p>
          <a:p>
            <a:pPr marL="0" indent="0">
              <a:buNone/>
            </a:pPr>
            <a:r>
              <a:rPr lang="de-AT" sz="2000" dirty="0">
                <a:solidFill>
                  <a:schemeClr val="accent1"/>
                </a:solidFill>
                <a:hlinkClick r:id="rId4"/>
              </a:rPr>
              <a:t>http://www.rewway.at/de/lehrmittel/pakete</a:t>
            </a:r>
            <a:r>
              <a:rPr lang="de-AT" sz="2000" dirty="0" smtClean="0">
                <a:solidFill>
                  <a:schemeClr val="accent1"/>
                </a:solidFill>
                <a:hlinkClick r:id="rId4"/>
              </a:rPr>
              <a:t>/</a:t>
            </a:r>
            <a:r>
              <a:rPr lang="de-AT" sz="2000" dirty="0" smtClean="0">
                <a:solidFill>
                  <a:schemeClr val="accent1"/>
                </a:solidFill>
              </a:rPr>
              <a:t> </a:t>
            </a:r>
            <a:endParaRPr lang="de-AT" sz="2000" dirty="0">
              <a:solidFill>
                <a:schemeClr val="accent1"/>
              </a:solidFill>
            </a:endParaRPr>
          </a:p>
          <a:p>
            <a:pPr marL="0" indent="0">
              <a:buNone/>
            </a:pPr>
            <a:endParaRPr lang="de-AT" sz="2000" dirty="0" smtClean="0"/>
          </a:p>
          <a:p>
            <a:pPr marL="0" indent="0">
              <a:buNone/>
            </a:pPr>
            <a:r>
              <a:rPr lang="de-AT" sz="2000" b="1" dirty="0" smtClean="0">
                <a:solidFill>
                  <a:schemeClr val="accent1"/>
                </a:solidFill>
              </a:rPr>
              <a:t>Haben Sie vielleicht Interesse an einer Exkursion oder einem Fachvortrag?</a:t>
            </a:r>
          </a:p>
          <a:p>
            <a:pPr marL="0" indent="0">
              <a:buNone/>
            </a:pPr>
            <a:r>
              <a:rPr lang="de-AT" sz="2000" dirty="0">
                <a:solidFill>
                  <a:schemeClr val="accent1"/>
                </a:solidFill>
                <a:hlinkClick r:id="rId5"/>
              </a:rPr>
              <a:t>http://www.rewway.at/de/services</a:t>
            </a:r>
            <a:r>
              <a:rPr lang="de-AT" sz="2000" dirty="0" smtClean="0">
                <a:solidFill>
                  <a:schemeClr val="accent1"/>
                </a:solidFill>
                <a:hlinkClick r:id="rId5"/>
              </a:rPr>
              <a:t>/</a:t>
            </a:r>
            <a:r>
              <a:rPr lang="de-AT" sz="2000" dirty="0" smtClean="0">
                <a:solidFill>
                  <a:schemeClr val="accent1"/>
                </a:solidFill>
              </a:rPr>
              <a:t> </a:t>
            </a:r>
            <a:endParaRPr lang="de-AT" sz="20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38</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4090990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rPr>
              <a:t>Wie man </a:t>
            </a:r>
            <a:r>
              <a:rPr lang="de-AT" dirty="0" smtClean="0">
                <a:solidFill>
                  <a:schemeClr val="accent1"/>
                </a:solidFill>
              </a:rPr>
              <a:t>am besten mit</a:t>
            </a:r>
            <a:br>
              <a:rPr lang="de-AT" dirty="0" smtClean="0">
                <a:solidFill>
                  <a:schemeClr val="accent1"/>
                </a:solidFill>
              </a:rPr>
            </a:br>
            <a:r>
              <a:rPr lang="de-AT" dirty="0" smtClean="0">
                <a:solidFill>
                  <a:schemeClr val="accent1"/>
                </a:solidFill>
              </a:rPr>
              <a:t>diesem Lehrmaterial </a:t>
            </a:r>
            <a:r>
              <a:rPr lang="de-AT" dirty="0">
                <a:solidFill>
                  <a:schemeClr val="accent1"/>
                </a:solidFill>
              </a:rPr>
              <a:t>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a:bodyPr>
          <a:lstStyle/>
          <a:p>
            <a:pPr algn="just">
              <a:spcBef>
                <a:spcPts val="0"/>
              </a:spcBef>
              <a:buClr>
                <a:srgbClr val="189BC4"/>
              </a:buClr>
            </a:pPr>
            <a:r>
              <a:rPr lang="de-DE" sz="1800" b="1" dirty="0">
                <a:solidFill>
                  <a:srgbClr val="189BC4"/>
                </a:solidFill>
              </a:rPr>
              <a:t>Power </a:t>
            </a:r>
            <a:r>
              <a:rPr lang="de-DE" sz="1800" b="1" dirty="0" smtClean="0">
                <a:solidFill>
                  <a:srgbClr val="189BC4"/>
                </a:solidFill>
              </a:rPr>
              <a:t>Point</a:t>
            </a:r>
          </a:p>
          <a:p>
            <a:pPr marL="0" indent="0" algn="just">
              <a:spcBef>
                <a:spcPts val="0"/>
              </a:spcBef>
              <a:buClr>
                <a:srgbClr val="189BC4"/>
              </a:buClr>
              <a:buNone/>
            </a:pPr>
            <a:r>
              <a:rPr lang="de-DE" sz="1600" dirty="0" smtClean="0">
                <a:solidFill>
                  <a:schemeClr val="accent1"/>
                </a:solidFill>
              </a:rPr>
              <a:t>In </a:t>
            </a:r>
            <a:r>
              <a:rPr lang="de-DE" sz="1600" dirty="0">
                <a:solidFill>
                  <a:schemeClr val="accent1"/>
                </a:solidFill>
              </a:rPr>
              <a:t>der folgenden PowerPoint wird das Thema </a:t>
            </a:r>
            <a:r>
              <a:rPr lang="de-AT" sz="1600" dirty="0" smtClean="0">
                <a:solidFill>
                  <a:schemeClr val="accent1"/>
                </a:solidFill>
              </a:rPr>
              <a:t>Die internationale Wasserstraße Donau </a:t>
            </a:r>
            <a:r>
              <a:rPr lang="de-DE" sz="1600" dirty="0" smtClean="0">
                <a:solidFill>
                  <a:schemeClr val="accent1"/>
                </a:solidFill>
              </a:rPr>
              <a:t>präsentiert</a:t>
            </a:r>
            <a:r>
              <a:rPr lang="de-DE" sz="1600" dirty="0">
                <a:solidFill>
                  <a:schemeClr val="accent1"/>
                </a:solidFill>
              </a:rPr>
              <a:t>. In den zugehörigen Notizen sind die </a:t>
            </a:r>
            <a:r>
              <a:rPr lang="de-DE" sz="1600" dirty="0" err="1">
                <a:solidFill>
                  <a:schemeClr val="accent1"/>
                </a:solidFill>
              </a:rPr>
              <a:t>Slides</a:t>
            </a:r>
            <a:r>
              <a:rPr lang="de-DE" sz="1600" dirty="0">
                <a:solidFill>
                  <a:schemeClr val="accent1"/>
                </a:solidFill>
              </a:rPr>
              <a:t> kurz beschrieben und die verwendeten Quellen für diese angeführt, welche für weiterführende Informationen genutzt werden können</a:t>
            </a:r>
            <a:r>
              <a:rPr lang="de-DE" sz="1600" dirty="0" smtClean="0">
                <a:solidFill>
                  <a:schemeClr val="accent1"/>
                </a:solidFill>
              </a:rPr>
              <a:t>.</a:t>
            </a:r>
          </a:p>
          <a:p>
            <a:pPr lvl="1" algn="just">
              <a:spcBef>
                <a:spcPts val="0"/>
              </a:spcBef>
              <a:buClr>
                <a:srgbClr val="189BC4"/>
              </a:buClr>
            </a:pPr>
            <a:endParaRPr lang="de-DE" sz="1700" dirty="0">
              <a:solidFill>
                <a:schemeClr val="accent1"/>
              </a:solidFill>
            </a:endParaRPr>
          </a:p>
          <a:p>
            <a:pPr algn="just">
              <a:spcBef>
                <a:spcPts val="0"/>
              </a:spcBef>
              <a:buClr>
                <a:srgbClr val="189BC4"/>
              </a:buClr>
            </a:pPr>
            <a:r>
              <a:rPr lang="de-DE" sz="1800" b="1" dirty="0" smtClean="0">
                <a:solidFill>
                  <a:srgbClr val="189BC4"/>
                </a:solidFill>
              </a:rPr>
              <a:t>Reader</a:t>
            </a:r>
          </a:p>
          <a:p>
            <a:pPr marL="0" indent="0" algn="just">
              <a:spcBef>
                <a:spcPts val="0"/>
              </a:spcBef>
              <a:buClr>
                <a:srgbClr val="189BC4"/>
              </a:buClr>
              <a:buNone/>
            </a:pPr>
            <a:r>
              <a:rPr lang="de-DE" sz="1600" dirty="0" smtClean="0">
                <a:solidFill>
                  <a:schemeClr val="accent1"/>
                </a:solidFill>
              </a:rPr>
              <a:t>Zusätzlich </a:t>
            </a:r>
            <a:r>
              <a:rPr lang="de-DE" sz="1600" dirty="0">
                <a:solidFill>
                  <a:schemeClr val="accent1"/>
                </a:solidFill>
              </a:rPr>
              <a:t>zu den PowerPoint Präsentationen ist auch ein Reader bereitgestellt, welcher das Thema detaillierter beschreibt und als Skript verwendet werden kann. </a:t>
            </a:r>
            <a:endParaRPr lang="de-DE" sz="1600" dirty="0" smtClean="0">
              <a:solidFill>
                <a:schemeClr val="accent1"/>
              </a:solidFill>
            </a:endParaRPr>
          </a:p>
          <a:p>
            <a:pPr marL="0" indent="0" algn="just">
              <a:spcBef>
                <a:spcPts val="0"/>
              </a:spcBef>
              <a:buClr>
                <a:srgbClr val="189BC4"/>
              </a:buClr>
              <a:buNone/>
            </a:pPr>
            <a:endParaRPr lang="de-DE" sz="1600" dirty="0">
              <a:solidFill>
                <a:schemeClr val="accent1"/>
              </a:solidFill>
            </a:endParaRPr>
          </a:p>
          <a:p>
            <a:pPr marL="182563" indent="-182563">
              <a:spcBef>
                <a:spcPts val="0"/>
              </a:spcBef>
              <a:buClr>
                <a:srgbClr val="189BC4"/>
              </a:buClr>
            </a:pPr>
            <a:r>
              <a:rPr lang="de-DE" sz="1800" b="1" dirty="0" smtClean="0">
                <a:solidFill>
                  <a:schemeClr val="accent1"/>
                </a:solidFill>
              </a:rPr>
              <a:t> </a:t>
            </a:r>
            <a:r>
              <a:rPr lang="de-DE" sz="1800" b="1" dirty="0" smtClean="0">
                <a:solidFill>
                  <a:srgbClr val="189BC4"/>
                </a:solidFill>
              </a:rPr>
              <a:t>Links</a:t>
            </a:r>
          </a:p>
          <a:p>
            <a:pPr marL="0" indent="0">
              <a:spcBef>
                <a:spcPts val="0"/>
              </a:spcBef>
              <a:buClr>
                <a:srgbClr val="189BC4"/>
              </a:buClr>
              <a:buNone/>
            </a:pPr>
            <a:r>
              <a:rPr lang="de-DE" sz="1600" dirty="0" smtClean="0">
                <a:solidFill>
                  <a:schemeClr val="accent1"/>
                </a:solidFill>
              </a:rPr>
              <a:t>Die </a:t>
            </a:r>
            <a:r>
              <a:rPr lang="de-DE" sz="1600" dirty="0">
                <a:solidFill>
                  <a:schemeClr val="accent1"/>
                </a:solidFill>
              </a:rPr>
              <a:t>für die Präsentation verwendeten Quellen sind in den Lernpaketen unter einer Linksammlung zur Verfügung gestellt</a:t>
            </a:r>
            <a:r>
              <a:rPr lang="de-DE" sz="1600" dirty="0" smtClean="0">
                <a:solidFill>
                  <a:schemeClr val="accent1"/>
                </a:solidFill>
              </a:rPr>
              <a:t>.</a:t>
            </a:r>
          </a:p>
          <a:p>
            <a:pPr marL="0" indent="0">
              <a:spcBef>
                <a:spcPts val="0"/>
              </a:spcBef>
              <a:buClr>
                <a:srgbClr val="189BC4"/>
              </a:buClr>
            </a:pPr>
            <a:endParaRPr lang="de-DE" sz="1600" dirty="0">
              <a:solidFill>
                <a:schemeClr val="accent1"/>
              </a:solidFill>
            </a:endParaRPr>
          </a:p>
          <a:p>
            <a:pPr algn="just">
              <a:spcBef>
                <a:spcPts val="0"/>
              </a:spcBef>
              <a:buClr>
                <a:srgbClr val="189BC4"/>
              </a:buClr>
            </a:pPr>
            <a:r>
              <a:rPr lang="de-DE" sz="1800" b="1" dirty="0">
                <a:solidFill>
                  <a:srgbClr val="189BC4"/>
                </a:solidFill>
              </a:rPr>
              <a:t>Videos</a:t>
            </a:r>
          </a:p>
          <a:p>
            <a:pPr marL="0" lvl="2" indent="0" algn="just">
              <a:spcBef>
                <a:spcPts val="0"/>
              </a:spcBef>
              <a:buClr>
                <a:srgbClr val="189BC4"/>
              </a:buClr>
              <a:buNone/>
            </a:pPr>
            <a:r>
              <a:rPr lang="de-DE" sz="1600" dirty="0">
                <a:solidFill>
                  <a:schemeClr val="accent1"/>
                </a:solidFill>
              </a:rPr>
              <a:t>Zusätzlich sind auch Videos zur Verfügung gestellt, welche genutzt werden können. Diese sind ebenfalls in den betreffenden Lernpaketen zu finden.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Tree>
    <p:extLst>
      <p:ext uri="{BB962C8B-B14F-4D97-AF65-F5344CB8AC3E}">
        <p14:creationId xmlns:p14="http://schemas.microsoft.com/office/powerpoint/2010/main" val="1574036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rPr>
              <a:t>Die internationale Wasserstraße Donau</a:t>
            </a:r>
            <a:endParaRPr lang="de-AT" b="1" dirty="0">
              <a:solidFill>
                <a:schemeClr val="accent1"/>
              </a:solidFill>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687653824"/>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7568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t>Nutzung der Wasserstraße</a:t>
            </a:r>
            <a:r>
              <a:rPr lang="de-AT" dirty="0" smtClean="0"/>
              <a:t/>
            </a:r>
            <a:br>
              <a:rPr lang="de-AT" dirty="0" smtClean="0"/>
            </a:br>
            <a:r>
              <a:rPr lang="de-AT" sz="2400" dirty="0" smtClean="0"/>
              <a:t>Wasserstraßen in Europa</a:t>
            </a:r>
            <a:endParaRPr lang="de-AT" sz="2400" dirty="0"/>
          </a:p>
        </p:txBody>
      </p:sp>
      <p:sp>
        <p:nvSpPr>
          <p:cNvPr id="3" name="Inhaltsplatzhalter 2"/>
          <p:cNvSpPr>
            <a:spLocks noGrp="1"/>
          </p:cNvSpPr>
          <p:nvPr>
            <p:ph idx="1"/>
          </p:nvPr>
        </p:nvSpPr>
        <p:spPr>
          <a:xfrm>
            <a:off x="3385525" y="1766450"/>
            <a:ext cx="5078221" cy="4776192"/>
          </a:xfrm>
        </p:spPr>
        <p:txBody>
          <a:bodyPr>
            <a:normAutofit lnSpcReduction="10000"/>
          </a:bodyPr>
          <a:lstStyle/>
          <a:p>
            <a:pPr>
              <a:spcBef>
                <a:spcPts val="1200"/>
              </a:spcBef>
              <a:spcAft>
                <a:spcPts val="600"/>
              </a:spcAft>
              <a:buClr>
                <a:srgbClr val="189BC4"/>
              </a:buClr>
            </a:pPr>
            <a:r>
              <a:rPr lang="de-AT" sz="1800" dirty="0" smtClean="0">
                <a:solidFill>
                  <a:schemeClr val="accent1"/>
                </a:solidFill>
              </a:rPr>
              <a:t>Güterschifffahrt</a:t>
            </a:r>
          </a:p>
          <a:p>
            <a:pPr>
              <a:spcBef>
                <a:spcPts val="1200"/>
              </a:spcBef>
              <a:spcAft>
                <a:spcPts val="600"/>
              </a:spcAft>
              <a:buClr>
                <a:srgbClr val="189BC4"/>
              </a:buClr>
            </a:pPr>
            <a:r>
              <a:rPr lang="de-AT" sz="1800" dirty="0" smtClean="0">
                <a:solidFill>
                  <a:schemeClr val="accent1"/>
                </a:solidFill>
              </a:rPr>
              <a:t>Personenschifffahrt</a:t>
            </a:r>
          </a:p>
          <a:p>
            <a:pPr>
              <a:spcBef>
                <a:spcPts val="1200"/>
              </a:spcBef>
              <a:spcAft>
                <a:spcPts val="600"/>
              </a:spcAft>
              <a:buClr>
                <a:srgbClr val="189BC4"/>
              </a:buClr>
            </a:pPr>
            <a:r>
              <a:rPr lang="de-AT" sz="1800" dirty="0" smtClean="0">
                <a:solidFill>
                  <a:schemeClr val="accent1"/>
                </a:solidFill>
              </a:rPr>
              <a:t>Hochwasserabfuhr</a:t>
            </a:r>
          </a:p>
          <a:p>
            <a:pPr>
              <a:spcBef>
                <a:spcPts val="1200"/>
              </a:spcBef>
              <a:spcAft>
                <a:spcPts val="600"/>
              </a:spcAft>
              <a:buClr>
                <a:srgbClr val="189BC4"/>
              </a:buClr>
            </a:pPr>
            <a:r>
              <a:rPr lang="de-AT" sz="1800" dirty="0" smtClean="0">
                <a:solidFill>
                  <a:schemeClr val="accent1"/>
                </a:solidFill>
              </a:rPr>
              <a:t>Trinkwasserversorgung</a:t>
            </a:r>
          </a:p>
          <a:p>
            <a:pPr>
              <a:spcBef>
                <a:spcPts val="1200"/>
              </a:spcBef>
              <a:spcAft>
                <a:spcPts val="600"/>
              </a:spcAft>
              <a:buClr>
                <a:srgbClr val="189BC4"/>
              </a:buClr>
            </a:pPr>
            <a:r>
              <a:rPr lang="de-AT" sz="1800" dirty="0" smtClean="0">
                <a:solidFill>
                  <a:schemeClr val="accent1"/>
                </a:solidFill>
              </a:rPr>
              <a:t>Abwasserentsorgung</a:t>
            </a:r>
          </a:p>
          <a:p>
            <a:pPr>
              <a:spcBef>
                <a:spcPts val="1200"/>
              </a:spcBef>
              <a:spcAft>
                <a:spcPts val="600"/>
              </a:spcAft>
              <a:buClr>
                <a:srgbClr val="189BC4"/>
              </a:buClr>
            </a:pPr>
            <a:r>
              <a:rPr lang="de-AT" sz="1800" dirty="0" smtClean="0">
                <a:solidFill>
                  <a:schemeClr val="accent1"/>
                </a:solidFill>
              </a:rPr>
              <a:t>Bewässerung</a:t>
            </a:r>
          </a:p>
          <a:p>
            <a:pPr>
              <a:spcBef>
                <a:spcPts val="1200"/>
              </a:spcBef>
              <a:spcAft>
                <a:spcPts val="600"/>
              </a:spcAft>
              <a:buClr>
                <a:srgbClr val="189BC4"/>
              </a:buClr>
            </a:pPr>
            <a:r>
              <a:rPr lang="de-AT" sz="1800" dirty="0" smtClean="0">
                <a:solidFill>
                  <a:schemeClr val="accent1"/>
                </a:solidFill>
              </a:rPr>
              <a:t>Kraftwerksnutzung</a:t>
            </a:r>
          </a:p>
          <a:p>
            <a:pPr>
              <a:spcBef>
                <a:spcPts val="1200"/>
              </a:spcBef>
              <a:spcAft>
                <a:spcPts val="600"/>
              </a:spcAft>
              <a:buClr>
                <a:srgbClr val="189BC4"/>
              </a:buClr>
            </a:pPr>
            <a:r>
              <a:rPr lang="de-AT" sz="1800" dirty="0" smtClean="0">
                <a:solidFill>
                  <a:schemeClr val="accent1"/>
                </a:solidFill>
              </a:rPr>
              <a:t>Fischerei</a:t>
            </a:r>
          </a:p>
          <a:p>
            <a:pPr>
              <a:spcBef>
                <a:spcPts val="1200"/>
              </a:spcBef>
              <a:spcAft>
                <a:spcPts val="600"/>
              </a:spcAft>
              <a:buClr>
                <a:srgbClr val="189BC4"/>
              </a:buClr>
            </a:pPr>
            <a:r>
              <a:rPr lang="de-AT" sz="1800" dirty="0" smtClean="0">
                <a:solidFill>
                  <a:schemeClr val="accent1"/>
                </a:solidFill>
              </a:rPr>
              <a:t>ökologische Biotopfunktionen</a:t>
            </a:r>
          </a:p>
          <a:p>
            <a:pPr>
              <a:spcBef>
                <a:spcPts val="1200"/>
              </a:spcBef>
              <a:spcAft>
                <a:spcPts val="600"/>
              </a:spcAft>
              <a:buClr>
                <a:srgbClr val="189BC4"/>
              </a:buClr>
            </a:pPr>
            <a:r>
              <a:rPr lang="de-AT" sz="1800" dirty="0" smtClean="0">
                <a:solidFill>
                  <a:schemeClr val="accent1"/>
                </a:solidFill>
              </a:rPr>
              <a:t>Erholungs- </a:t>
            </a:r>
            <a:r>
              <a:rPr lang="de-AT" sz="1800" dirty="0">
                <a:solidFill>
                  <a:schemeClr val="accent1"/>
                </a:solidFill>
              </a:rPr>
              <a:t>und </a:t>
            </a:r>
            <a:r>
              <a:rPr lang="de-AT" sz="1800" dirty="0" smtClean="0">
                <a:solidFill>
                  <a:schemeClr val="accent1"/>
                </a:solidFill>
              </a:rPr>
              <a:t>Freizeitaktivitäten</a:t>
            </a: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6" name="Rectangle 4"/>
          <p:cNvSpPr>
            <a:spLocks noChangeArrowheads="1"/>
          </p:cNvSpPr>
          <p:nvPr/>
        </p:nvSpPr>
        <p:spPr bwMode="auto">
          <a:xfrm>
            <a:off x="6542006" y="6434920"/>
            <a:ext cx="260199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latin typeface="Corbel" panose="020B0503020204020204" pitchFamily="34" charset="0"/>
              </a:rPr>
              <a:t>Quelle: Meurer, R., </a:t>
            </a:r>
            <a:r>
              <a:rPr lang="de-DE" sz="800" dirty="0" err="1" smtClean="0">
                <a:solidFill>
                  <a:srgbClr val="3C628F"/>
                </a:solidFill>
                <a:latin typeface="Corbel" panose="020B0503020204020204" pitchFamily="34" charset="0"/>
              </a:rPr>
              <a:t>viadonau</a:t>
            </a:r>
            <a:r>
              <a:rPr lang="de-DE" sz="800" dirty="0" smtClean="0">
                <a:solidFill>
                  <a:srgbClr val="3C628F"/>
                </a:solidFill>
                <a:latin typeface="Corbel" panose="020B0503020204020204" pitchFamily="34" charset="0"/>
              </a:rPr>
              <a:t>, PLANCO Consulting GmbH</a:t>
            </a:r>
            <a:endParaRPr lang="de-DE" sz="800" dirty="0">
              <a:solidFill>
                <a:srgbClr val="3C628F"/>
              </a:solidFill>
              <a:latin typeface="Corbel" panose="020B0503020204020204" pitchFamily="34" charset="0"/>
            </a:endParaRPr>
          </a:p>
        </p:txBody>
      </p:sp>
      <p:pic>
        <p:nvPicPr>
          <p:cNvPr id="7" name="Grafik 6"/>
          <p:cNvPicPr>
            <a:picLocks noChangeAspect="1"/>
          </p:cNvPicPr>
          <p:nvPr/>
        </p:nvPicPr>
        <p:blipFill rotWithShape="1">
          <a:blip r:embed="rId3"/>
          <a:srcRect l="6980" r="9840"/>
          <a:stretch/>
        </p:blipFill>
        <p:spPr>
          <a:xfrm>
            <a:off x="0" y="1771287"/>
            <a:ext cx="3024336" cy="1383470"/>
          </a:xfrm>
          <a:prstGeom prst="rect">
            <a:avLst/>
          </a:prstGeom>
        </p:spPr>
      </p:pic>
      <p:sp>
        <p:nvSpPr>
          <p:cNvPr id="8" name="Rechteck 7"/>
          <p:cNvSpPr/>
          <p:nvPr/>
        </p:nvSpPr>
        <p:spPr>
          <a:xfrm>
            <a:off x="-58935" y="1771287"/>
            <a:ext cx="1609736"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https</a:t>
            </a:r>
            <a:r>
              <a:rPr lang="de-AT" sz="800" dirty="0">
                <a:solidFill>
                  <a:schemeClr val="accent1"/>
                </a:solidFill>
                <a:latin typeface="Corbel" panose="020B0503020204020204" pitchFamily="34" charset="0"/>
              </a:rPr>
              <a:t>://www.ennskraft.at/</a:t>
            </a:r>
          </a:p>
        </p:txBody>
      </p:sp>
      <p:pic>
        <p:nvPicPr>
          <p:cNvPr id="9" name="Grafik 8"/>
          <p:cNvPicPr>
            <a:picLocks noChangeAspect="1"/>
          </p:cNvPicPr>
          <p:nvPr/>
        </p:nvPicPr>
        <p:blipFill rotWithShape="1">
          <a:blip r:embed="rId4"/>
          <a:srcRect t="10864" b="12550"/>
          <a:stretch/>
        </p:blipFill>
        <p:spPr>
          <a:xfrm>
            <a:off x="0" y="3342183"/>
            <a:ext cx="3024000" cy="1543364"/>
          </a:xfrm>
          <a:prstGeom prst="rect">
            <a:avLst/>
          </a:prstGeom>
        </p:spPr>
      </p:pic>
      <p:pic>
        <p:nvPicPr>
          <p:cNvPr id="10" name="Grafik 9"/>
          <p:cNvPicPr>
            <a:picLocks noChangeAspect="1"/>
          </p:cNvPicPr>
          <p:nvPr/>
        </p:nvPicPr>
        <p:blipFill rotWithShape="1">
          <a:blip r:embed="rId5"/>
          <a:srcRect t="25800"/>
          <a:stretch/>
        </p:blipFill>
        <p:spPr>
          <a:xfrm>
            <a:off x="0" y="5072973"/>
            <a:ext cx="3024000" cy="1386612"/>
          </a:xfrm>
          <a:prstGeom prst="rect">
            <a:avLst/>
          </a:prstGeom>
        </p:spPr>
      </p:pic>
      <p:sp>
        <p:nvSpPr>
          <p:cNvPr id="11" name="Rechteck 10"/>
          <p:cNvSpPr/>
          <p:nvPr/>
        </p:nvSpPr>
        <p:spPr>
          <a:xfrm>
            <a:off x="0" y="3342183"/>
            <a:ext cx="840295"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
        <p:nvSpPr>
          <p:cNvPr id="12" name="Rechteck 11"/>
          <p:cNvSpPr/>
          <p:nvPr/>
        </p:nvSpPr>
        <p:spPr>
          <a:xfrm>
            <a:off x="-23188" y="5083639"/>
            <a:ext cx="840295"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48753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accent1"/>
                </a:solidFill>
              </a:rPr>
              <a:t>Wasserstraßen in Europa</a:t>
            </a:r>
            <a:endParaRPr lang="de-DE" sz="2400" b="1" dirty="0">
              <a:solidFill>
                <a:schemeClr val="accent1"/>
              </a:solidFill>
            </a:endParaRPr>
          </a:p>
        </p:txBody>
      </p:sp>
      <p:sp>
        <p:nvSpPr>
          <p:cNvPr id="3" name="Content Placeholder 2"/>
          <p:cNvSpPr>
            <a:spLocks noGrp="1"/>
          </p:cNvSpPr>
          <p:nvPr>
            <p:ph idx="1"/>
          </p:nvPr>
        </p:nvSpPr>
        <p:spPr>
          <a:xfrm>
            <a:off x="457200" y="1700808"/>
            <a:ext cx="3754760" cy="4536504"/>
          </a:xfrm>
        </p:spPr>
        <p:txBody>
          <a:bodyPr>
            <a:noAutofit/>
          </a:bodyPr>
          <a:lstStyle/>
          <a:p>
            <a:pPr>
              <a:spcBef>
                <a:spcPts val="600"/>
              </a:spcBef>
              <a:buClr>
                <a:srgbClr val="189BC4"/>
              </a:buClr>
            </a:pPr>
            <a:r>
              <a:rPr lang="de-AT" sz="1800" dirty="0">
                <a:solidFill>
                  <a:srgbClr val="189BC4"/>
                </a:solidFill>
              </a:rPr>
              <a:t>&gt;</a:t>
            </a:r>
            <a:r>
              <a:rPr lang="de-AT" sz="1800" b="1" dirty="0">
                <a:solidFill>
                  <a:srgbClr val="189BC4"/>
                </a:solidFill>
              </a:rPr>
              <a:t> </a:t>
            </a:r>
            <a:r>
              <a:rPr lang="de-AT" sz="1800" b="1" dirty="0" smtClean="0">
                <a:solidFill>
                  <a:srgbClr val="189BC4"/>
                </a:solidFill>
              </a:rPr>
              <a:t>30.000 </a:t>
            </a:r>
            <a:r>
              <a:rPr lang="de-AT" sz="1800" b="1" dirty="0">
                <a:solidFill>
                  <a:srgbClr val="189BC4"/>
                </a:solidFill>
              </a:rPr>
              <a:t>km</a:t>
            </a:r>
            <a:r>
              <a:rPr lang="de-AT" sz="1800" dirty="0">
                <a:solidFill>
                  <a:srgbClr val="189BC4"/>
                </a:solidFill>
              </a:rPr>
              <a:t> </a:t>
            </a:r>
            <a:r>
              <a:rPr lang="de-AT" sz="1800" dirty="0">
                <a:solidFill>
                  <a:srgbClr val="3C628F"/>
                </a:solidFill>
              </a:rPr>
              <a:t>an schiffbaren Kanälen und Flüssen </a:t>
            </a:r>
            <a:endParaRPr lang="de-DE" sz="1800" dirty="0" smtClean="0">
              <a:solidFill>
                <a:srgbClr val="3C628F"/>
              </a:solidFill>
            </a:endParaRPr>
          </a:p>
          <a:p>
            <a:pPr>
              <a:spcBef>
                <a:spcPts val="600"/>
              </a:spcBef>
              <a:buClr>
                <a:srgbClr val="189BC4"/>
              </a:buClr>
            </a:pPr>
            <a:r>
              <a:rPr lang="de-DE" sz="1800" dirty="0" smtClean="0">
                <a:solidFill>
                  <a:srgbClr val="3C628F"/>
                </a:solidFill>
              </a:rPr>
              <a:t>2014 EU-weit 6,7%-Anteil am Modal Split</a:t>
            </a:r>
          </a:p>
          <a:p>
            <a:pPr lvl="1">
              <a:spcBef>
                <a:spcPts val="600"/>
              </a:spcBef>
              <a:buClr>
                <a:srgbClr val="189BC4"/>
              </a:buClr>
              <a:buFont typeface="Symbol" panose="05050102010706020507" pitchFamily="18" charset="2"/>
              <a:buChar char="-"/>
            </a:pPr>
            <a:r>
              <a:rPr lang="de-DE" sz="1600" dirty="0" smtClean="0">
                <a:solidFill>
                  <a:srgbClr val="3C628F"/>
                </a:solidFill>
              </a:rPr>
              <a:t>Anteil hängt von der Verfügbarkeit von Flüssen und Kanälen ab</a:t>
            </a:r>
            <a:endParaRPr lang="de-AT" sz="1800" b="1" spc="60" dirty="0" smtClean="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pic>
        <p:nvPicPr>
          <p:cNvPr id="9" name="Grafik 8"/>
          <p:cNvPicPr>
            <a:picLocks noChangeAspect="1"/>
          </p:cNvPicPr>
          <p:nvPr/>
        </p:nvPicPr>
        <p:blipFill>
          <a:blip r:embed="rId3"/>
          <a:stretch>
            <a:fillRect/>
          </a:stretch>
        </p:blipFill>
        <p:spPr>
          <a:xfrm>
            <a:off x="1187624" y="3501008"/>
            <a:ext cx="6739630" cy="3118546"/>
          </a:xfrm>
          <a:prstGeom prst="rect">
            <a:avLst/>
          </a:prstGeom>
        </p:spPr>
      </p:pic>
      <p:sp>
        <p:nvSpPr>
          <p:cNvPr id="7" name="Rectangle 4"/>
          <p:cNvSpPr>
            <a:spLocks noChangeArrowheads="1"/>
          </p:cNvSpPr>
          <p:nvPr/>
        </p:nvSpPr>
        <p:spPr bwMode="auto">
          <a:xfrm>
            <a:off x="1187624" y="6404110"/>
            <a:ext cx="86113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a:solidFill>
                  <a:srgbClr val="3C628F"/>
                </a:solidFill>
              </a:rPr>
              <a:t>Quelle: </a:t>
            </a:r>
            <a:r>
              <a:rPr lang="de-DE" sz="800" dirty="0" smtClean="0">
                <a:solidFill>
                  <a:srgbClr val="3C628F"/>
                </a:solidFill>
              </a:rPr>
              <a:t>eurostat</a:t>
            </a:r>
            <a:endParaRPr lang="de-DE" sz="800" dirty="0">
              <a:solidFill>
                <a:srgbClr val="3C628F"/>
              </a:solidFill>
            </a:endParaRPr>
          </a:p>
        </p:txBody>
      </p:sp>
      <p:sp>
        <p:nvSpPr>
          <p:cNvPr id="8" name="Rectangle 4"/>
          <p:cNvSpPr>
            <a:spLocks noChangeArrowheads="1"/>
          </p:cNvSpPr>
          <p:nvPr/>
        </p:nvSpPr>
        <p:spPr bwMode="auto">
          <a:xfrm>
            <a:off x="7061975" y="6407420"/>
            <a:ext cx="213552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rPr>
              <a:t>Quelle: </a:t>
            </a:r>
            <a:r>
              <a:rPr lang="de-DE" sz="800" dirty="0" err="1" smtClean="0">
                <a:solidFill>
                  <a:srgbClr val="3C628F"/>
                </a:solidFill>
              </a:rPr>
              <a:t>Eurostat</a:t>
            </a:r>
            <a:r>
              <a:rPr lang="de-DE" sz="800" dirty="0" smtClean="0">
                <a:solidFill>
                  <a:srgbClr val="3C628F"/>
                </a:solidFill>
              </a:rPr>
              <a:t>, Port </a:t>
            </a:r>
            <a:r>
              <a:rPr lang="de-DE" sz="800" dirty="0" err="1" smtClean="0">
                <a:solidFill>
                  <a:srgbClr val="3C628F"/>
                </a:solidFill>
              </a:rPr>
              <a:t>of</a:t>
            </a:r>
            <a:r>
              <a:rPr lang="de-DE" sz="800" dirty="0" smtClean="0">
                <a:solidFill>
                  <a:srgbClr val="3C628F"/>
                </a:solidFill>
              </a:rPr>
              <a:t> Rotterdam, via </a:t>
            </a:r>
            <a:r>
              <a:rPr lang="de-DE" sz="800" dirty="0" err="1" smtClean="0">
                <a:solidFill>
                  <a:srgbClr val="3C628F"/>
                </a:solidFill>
              </a:rPr>
              <a:t>donau</a:t>
            </a:r>
            <a:endParaRPr lang="de-DE" sz="800" dirty="0">
              <a:solidFill>
                <a:srgbClr val="3C628F"/>
              </a:solidFill>
            </a:endParaRPr>
          </a:p>
        </p:txBody>
      </p:sp>
      <p:sp>
        <p:nvSpPr>
          <p:cNvPr id="4" name="Textfeld 3"/>
          <p:cNvSpPr txBox="1"/>
          <p:nvPr/>
        </p:nvSpPr>
        <p:spPr>
          <a:xfrm>
            <a:off x="4932040" y="1700808"/>
            <a:ext cx="3816424" cy="1554272"/>
          </a:xfrm>
          <a:prstGeom prst="rect">
            <a:avLst/>
          </a:prstGeom>
          <a:noFill/>
        </p:spPr>
        <p:txBody>
          <a:bodyPr wrap="square" rtlCol="0">
            <a:spAutoFit/>
          </a:bodyPr>
          <a:lstStyle/>
          <a:p>
            <a:pPr marL="285750" indent="-285750">
              <a:spcBef>
                <a:spcPts val="600"/>
              </a:spcBef>
              <a:buClr>
                <a:srgbClr val="189BC4"/>
              </a:buClr>
              <a:buFont typeface="Arial" panose="020B0604020202020204" pitchFamily="34" charset="0"/>
              <a:buChar char="•"/>
            </a:pPr>
            <a:r>
              <a:rPr lang="de-AT" b="1" spc="60" dirty="0">
                <a:solidFill>
                  <a:srgbClr val="189BC4"/>
                </a:solidFill>
                <a:latin typeface="Corbel" panose="020B0503020204020204" pitchFamily="34" charset="0"/>
              </a:rPr>
              <a:t>Niederlande</a:t>
            </a:r>
            <a:r>
              <a:rPr lang="de-AT" spc="60" dirty="0">
                <a:solidFill>
                  <a:srgbClr val="3C628F"/>
                </a:solidFill>
                <a:latin typeface="Corbel" panose="020B0503020204020204" pitchFamily="34" charset="0"/>
              </a:rPr>
              <a:t>: mit rund 47 % größten Anteil am Modal-Split</a:t>
            </a:r>
          </a:p>
          <a:p>
            <a:pPr marL="285750" indent="-285750">
              <a:spcBef>
                <a:spcPts val="600"/>
              </a:spcBef>
              <a:buClr>
                <a:srgbClr val="189BC4"/>
              </a:buClr>
              <a:buFont typeface="Arial" panose="020B0604020202020204" pitchFamily="34" charset="0"/>
              <a:buChar char="•"/>
            </a:pPr>
            <a:r>
              <a:rPr lang="de-AT" spc="60" dirty="0">
                <a:solidFill>
                  <a:srgbClr val="3C628F"/>
                </a:solidFill>
                <a:latin typeface="Corbel" panose="020B0503020204020204" pitchFamily="34" charset="0"/>
              </a:rPr>
              <a:t>Transport von rund 500 Mio. Tonnen an Gütern/Jahr auf den Binnenwasserstraßen der EU</a:t>
            </a:r>
          </a:p>
        </p:txBody>
      </p:sp>
    </p:spTree>
    <p:extLst>
      <p:ext uri="{BB962C8B-B14F-4D97-AF65-F5344CB8AC3E}">
        <p14:creationId xmlns:p14="http://schemas.microsoft.com/office/powerpoint/2010/main" val="4216412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solidFill>
                  <a:schemeClr val="accent1"/>
                </a:solidFill>
              </a:rPr>
              <a:t>Wasserstraßen in </a:t>
            </a:r>
            <a:r>
              <a:rPr lang="de-DE" b="1" dirty="0">
                <a:solidFill>
                  <a:schemeClr val="accent1"/>
                </a:solidFill>
              </a:rPr>
              <a:t>Europa</a:t>
            </a:r>
            <a:endParaRPr lang="de-AT" dirty="0"/>
          </a:p>
        </p:txBody>
      </p:sp>
      <p:sp>
        <p:nvSpPr>
          <p:cNvPr id="3" name="Content Placeholder 2"/>
          <p:cNvSpPr>
            <a:spLocks noGrp="1"/>
          </p:cNvSpPr>
          <p:nvPr>
            <p:ph idx="1"/>
          </p:nvPr>
        </p:nvSpPr>
        <p:spPr/>
        <p:txBody>
          <a:bodyPr>
            <a:normAutofit/>
          </a:bodyPr>
          <a:lstStyle/>
          <a:p>
            <a:pPr>
              <a:buClr>
                <a:srgbClr val="189BC4"/>
              </a:buClr>
            </a:pPr>
            <a:endParaRPr lang="de-AT" sz="1800" b="1" dirty="0" smtClean="0">
              <a:solidFill>
                <a:srgbClr val="189BC4"/>
              </a:solidFill>
            </a:endParaRPr>
          </a:p>
          <a:p>
            <a:pPr>
              <a:buClr>
                <a:srgbClr val="189BC4"/>
              </a:buClr>
            </a:pPr>
            <a:r>
              <a:rPr lang="de-AT" sz="1800" b="1" dirty="0" smtClean="0">
                <a:solidFill>
                  <a:srgbClr val="189BC4"/>
                </a:solidFill>
              </a:rPr>
              <a:t>Frankreich</a:t>
            </a:r>
            <a:r>
              <a:rPr lang="de-AT" sz="1800" dirty="0" smtClean="0">
                <a:solidFill>
                  <a:srgbClr val="3C628F"/>
                </a:solidFill>
              </a:rPr>
              <a:t> mit 8.800 km </a:t>
            </a:r>
            <a:r>
              <a:rPr lang="de-AT" sz="1800" b="1" dirty="0" smtClean="0">
                <a:solidFill>
                  <a:srgbClr val="189BC4"/>
                </a:solidFill>
              </a:rPr>
              <a:t>längstes </a:t>
            </a:r>
            <a:br>
              <a:rPr lang="de-AT" sz="1800" b="1" dirty="0" smtClean="0">
                <a:solidFill>
                  <a:srgbClr val="189BC4"/>
                </a:solidFill>
              </a:rPr>
            </a:br>
            <a:r>
              <a:rPr lang="de-AT" sz="1800" b="1" dirty="0" smtClean="0">
                <a:solidFill>
                  <a:srgbClr val="189BC4"/>
                </a:solidFill>
              </a:rPr>
              <a:t>Wasserstraßennetzwerk</a:t>
            </a:r>
            <a:r>
              <a:rPr lang="de-AT" sz="1800" dirty="0" smtClean="0">
                <a:solidFill>
                  <a:schemeClr val="accent1"/>
                </a:solidFill>
              </a:rPr>
              <a:t> in Europa</a:t>
            </a:r>
          </a:p>
          <a:p>
            <a:pPr>
              <a:buClr>
                <a:srgbClr val="189BC4"/>
              </a:buClr>
            </a:pPr>
            <a:endParaRPr lang="de-AT" sz="1800" dirty="0" smtClean="0">
              <a:solidFill>
                <a:schemeClr val="accent1"/>
              </a:solidFill>
            </a:endParaRPr>
          </a:p>
          <a:p>
            <a:pPr>
              <a:buClr>
                <a:srgbClr val="189BC4"/>
              </a:buClr>
            </a:pPr>
            <a:r>
              <a:rPr lang="de-AT" sz="1800" b="1" dirty="0" smtClean="0">
                <a:solidFill>
                  <a:srgbClr val="189BC4"/>
                </a:solidFill>
              </a:rPr>
              <a:t>Niederlande</a:t>
            </a:r>
            <a:r>
              <a:rPr lang="de-AT" sz="1800" dirty="0" smtClean="0">
                <a:solidFill>
                  <a:srgbClr val="189BC4"/>
                </a:solidFill>
              </a:rPr>
              <a:t> </a:t>
            </a:r>
            <a:r>
              <a:rPr lang="de-AT" sz="1800" dirty="0" smtClean="0">
                <a:solidFill>
                  <a:schemeClr val="accent1"/>
                </a:solidFill>
              </a:rPr>
              <a:t>mit 6.000 km </a:t>
            </a:r>
            <a:r>
              <a:rPr lang="de-AT" sz="1800" b="1" dirty="0" smtClean="0">
                <a:solidFill>
                  <a:srgbClr val="189BC4"/>
                </a:solidFill>
              </a:rPr>
              <a:t>dichtestes </a:t>
            </a:r>
            <a:br>
              <a:rPr lang="de-AT" sz="1800" b="1" dirty="0" smtClean="0">
                <a:solidFill>
                  <a:srgbClr val="189BC4"/>
                </a:solidFill>
              </a:rPr>
            </a:br>
            <a:r>
              <a:rPr lang="de-AT" sz="1800" b="1" dirty="0" smtClean="0">
                <a:solidFill>
                  <a:srgbClr val="189BC4"/>
                </a:solidFill>
              </a:rPr>
              <a:t>Wasserstraßennetzwerk </a:t>
            </a:r>
            <a:r>
              <a:rPr lang="de-AT" sz="1800" b="1" dirty="0" smtClean="0">
                <a:solidFill>
                  <a:schemeClr val="accent1"/>
                </a:solidFill>
                <a:sym typeface="Wingdings" panose="05000000000000000000" pitchFamily="2" charset="2"/>
              </a:rPr>
              <a:t> </a:t>
            </a:r>
            <a:r>
              <a:rPr lang="de-AT" sz="1800" dirty="0" smtClean="0">
                <a:solidFill>
                  <a:schemeClr val="accent1"/>
                </a:solidFill>
              </a:rPr>
              <a:t>sehr wichtige Rolle</a:t>
            </a:r>
          </a:p>
          <a:p>
            <a:pPr>
              <a:buClr>
                <a:srgbClr val="189BC4"/>
              </a:buClr>
            </a:pPr>
            <a:endParaRPr lang="de-AT" sz="1800" b="1" dirty="0" smtClean="0">
              <a:solidFill>
                <a:schemeClr val="accent1"/>
              </a:solidFill>
            </a:endParaRPr>
          </a:p>
          <a:p>
            <a:pPr>
              <a:buClr>
                <a:srgbClr val="189BC4"/>
              </a:buClr>
            </a:pPr>
            <a:r>
              <a:rPr lang="de-AT" sz="1800" dirty="0" smtClean="0">
                <a:solidFill>
                  <a:schemeClr val="accent1"/>
                </a:solidFill>
              </a:rPr>
              <a:t>bei 2/3 der Transporte auf europäischen Wasserstraßen</a:t>
            </a:r>
            <a:br>
              <a:rPr lang="de-AT" sz="1800" dirty="0" smtClean="0">
                <a:solidFill>
                  <a:schemeClr val="accent1"/>
                </a:solidFill>
              </a:rPr>
            </a:br>
            <a:r>
              <a:rPr lang="de-AT" sz="1800" dirty="0" smtClean="0">
                <a:solidFill>
                  <a:schemeClr val="accent1"/>
                </a:solidFill>
              </a:rPr>
              <a:t>ist der </a:t>
            </a:r>
            <a:r>
              <a:rPr lang="de-AT" sz="1800" b="1" dirty="0" smtClean="0">
                <a:solidFill>
                  <a:srgbClr val="189BC4"/>
                </a:solidFill>
              </a:rPr>
              <a:t>Rhein</a:t>
            </a:r>
            <a:r>
              <a:rPr lang="de-AT" sz="1800" dirty="0" smtClean="0">
                <a:solidFill>
                  <a:schemeClr val="accent1"/>
                </a:solidFill>
              </a:rPr>
              <a:t> beteiligt </a:t>
            </a:r>
          </a:p>
          <a:p>
            <a:pPr>
              <a:buClr>
                <a:srgbClr val="189BC4"/>
              </a:buClr>
            </a:pPr>
            <a:endParaRPr lang="de-AT" sz="1800" dirty="0" smtClean="0">
              <a:solidFill>
                <a:schemeClr val="accent1"/>
              </a:solidFill>
            </a:endParaRPr>
          </a:p>
          <a:p>
            <a:pPr>
              <a:buClr>
                <a:srgbClr val="189BC4"/>
              </a:buClr>
            </a:pPr>
            <a:r>
              <a:rPr lang="de-AT" sz="1800" b="1" dirty="0" smtClean="0">
                <a:solidFill>
                  <a:srgbClr val="189BC4"/>
                </a:solidFill>
              </a:rPr>
              <a:t>Rhein-Main-Donau-Korridor</a:t>
            </a:r>
            <a:r>
              <a:rPr lang="de-AT" sz="1800" dirty="0" smtClean="0">
                <a:solidFill>
                  <a:schemeClr val="accent1"/>
                </a:solidFill>
              </a:rPr>
              <a:t> wichtigste </a:t>
            </a:r>
            <a:br>
              <a:rPr lang="de-AT" sz="1800" dirty="0" smtClean="0">
                <a:solidFill>
                  <a:schemeClr val="accent1"/>
                </a:solidFill>
              </a:rPr>
            </a:br>
            <a:r>
              <a:rPr lang="de-AT" sz="1800" dirty="0" smtClean="0">
                <a:solidFill>
                  <a:schemeClr val="accent1"/>
                </a:solidFill>
              </a:rPr>
              <a:t>Binnenwasserstraße auf </a:t>
            </a:r>
            <a:r>
              <a:rPr lang="de-AT" sz="1800" dirty="0">
                <a:solidFill>
                  <a:schemeClr val="accent1"/>
                </a:solidFill>
              </a:rPr>
              <a:t>europäischem </a:t>
            </a:r>
            <a:r>
              <a:rPr lang="de-AT" sz="1800" dirty="0" smtClean="0">
                <a:solidFill>
                  <a:schemeClr val="accent1"/>
                </a:solidFill>
              </a:rPr>
              <a:t>Festland</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latin typeface="Corbel" panose="020B0503020204020204" pitchFamily="34" charset="0"/>
              </a:rPr>
              <a:pPr/>
              <a:t>8</a:t>
            </a:fld>
            <a:endParaRPr lang="de-AT" dirty="0">
              <a:solidFill>
                <a:prstClr val="white"/>
              </a:solidFill>
              <a:latin typeface="Corbel" panose="020B0503020204020204" pitchFamily="34" charset="0"/>
            </a:endParaRPr>
          </a:p>
        </p:txBody>
      </p:sp>
      <p:sp>
        <p:nvSpPr>
          <p:cNvPr id="12" name="Rectangle 4"/>
          <p:cNvSpPr>
            <a:spLocks noChangeArrowheads="1"/>
          </p:cNvSpPr>
          <p:nvPr/>
        </p:nvSpPr>
        <p:spPr bwMode="auto">
          <a:xfrm>
            <a:off x="8092109" y="6417523"/>
            <a:ext cx="10518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rgbClr val="3C628F"/>
                </a:solidFill>
              </a:rPr>
              <a:t>Quelle: World </a:t>
            </a:r>
            <a:r>
              <a:rPr lang="de-DE" sz="800" dirty="0" err="1" smtClean="0">
                <a:solidFill>
                  <a:srgbClr val="3C628F"/>
                </a:solidFill>
              </a:rPr>
              <a:t>canals</a:t>
            </a:r>
            <a:endParaRPr lang="de-DE" sz="800" dirty="0">
              <a:solidFill>
                <a:srgbClr val="3C628F"/>
              </a:solidFill>
            </a:endParaRPr>
          </a:p>
        </p:txBody>
      </p:sp>
      <p:pic>
        <p:nvPicPr>
          <p:cNvPr id="4" name="Grafik 3"/>
          <p:cNvPicPr>
            <a:picLocks noChangeAspect="1"/>
          </p:cNvPicPr>
          <p:nvPr/>
        </p:nvPicPr>
        <p:blipFill>
          <a:blip r:embed="rId3"/>
          <a:stretch>
            <a:fillRect/>
          </a:stretch>
        </p:blipFill>
        <p:spPr>
          <a:xfrm>
            <a:off x="7236296" y="1635185"/>
            <a:ext cx="1907704" cy="1907704"/>
          </a:xfrm>
          <a:prstGeom prst="rect">
            <a:avLst/>
          </a:prstGeom>
        </p:spPr>
      </p:pic>
      <p:pic>
        <p:nvPicPr>
          <p:cNvPr id="6" name="Grafik 5"/>
          <p:cNvPicPr>
            <a:picLocks noChangeAspect="1"/>
          </p:cNvPicPr>
          <p:nvPr/>
        </p:nvPicPr>
        <p:blipFill>
          <a:blip r:embed="rId4"/>
          <a:stretch>
            <a:fillRect/>
          </a:stretch>
        </p:blipFill>
        <p:spPr>
          <a:xfrm>
            <a:off x="7236296" y="3869700"/>
            <a:ext cx="1908000" cy="2254254"/>
          </a:xfrm>
          <a:prstGeom prst="rect">
            <a:avLst/>
          </a:prstGeom>
        </p:spPr>
      </p:pic>
      <p:sp>
        <p:nvSpPr>
          <p:cNvPr id="10" name="Rectangle 4"/>
          <p:cNvSpPr>
            <a:spLocks noChangeArrowheads="1"/>
          </p:cNvSpPr>
          <p:nvPr/>
        </p:nvSpPr>
        <p:spPr bwMode="auto">
          <a:xfrm>
            <a:off x="7169125" y="3940265"/>
            <a:ext cx="115127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err="1" smtClean="0">
                <a:solidFill>
                  <a:schemeClr val="accent1"/>
                </a:solidFill>
                <a:latin typeface="Corbel" panose="020B0503020204020204" pitchFamily="34" charset="0"/>
              </a:rPr>
              <a:t>Quelle:water-ways.net</a:t>
            </a:r>
            <a:endParaRPr lang="de-DE" sz="8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7237613" y="3582677"/>
            <a:ext cx="19395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000" dirty="0" smtClean="0">
                <a:solidFill>
                  <a:schemeClr val="accent1"/>
                </a:solidFill>
                <a:latin typeface="Corbel" panose="020B0503020204020204" pitchFamily="34" charset="0"/>
              </a:rPr>
              <a:t>Wasserstraßennetz Frankreich</a:t>
            </a:r>
            <a:endParaRPr lang="de-DE" sz="1000" dirty="0">
              <a:solidFill>
                <a:schemeClr val="accent1"/>
              </a:solidFill>
              <a:latin typeface="Corbel" panose="020B0503020204020204" pitchFamily="34" charset="0"/>
            </a:endParaRPr>
          </a:p>
        </p:txBody>
      </p:sp>
      <p:sp>
        <p:nvSpPr>
          <p:cNvPr id="16" name="Textfeld 1"/>
          <p:cNvSpPr txBox="1">
            <a:spLocks noChangeArrowheads="1"/>
          </p:cNvSpPr>
          <p:nvPr/>
        </p:nvSpPr>
        <p:spPr bwMode="auto">
          <a:xfrm>
            <a:off x="7255869" y="6162406"/>
            <a:ext cx="19395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000" dirty="0" smtClean="0">
                <a:solidFill>
                  <a:schemeClr val="accent1"/>
                </a:solidFill>
                <a:latin typeface="Corbel" panose="020B0503020204020204" pitchFamily="34" charset="0"/>
              </a:rPr>
              <a:t>Wasserstraßennetz Niederlande</a:t>
            </a:r>
            <a:endParaRPr lang="de-DE" sz="1000" dirty="0">
              <a:solidFill>
                <a:schemeClr val="accent1"/>
              </a:solidFill>
              <a:latin typeface="Corbel" panose="020B0503020204020204" pitchFamily="34" charset="0"/>
            </a:endParaRPr>
          </a:p>
        </p:txBody>
      </p:sp>
      <p:sp>
        <p:nvSpPr>
          <p:cNvPr id="17" name="Rectangle 4"/>
          <p:cNvSpPr>
            <a:spLocks noChangeArrowheads="1"/>
          </p:cNvSpPr>
          <p:nvPr/>
        </p:nvSpPr>
        <p:spPr bwMode="auto">
          <a:xfrm>
            <a:off x="7169126" y="1626289"/>
            <a:ext cx="115127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err="1" smtClean="0">
                <a:solidFill>
                  <a:schemeClr val="accent1"/>
                </a:solidFill>
                <a:latin typeface="Corbel" panose="020B0503020204020204" pitchFamily="34" charset="0"/>
              </a:rPr>
              <a:t>Quelle:water-ways.net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367670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rPr>
              <a:t>Quiz</a:t>
            </a:r>
            <a:br>
              <a:rPr lang="de-DE" b="1" dirty="0" smtClean="0">
                <a:solidFill>
                  <a:schemeClr val="accent1"/>
                </a:solidFill>
              </a:rPr>
            </a:br>
            <a:r>
              <a:rPr lang="de-DE" sz="2400" dirty="0" smtClean="0">
                <a:solidFill>
                  <a:schemeClr val="accent1"/>
                </a:solidFill>
              </a:rPr>
              <a:t>Wasserstraßen in Europa</a:t>
            </a:r>
            <a:endParaRPr lang="de-AT" sz="2400" dirty="0">
              <a:solidFill>
                <a:schemeClr val="accent1"/>
              </a:solidFill>
            </a:endParaRPr>
          </a:p>
        </p:txBody>
      </p:sp>
      <p:sp>
        <p:nvSpPr>
          <p:cNvPr id="3" name="Inhaltsplatzhalter 2"/>
          <p:cNvSpPr>
            <a:spLocks noGrp="1"/>
          </p:cNvSpPr>
          <p:nvPr>
            <p:ph idx="1"/>
          </p:nvPr>
        </p:nvSpPr>
        <p:spPr>
          <a:xfrm>
            <a:off x="457200" y="1844824"/>
            <a:ext cx="8507288" cy="4632176"/>
          </a:xfrm>
        </p:spPr>
        <p:txBody>
          <a:bodyPr/>
          <a:lstStyle/>
          <a:p>
            <a:pPr marL="0" indent="0">
              <a:buNone/>
            </a:pPr>
            <a:endParaRPr lang="de-DE" dirty="0" smtClean="0">
              <a:solidFill>
                <a:schemeClr val="accent1"/>
              </a:solidFill>
            </a:endParaRPr>
          </a:p>
          <a:p>
            <a:pPr marL="0" indent="0">
              <a:buNone/>
            </a:pPr>
            <a:r>
              <a:rPr lang="de-DE" dirty="0" smtClean="0">
                <a:solidFill>
                  <a:schemeClr val="accent1"/>
                </a:solidFill>
              </a:rPr>
              <a:t>Welches Land in Europa hat das längste Wasserstraßennetzwerk?</a:t>
            </a:r>
          </a:p>
          <a:p>
            <a:pPr marL="0" indent="0">
              <a:buNone/>
            </a:pPr>
            <a:endParaRPr lang="de-DE" dirty="0">
              <a:solidFill>
                <a:schemeClr val="accent1"/>
              </a:solidFill>
            </a:endParaRPr>
          </a:p>
          <a:p>
            <a:pPr marL="808038" indent="-536575">
              <a:buAutoNum type="alphaLcParenR"/>
            </a:pPr>
            <a:r>
              <a:rPr lang="de-DE" dirty="0" smtClean="0">
                <a:solidFill>
                  <a:schemeClr val="accent1"/>
                </a:solidFill>
              </a:rPr>
              <a:t>Niederlande</a:t>
            </a:r>
          </a:p>
          <a:p>
            <a:pPr marL="808038" indent="-536575">
              <a:buAutoNum type="alphaLcParenR"/>
            </a:pPr>
            <a:r>
              <a:rPr lang="de-DE" dirty="0" smtClean="0">
                <a:solidFill>
                  <a:schemeClr val="accent1"/>
                </a:solidFill>
              </a:rPr>
              <a:t>Deutschland</a:t>
            </a:r>
          </a:p>
          <a:p>
            <a:pPr marL="808038" indent="-536575">
              <a:buAutoNum type="alphaLcParenR"/>
            </a:pPr>
            <a:r>
              <a:rPr lang="de-DE" dirty="0" smtClean="0">
                <a:solidFill>
                  <a:schemeClr val="accent1"/>
                </a:solidFill>
              </a:rPr>
              <a:t>Frankreich</a:t>
            </a:r>
          </a:p>
          <a:p>
            <a:pPr marL="808038" indent="-536575">
              <a:buAutoNum type="alphaLcParenR"/>
            </a:pPr>
            <a:r>
              <a:rPr lang="de-DE" dirty="0" smtClean="0">
                <a:solidFill>
                  <a:schemeClr val="accent1"/>
                </a:solidFill>
              </a:rPr>
              <a:t>Italien</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6" name="Ellipse 5"/>
          <p:cNvSpPr/>
          <p:nvPr/>
        </p:nvSpPr>
        <p:spPr>
          <a:xfrm>
            <a:off x="683568" y="4077071"/>
            <a:ext cx="2376264"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stretch>
            <a:fillRect/>
          </a:stretch>
        </p:blipFill>
        <p:spPr>
          <a:xfrm>
            <a:off x="4899478" y="2990017"/>
            <a:ext cx="3906180" cy="2606155"/>
          </a:xfrm>
          <a:prstGeom prst="rect">
            <a:avLst/>
          </a:prstGeom>
        </p:spPr>
      </p:pic>
      <p:sp>
        <p:nvSpPr>
          <p:cNvPr id="7" name="Rectangle 4"/>
          <p:cNvSpPr>
            <a:spLocks noChangeArrowheads="1"/>
          </p:cNvSpPr>
          <p:nvPr/>
        </p:nvSpPr>
        <p:spPr bwMode="auto">
          <a:xfrm>
            <a:off x="4899478" y="2991790"/>
            <a:ext cx="80983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smtClean="0">
                <a:solidFill>
                  <a:srgbClr val="3C628F"/>
                </a:solidFill>
              </a:rPr>
              <a:t>Quelle:pixabay</a:t>
            </a:r>
            <a:endParaRPr lang="de-DE" sz="800" dirty="0">
              <a:solidFill>
                <a:srgbClr val="3C628F"/>
              </a:solidFill>
            </a:endParaRPr>
          </a:p>
        </p:txBody>
      </p:sp>
    </p:spTree>
    <p:extLst>
      <p:ext uri="{BB962C8B-B14F-4D97-AF65-F5344CB8AC3E}">
        <p14:creationId xmlns:p14="http://schemas.microsoft.com/office/powerpoint/2010/main" val="11634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3">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4112</Words>
  <Application>Microsoft Office PowerPoint</Application>
  <PresentationFormat>Bildschirmpräsentation (4:3)</PresentationFormat>
  <Paragraphs>642</Paragraphs>
  <Slides>38</Slides>
  <Notes>33</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38</vt:i4>
      </vt:variant>
    </vt:vector>
  </HeadingPairs>
  <TitlesOfParts>
    <vt:vector size="48" baseType="lpstr">
      <vt:lpstr>Arial</vt:lpstr>
      <vt:lpstr>Calibri</vt:lpstr>
      <vt:lpstr>Corbel</vt:lpstr>
      <vt:lpstr>Symbol</vt:lpstr>
      <vt:lpstr>Times New Roman</vt:lpstr>
      <vt:lpstr>Wingdings</vt:lpstr>
      <vt:lpstr>Custom Design</vt:lpstr>
      <vt:lpstr>1_Clarity</vt:lpstr>
      <vt:lpstr>4_Clarity</vt:lpstr>
      <vt:lpstr>2_Clarity</vt:lpstr>
      <vt:lpstr>DIE INTERNATIONALE WASSERSTRASSE DONAU </vt:lpstr>
      <vt:lpstr>Warm-Up:  Wer nutzt die Wasserstraße?</vt:lpstr>
      <vt:lpstr>Warm-Up:  Die internationale Wasserstraße Donau</vt:lpstr>
      <vt:lpstr>Wie man am besten mit diesem Lehrmaterial arbeitet</vt:lpstr>
      <vt:lpstr>Die internationale Wasserstraße Donau</vt:lpstr>
      <vt:lpstr>Nutzung der Wasserstraße Wasserstraßen in Europa</vt:lpstr>
      <vt:lpstr>Wasserstraßen in Europa</vt:lpstr>
      <vt:lpstr>Wasserstraßen in Europa</vt:lpstr>
      <vt:lpstr>Quiz Wasserstraßen in Europa</vt:lpstr>
      <vt:lpstr>Die internationale Wasserstraße Donau</vt:lpstr>
      <vt:lpstr>Daten und Fakten Wasserstraße Donau</vt:lpstr>
      <vt:lpstr>Daten und Fakten Wasserstraße Donau</vt:lpstr>
      <vt:lpstr>Donaukorridor Wasserstraße Donau</vt:lpstr>
      <vt:lpstr>Wasserstraße Donau</vt:lpstr>
      <vt:lpstr>Güterverkehr Österreichische Donau (2016) Wasserstraße Donau</vt:lpstr>
      <vt:lpstr>Donauhäfen Wasserstraße Donau</vt:lpstr>
      <vt:lpstr>Stärken und Schwächen der Donauschifffahrt Wasserstraße Donau</vt:lpstr>
      <vt:lpstr>Chancen und Hindernisse der Donauschifffahrt Wasserstraße Donau</vt:lpstr>
      <vt:lpstr>Belgrader Konvention Wasserstraße Donau</vt:lpstr>
      <vt:lpstr>Belgrader Konvention - Freiheit der Schifffahrt Wasserstraßen</vt:lpstr>
      <vt:lpstr>Donaukommission Wasserstraße Donau</vt:lpstr>
      <vt:lpstr>Quiz Wasserstraße Donau</vt:lpstr>
      <vt:lpstr>Die internationale Wasserstraße Donau</vt:lpstr>
      <vt:lpstr>Rhein-Main-Donau Korridor</vt:lpstr>
      <vt:lpstr>Rhein-Main-Donau Korridor</vt:lpstr>
      <vt:lpstr>Rhein-Main-Donau Korridor</vt:lpstr>
      <vt:lpstr>Quiz Wasserstraße Donau</vt:lpstr>
      <vt:lpstr>Die internationale Wasserstraße Donau</vt:lpstr>
      <vt:lpstr>Wasserstraße Rhein</vt:lpstr>
      <vt:lpstr>Wasserstraße Rhein</vt:lpstr>
      <vt:lpstr>Wasserstraße Rhein</vt:lpstr>
      <vt:lpstr>Exkurs: Hafen Rotterdam</vt:lpstr>
      <vt:lpstr>Vergleich: Rhein vs. Donau Wasserstraße Rhein</vt:lpstr>
      <vt:lpstr>Quiz Wasserstraße Rhein</vt:lpstr>
      <vt:lpstr>4-Felder-Matrix Abschlussübung</vt:lpstr>
      <vt:lpstr>Quellenverzeichnis</vt:lpstr>
      <vt:lpstr>Weitere Quellen</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Stockhammer Verena</cp:lastModifiedBy>
  <cp:revision>397</cp:revision>
  <cp:lastPrinted>2018-03-05T12:51:43Z</cp:lastPrinted>
  <dcterms:created xsi:type="dcterms:W3CDTF">2012-09-17T08:31:25Z</dcterms:created>
  <dcterms:modified xsi:type="dcterms:W3CDTF">2018-09-11T08:20:33Z</dcterms:modified>
</cp:coreProperties>
</file>