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75" r:id="rId2"/>
    <p:sldMasterId id="2147483688" r:id="rId3"/>
    <p:sldMasterId id="2147483700" r:id="rId4"/>
  </p:sldMasterIdLst>
  <p:notesMasterIdLst>
    <p:notesMasterId r:id="rId30"/>
  </p:notesMasterIdLst>
  <p:sldIdLst>
    <p:sldId id="446" r:id="rId5"/>
    <p:sldId id="414" r:id="rId6"/>
    <p:sldId id="415" r:id="rId7"/>
    <p:sldId id="416" r:id="rId8"/>
    <p:sldId id="451" r:id="rId9"/>
    <p:sldId id="450" r:id="rId10"/>
    <p:sldId id="419" r:id="rId11"/>
    <p:sldId id="447" r:id="rId12"/>
    <p:sldId id="454" r:id="rId13"/>
    <p:sldId id="423" r:id="rId14"/>
    <p:sldId id="452" r:id="rId15"/>
    <p:sldId id="453" r:id="rId16"/>
    <p:sldId id="421" r:id="rId17"/>
    <p:sldId id="427" r:id="rId18"/>
    <p:sldId id="398" r:id="rId19"/>
    <p:sldId id="431" r:id="rId20"/>
    <p:sldId id="429" r:id="rId21"/>
    <p:sldId id="393" r:id="rId22"/>
    <p:sldId id="432" r:id="rId23"/>
    <p:sldId id="433" r:id="rId24"/>
    <p:sldId id="444" r:id="rId25"/>
    <p:sldId id="442" r:id="rId26"/>
    <p:sldId id="441" r:id="rId27"/>
    <p:sldId id="448" r:id="rId28"/>
    <p:sldId id="455" r:id="rId29"/>
  </p:sldIdLst>
  <p:sldSz cx="9144000" cy="6858000" type="screen4x3"/>
  <p:notesSz cx="6805613" cy="99441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era Hofbauer" initials="VH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5" autoAdjust="0"/>
    <p:restoredTop sz="75740" autoAdjust="0"/>
  </p:normalViewPr>
  <p:slideViewPr>
    <p:cSldViewPr showGuides="1">
      <p:cViewPr>
        <p:scale>
          <a:sx n="70" d="100"/>
          <a:sy n="70" d="100"/>
        </p:scale>
        <p:origin x="-2340" y="-4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4914D3-2823-4D9D-9B5F-8AAE908A279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2941672-F5FC-4F5F-8FF3-57791CAF8C56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2400" noProof="0" dirty="0" smtClean="0">
              <a:solidFill>
                <a:schemeClr val="accent1"/>
              </a:solidFill>
            </a:rPr>
            <a:t>Strengthening of Danube Navigation- </a:t>
          </a:r>
          <a:r>
            <a:rPr lang="en-GB" sz="2400" b="1" noProof="0" dirty="0" smtClean="0">
              <a:solidFill>
                <a:schemeClr val="accent1"/>
              </a:solidFill>
            </a:rPr>
            <a:t>Why?</a:t>
          </a:r>
        </a:p>
      </dgm:t>
    </dgm:pt>
    <dgm:pt modelId="{937F0D99-2D0E-48A6-94B9-C880850880C0}" type="parTrans" cxnId="{108E50BE-3469-439F-8FFF-017FEBDD5C74}">
      <dgm:prSet/>
      <dgm:spPr/>
      <dgm:t>
        <a:bodyPr/>
        <a:lstStyle/>
        <a:p>
          <a:endParaRPr lang="de-DE"/>
        </a:p>
      </dgm:t>
    </dgm:pt>
    <dgm:pt modelId="{624E2F07-CA2B-4ED9-89E9-4ED31FD7F6BD}" type="sibTrans" cxnId="{108E50BE-3469-439F-8FFF-017FEBDD5C74}">
      <dgm:prSet/>
      <dgm:spPr/>
      <dgm:t>
        <a:bodyPr/>
        <a:lstStyle/>
        <a:p>
          <a:endParaRPr lang="de-DE"/>
        </a:p>
      </dgm:t>
    </dgm:pt>
    <dgm:pt modelId="{F24300EC-4372-4D89-B437-9F81F6228517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2400" noProof="0" dirty="0" smtClean="0">
              <a:solidFill>
                <a:schemeClr val="accent1"/>
              </a:solidFill>
            </a:rPr>
            <a:t>Strengthening of Danube Navigation- </a:t>
          </a:r>
          <a:r>
            <a:rPr lang="en-GB" sz="2400" b="1" noProof="0" dirty="0" smtClean="0">
              <a:solidFill>
                <a:schemeClr val="accent1"/>
              </a:solidFill>
            </a:rPr>
            <a:t>How?</a:t>
          </a:r>
        </a:p>
      </dgm:t>
    </dgm:pt>
    <dgm:pt modelId="{BBB9D7DD-2425-4723-8219-8DCB9AF8E441}" type="sibTrans" cxnId="{0781121C-2DD2-4939-9728-C6477965DA94}">
      <dgm:prSet/>
      <dgm:spPr/>
      <dgm:t>
        <a:bodyPr/>
        <a:lstStyle/>
        <a:p>
          <a:endParaRPr lang="de-DE"/>
        </a:p>
      </dgm:t>
    </dgm:pt>
    <dgm:pt modelId="{468FF3C9-0BE5-4FF4-BE42-47AA0FABB054}" type="parTrans" cxnId="{0781121C-2DD2-4939-9728-C6477965DA94}">
      <dgm:prSet/>
      <dgm:spPr/>
      <dgm:t>
        <a:bodyPr/>
        <a:lstStyle/>
        <a:p>
          <a:endParaRPr lang="de-DE"/>
        </a:p>
      </dgm:t>
    </dgm:pt>
    <dgm:pt modelId="{AE6139D5-D84B-4711-8A6A-A5161E022A99}" type="pres">
      <dgm:prSet presAssocID="{754914D3-2823-4D9D-9B5F-8AAE908A279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de-DE"/>
        </a:p>
      </dgm:t>
    </dgm:pt>
    <dgm:pt modelId="{00F42187-34FD-4D8B-A449-F316E9EB9AFA}" type="pres">
      <dgm:prSet presAssocID="{754914D3-2823-4D9D-9B5F-8AAE908A2791}" presName="Name1" presStyleCnt="0"/>
      <dgm:spPr/>
      <dgm:t>
        <a:bodyPr/>
        <a:lstStyle/>
        <a:p>
          <a:endParaRPr lang="de-AT"/>
        </a:p>
      </dgm:t>
    </dgm:pt>
    <dgm:pt modelId="{C168C53D-163A-4892-8EF0-B5326C3FF8C8}" type="pres">
      <dgm:prSet presAssocID="{754914D3-2823-4D9D-9B5F-8AAE908A2791}" presName="cycle" presStyleCnt="0"/>
      <dgm:spPr/>
      <dgm:t>
        <a:bodyPr/>
        <a:lstStyle/>
        <a:p>
          <a:endParaRPr lang="de-AT"/>
        </a:p>
      </dgm:t>
    </dgm:pt>
    <dgm:pt modelId="{0FAB2C97-DF89-43B9-B7B2-C745E026F562}" type="pres">
      <dgm:prSet presAssocID="{754914D3-2823-4D9D-9B5F-8AAE908A2791}" presName="srcNode" presStyleLbl="node1" presStyleIdx="0" presStyleCnt="2"/>
      <dgm:spPr/>
      <dgm:t>
        <a:bodyPr/>
        <a:lstStyle/>
        <a:p>
          <a:endParaRPr lang="de-AT"/>
        </a:p>
      </dgm:t>
    </dgm:pt>
    <dgm:pt modelId="{93855F07-44CB-45DE-B464-761E63A71CD5}" type="pres">
      <dgm:prSet presAssocID="{754914D3-2823-4D9D-9B5F-8AAE908A2791}" presName="conn" presStyleLbl="parChTrans1D2" presStyleIdx="0" presStyleCnt="1"/>
      <dgm:spPr/>
      <dgm:t>
        <a:bodyPr/>
        <a:lstStyle/>
        <a:p>
          <a:endParaRPr lang="de-DE"/>
        </a:p>
      </dgm:t>
    </dgm:pt>
    <dgm:pt modelId="{D258DE45-194F-4470-A0BE-D234AB24927B}" type="pres">
      <dgm:prSet presAssocID="{754914D3-2823-4D9D-9B5F-8AAE908A2791}" presName="extraNode" presStyleLbl="node1" presStyleIdx="0" presStyleCnt="2"/>
      <dgm:spPr/>
      <dgm:t>
        <a:bodyPr/>
        <a:lstStyle/>
        <a:p>
          <a:endParaRPr lang="de-AT"/>
        </a:p>
      </dgm:t>
    </dgm:pt>
    <dgm:pt modelId="{BF8CDB65-7F63-46ED-AD6F-299BB5E410A3}" type="pres">
      <dgm:prSet presAssocID="{754914D3-2823-4D9D-9B5F-8AAE908A2791}" presName="dstNode" presStyleLbl="node1" presStyleIdx="0" presStyleCnt="2"/>
      <dgm:spPr/>
      <dgm:t>
        <a:bodyPr/>
        <a:lstStyle/>
        <a:p>
          <a:endParaRPr lang="de-AT"/>
        </a:p>
      </dgm:t>
    </dgm:pt>
    <dgm:pt modelId="{AB399548-C0EB-4691-9CE6-7284291054B6}" type="pres">
      <dgm:prSet presAssocID="{F2941672-F5FC-4F5F-8FF3-57791CAF8C56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B7AF41F-095F-4954-9948-F3B9C7302B4D}" type="pres">
      <dgm:prSet presAssocID="{F2941672-F5FC-4F5F-8FF3-57791CAF8C56}" presName="accent_1" presStyleCnt="0"/>
      <dgm:spPr/>
      <dgm:t>
        <a:bodyPr/>
        <a:lstStyle/>
        <a:p>
          <a:endParaRPr lang="de-AT"/>
        </a:p>
      </dgm:t>
    </dgm:pt>
    <dgm:pt modelId="{9AF5ED78-341F-403E-97B4-875F8057A202}" type="pres">
      <dgm:prSet presAssocID="{F2941672-F5FC-4F5F-8FF3-57791CAF8C56}" presName="accentRepeatNode" presStyleLbl="solidFgAcc1" presStyleIdx="0" presStyleCnt="2"/>
      <dgm:spPr>
        <a:solidFill>
          <a:schemeClr val="accent1"/>
        </a:solidFill>
        <a:ln w="28575">
          <a:solidFill>
            <a:schemeClr val="accent1"/>
          </a:solidFill>
        </a:ln>
      </dgm:spPr>
      <dgm:t>
        <a:bodyPr/>
        <a:lstStyle/>
        <a:p>
          <a:endParaRPr lang="de-DE"/>
        </a:p>
      </dgm:t>
    </dgm:pt>
    <dgm:pt modelId="{77ECFE10-46D2-48B0-947A-2C85B551FC94}" type="pres">
      <dgm:prSet presAssocID="{F24300EC-4372-4D89-B437-9F81F6228517}" presName="text_2" presStyleLbl="node1" presStyleIdx="1" presStyleCnt="2" custLinFactNeighborX="-52" custLinFactNeighborY="-690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EECF01B-4C91-4B01-BFA5-F1DFA7020B0A}" type="pres">
      <dgm:prSet presAssocID="{F24300EC-4372-4D89-B437-9F81F6228517}" presName="accent_2" presStyleCnt="0"/>
      <dgm:spPr/>
      <dgm:t>
        <a:bodyPr/>
        <a:lstStyle/>
        <a:p>
          <a:endParaRPr lang="de-AT"/>
        </a:p>
      </dgm:t>
    </dgm:pt>
    <dgm:pt modelId="{EF12B5F5-AB8A-4523-B395-C351AAF3CDFA}" type="pres">
      <dgm:prSet presAssocID="{F24300EC-4372-4D89-B437-9F81F6228517}" presName="accentRepeatNode" presStyleLbl="solidFgAcc1" presStyleIdx="1" presStyleCnt="2"/>
      <dgm:spPr>
        <a:solidFill>
          <a:schemeClr val="accent1">
            <a:lumMod val="40000"/>
            <a:lumOff val="60000"/>
          </a:schemeClr>
        </a:solidFill>
        <a:ln w="28575">
          <a:solidFill>
            <a:schemeClr val="accent1"/>
          </a:solidFill>
        </a:ln>
      </dgm:spPr>
      <dgm:t>
        <a:bodyPr/>
        <a:lstStyle/>
        <a:p>
          <a:endParaRPr lang="de-AT"/>
        </a:p>
      </dgm:t>
    </dgm:pt>
  </dgm:ptLst>
  <dgm:cxnLst>
    <dgm:cxn modelId="{C147B74E-D8E4-4787-BAD5-0490BA615561}" type="presOf" srcId="{624E2F07-CA2B-4ED9-89E9-4ED31FD7F6BD}" destId="{93855F07-44CB-45DE-B464-761E63A71CD5}" srcOrd="0" destOrd="0" presId="urn:microsoft.com/office/officeart/2008/layout/VerticalCurvedList"/>
    <dgm:cxn modelId="{5D549B4C-D8EA-4EC0-AE1D-66D4B9D64D67}" type="presOf" srcId="{F2941672-F5FC-4F5F-8FF3-57791CAF8C56}" destId="{AB399548-C0EB-4691-9CE6-7284291054B6}" srcOrd="0" destOrd="0" presId="urn:microsoft.com/office/officeart/2008/layout/VerticalCurvedList"/>
    <dgm:cxn modelId="{AA87652E-6A1A-4AA9-8DCD-5828FC3496F4}" type="presOf" srcId="{754914D3-2823-4D9D-9B5F-8AAE908A2791}" destId="{AE6139D5-D84B-4711-8A6A-A5161E022A99}" srcOrd="0" destOrd="0" presId="urn:microsoft.com/office/officeart/2008/layout/VerticalCurvedList"/>
    <dgm:cxn modelId="{0781121C-2DD2-4939-9728-C6477965DA94}" srcId="{754914D3-2823-4D9D-9B5F-8AAE908A2791}" destId="{F24300EC-4372-4D89-B437-9F81F6228517}" srcOrd="1" destOrd="0" parTransId="{468FF3C9-0BE5-4FF4-BE42-47AA0FABB054}" sibTransId="{BBB9D7DD-2425-4723-8219-8DCB9AF8E441}"/>
    <dgm:cxn modelId="{002C42F9-7EFF-4415-9D3B-22C894A776E1}" type="presOf" srcId="{F24300EC-4372-4D89-B437-9F81F6228517}" destId="{77ECFE10-46D2-48B0-947A-2C85B551FC94}" srcOrd="0" destOrd="0" presId="urn:microsoft.com/office/officeart/2008/layout/VerticalCurvedList"/>
    <dgm:cxn modelId="{108E50BE-3469-439F-8FFF-017FEBDD5C74}" srcId="{754914D3-2823-4D9D-9B5F-8AAE908A2791}" destId="{F2941672-F5FC-4F5F-8FF3-57791CAF8C56}" srcOrd="0" destOrd="0" parTransId="{937F0D99-2D0E-48A6-94B9-C880850880C0}" sibTransId="{624E2F07-CA2B-4ED9-89E9-4ED31FD7F6BD}"/>
    <dgm:cxn modelId="{81ED1ABB-643C-4D34-87CB-B3107C1A8E4B}" type="presParOf" srcId="{AE6139D5-D84B-4711-8A6A-A5161E022A99}" destId="{00F42187-34FD-4D8B-A449-F316E9EB9AFA}" srcOrd="0" destOrd="0" presId="urn:microsoft.com/office/officeart/2008/layout/VerticalCurvedList"/>
    <dgm:cxn modelId="{2E3B7407-2074-440D-8FF1-2684F8BA51D8}" type="presParOf" srcId="{00F42187-34FD-4D8B-A449-F316E9EB9AFA}" destId="{C168C53D-163A-4892-8EF0-B5326C3FF8C8}" srcOrd="0" destOrd="0" presId="urn:microsoft.com/office/officeart/2008/layout/VerticalCurvedList"/>
    <dgm:cxn modelId="{8BE19840-6CA0-4A7A-AFDE-D18B20C3CE7A}" type="presParOf" srcId="{C168C53D-163A-4892-8EF0-B5326C3FF8C8}" destId="{0FAB2C97-DF89-43B9-B7B2-C745E026F562}" srcOrd="0" destOrd="0" presId="urn:microsoft.com/office/officeart/2008/layout/VerticalCurvedList"/>
    <dgm:cxn modelId="{6820C1B7-F337-4197-A3BF-E67265D7440C}" type="presParOf" srcId="{C168C53D-163A-4892-8EF0-B5326C3FF8C8}" destId="{93855F07-44CB-45DE-B464-761E63A71CD5}" srcOrd="1" destOrd="0" presId="urn:microsoft.com/office/officeart/2008/layout/VerticalCurvedList"/>
    <dgm:cxn modelId="{AD1F4FAF-2928-46CF-828C-C2F97FB0415C}" type="presParOf" srcId="{C168C53D-163A-4892-8EF0-B5326C3FF8C8}" destId="{D258DE45-194F-4470-A0BE-D234AB24927B}" srcOrd="2" destOrd="0" presId="urn:microsoft.com/office/officeart/2008/layout/VerticalCurvedList"/>
    <dgm:cxn modelId="{3C299A57-0464-4A8D-8488-9A6B1543ECAC}" type="presParOf" srcId="{C168C53D-163A-4892-8EF0-B5326C3FF8C8}" destId="{BF8CDB65-7F63-46ED-AD6F-299BB5E410A3}" srcOrd="3" destOrd="0" presId="urn:microsoft.com/office/officeart/2008/layout/VerticalCurvedList"/>
    <dgm:cxn modelId="{2827DC56-D947-457A-9FD3-0C072AFE9526}" type="presParOf" srcId="{00F42187-34FD-4D8B-A449-F316E9EB9AFA}" destId="{AB399548-C0EB-4691-9CE6-7284291054B6}" srcOrd="1" destOrd="0" presId="urn:microsoft.com/office/officeart/2008/layout/VerticalCurvedList"/>
    <dgm:cxn modelId="{B2ED0368-B155-4A9F-A207-C5DA67B08F52}" type="presParOf" srcId="{00F42187-34FD-4D8B-A449-F316E9EB9AFA}" destId="{0B7AF41F-095F-4954-9948-F3B9C7302B4D}" srcOrd="2" destOrd="0" presId="urn:microsoft.com/office/officeart/2008/layout/VerticalCurvedList"/>
    <dgm:cxn modelId="{AFAA8946-B903-4611-9621-10470C8DE80F}" type="presParOf" srcId="{0B7AF41F-095F-4954-9948-F3B9C7302B4D}" destId="{9AF5ED78-341F-403E-97B4-875F8057A202}" srcOrd="0" destOrd="0" presId="urn:microsoft.com/office/officeart/2008/layout/VerticalCurvedList"/>
    <dgm:cxn modelId="{7CC6445F-848D-4212-B1A5-3D830C6492E8}" type="presParOf" srcId="{00F42187-34FD-4D8B-A449-F316E9EB9AFA}" destId="{77ECFE10-46D2-48B0-947A-2C85B551FC94}" srcOrd="3" destOrd="0" presId="urn:microsoft.com/office/officeart/2008/layout/VerticalCurvedList"/>
    <dgm:cxn modelId="{3A399935-92F6-4115-9FDD-A20138DDF5B9}" type="presParOf" srcId="{00F42187-34FD-4D8B-A449-F316E9EB9AFA}" destId="{FEECF01B-4C91-4B01-BFA5-F1DFA7020B0A}" srcOrd="4" destOrd="0" presId="urn:microsoft.com/office/officeart/2008/layout/VerticalCurvedList"/>
    <dgm:cxn modelId="{E669B7E1-7E7F-4B74-AF60-E36E7A9C3EFC}" type="presParOf" srcId="{FEECF01B-4C91-4B01-BFA5-F1DFA7020B0A}" destId="{EF12B5F5-AB8A-4523-B395-C351AAF3CDF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4914D3-2823-4D9D-9B5F-8AAE908A279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2941672-F5FC-4F5F-8FF3-57791CAF8C56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2400" noProof="0" dirty="0" smtClean="0">
              <a:solidFill>
                <a:schemeClr val="accent1"/>
              </a:solidFill>
            </a:rPr>
            <a:t>Strengthening of Danube Navigation- </a:t>
          </a:r>
          <a:r>
            <a:rPr lang="en-GB" sz="2400" b="1" noProof="0" dirty="0" smtClean="0">
              <a:solidFill>
                <a:schemeClr val="accent1"/>
              </a:solidFill>
            </a:rPr>
            <a:t>Why?</a:t>
          </a:r>
        </a:p>
      </dgm:t>
    </dgm:pt>
    <dgm:pt modelId="{937F0D99-2D0E-48A6-94B9-C880850880C0}" type="parTrans" cxnId="{108E50BE-3469-439F-8FFF-017FEBDD5C74}">
      <dgm:prSet/>
      <dgm:spPr/>
      <dgm:t>
        <a:bodyPr/>
        <a:lstStyle/>
        <a:p>
          <a:endParaRPr lang="de-DE"/>
        </a:p>
      </dgm:t>
    </dgm:pt>
    <dgm:pt modelId="{624E2F07-CA2B-4ED9-89E9-4ED31FD7F6BD}" type="sibTrans" cxnId="{108E50BE-3469-439F-8FFF-017FEBDD5C74}">
      <dgm:prSet/>
      <dgm:spPr/>
      <dgm:t>
        <a:bodyPr/>
        <a:lstStyle/>
        <a:p>
          <a:endParaRPr lang="de-DE"/>
        </a:p>
      </dgm:t>
    </dgm:pt>
    <dgm:pt modelId="{F24300EC-4372-4D89-B437-9F81F6228517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2400" noProof="0" dirty="0" smtClean="0">
              <a:solidFill>
                <a:schemeClr val="accent1"/>
              </a:solidFill>
            </a:rPr>
            <a:t>Strengthening of Danube Navigation- </a:t>
          </a:r>
          <a:r>
            <a:rPr lang="en-GB" sz="2400" b="1" noProof="0" dirty="0" smtClean="0">
              <a:solidFill>
                <a:schemeClr val="accent1"/>
              </a:solidFill>
            </a:rPr>
            <a:t>How?</a:t>
          </a:r>
        </a:p>
      </dgm:t>
    </dgm:pt>
    <dgm:pt modelId="{BBB9D7DD-2425-4723-8219-8DCB9AF8E441}" type="sibTrans" cxnId="{0781121C-2DD2-4939-9728-C6477965DA94}">
      <dgm:prSet/>
      <dgm:spPr/>
      <dgm:t>
        <a:bodyPr/>
        <a:lstStyle/>
        <a:p>
          <a:endParaRPr lang="de-DE"/>
        </a:p>
      </dgm:t>
    </dgm:pt>
    <dgm:pt modelId="{468FF3C9-0BE5-4FF4-BE42-47AA0FABB054}" type="parTrans" cxnId="{0781121C-2DD2-4939-9728-C6477965DA94}">
      <dgm:prSet/>
      <dgm:spPr/>
      <dgm:t>
        <a:bodyPr/>
        <a:lstStyle/>
        <a:p>
          <a:endParaRPr lang="de-DE"/>
        </a:p>
      </dgm:t>
    </dgm:pt>
    <dgm:pt modelId="{AE6139D5-D84B-4711-8A6A-A5161E022A99}" type="pres">
      <dgm:prSet presAssocID="{754914D3-2823-4D9D-9B5F-8AAE908A279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de-DE"/>
        </a:p>
      </dgm:t>
    </dgm:pt>
    <dgm:pt modelId="{00F42187-34FD-4D8B-A449-F316E9EB9AFA}" type="pres">
      <dgm:prSet presAssocID="{754914D3-2823-4D9D-9B5F-8AAE908A2791}" presName="Name1" presStyleCnt="0"/>
      <dgm:spPr/>
      <dgm:t>
        <a:bodyPr/>
        <a:lstStyle/>
        <a:p>
          <a:endParaRPr lang="de-AT"/>
        </a:p>
      </dgm:t>
    </dgm:pt>
    <dgm:pt modelId="{C168C53D-163A-4892-8EF0-B5326C3FF8C8}" type="pres">
      <dgm:prSet presAssocID="{754914D3-2823-4D9D-9B5F-8AAE908A2791}" presName="cycle" presStyleCnt="0"/>
      <dgm:spPr/>
      <dgm:t>
        <a:bodyPr/>
        <a:lstStyle/>
        <a:p>
          <a:endParaRPr lang="de-AT"/>
        </a:p>
      </dgm:t>
    </dgm:pt>
    <dgm:pt modelId="{0FAB2C97-DF89-43B9-B7B2-C745E026F562}" type="pres">
      <dgm:prSet presAssocID="{754914D3-2823-4D9D-9B5F-8AAE908A2791}" presName="srcNode" presStyleLbl="node1" presStyleIdx="0" presStyleCnt="2"/>
      <dgm:spPr/>
      <dgm:t>
        <a:bodyPr/>
        <a:lstStyle/>
        <a:p>
          <a:endParaRPr lang="de-AT"/>
        </a:p>
      </dgm:t>
    </dgm:pt>
    <dgm:pt modelId="{93855F07-44CB-45DE-B464-761E63A71CD5}" type="pres">
      <dgm:prSet presAssocID="{754914D3-2823-4D9D-9B5F-8AAE908A2791}" presName="conn" presStyleLbl="parChTrans1D2" presStyleIdx="0" presStyleCnt="1"/>
      <dgm:spPr/>
      <dgm:t>
        <a:bodyPr/>
        <a:lstStyle/>
        <a:p>
          <a:endParaRPr lang="de-DE"/>
        </a:p>
      </dgm:t>
    </dgm:pt>
    <dgm:pt modelId="{D258DE45-194F-4470-A0BE-D234AB24927B}" type="pres">
      <dgm:prSet presAssocID="{754914D3-2823-4D9D-9B5F-8AAE908A2791}" presName="extraNode" presStyleLbl="node1" presStyleIdx="0" presStyleCnt="2"/>
      <dgm:spPr/>
      <dgm:t>
        <a:bodyPr/>
        <a:lstStyle/>
        <a:p>
          <a:endParaRPr lang="de-AT"/>
        </a:p>
      </dgm:t>
    </dgm:pt>
    <dgm:pt modelId="{BF8CDB65-7F63-46ED-AD6F-299BB5E410A3}" type="pres">
      <dgm:prSet presAssocID="{754914D3-2823-4D9D-9B5F-8AAE908A2791}" presName="dstNode" presStyleLbl="node1" presStyleIdx="0" presStyleCnt="2"/>
      <dgm:spPr/>
      <dgm:t>
        <a:bodyPr/>
        <a:lstStyle/>
        <a:p>
          <a:endParaRPr lang="de-AT"/>
        </a:p>
      </dgm:t>
    </dgm:pt>
    <dgm:pt modelId="{AB399548-C0EB-4691-9CE6-7284291054B6}" type="pres">
      <dgm:prSet presAssocID="{F2941672-F5FC-4F5F-8FF3-57791CAF8C56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B7AF41F-095F-4954-9948-F3B9C7302B4D}" type="pres">
      <dgm:prSet presAssocID="{F2941672-F5FC-4F5F-8FF3-57791CAF8C56}" presName="accent_1" presStyleCnt="0"/>
      <dgm:spPr/>
      <dgm:t>
        <a:bodyPr/>
        <a:lstStyle/>
        <a:p>
          <a:endParaRPr lang="de-AT"/>
        </a:p>
      </dgm:t>
    </dgm:pt>
    <dgm:pt modelId="{9AF5ED78-341F-403E-97B4-875F8057A202}" type="pres">
      <dgm:prSet presAssocID="{F2941672-F5FC-4F5F-8FF3-57791CAF8C56}" presName="accentRepeatNode" presStyleLbl="solidFgAcc1" presStyleIdx="0" presStyleCnt="2"/>
      <dgm:spPr>
        <a:solidFill>
          <a:schemeClr val="accent1">
            <a:lumMod val="40000"/>
            <a:lumOff val="60000"/>
          </a:schemeClr>
        </a:solidFill>
        <a:ln w="28575">
          <a:solidFill>
            <a:schemeClr val="accent1"/>
          </a:solidFill>
        </a:ln>
      </dgm:spPr>
      <dgm:t>
        <a:bodyPr/>
        <a:lstStyle/>
        <a:p>
          <a:endParaRPr lang="de-DE"/>
        </a:p>
      </dgm:t>
    </dgm:pt>
    <dgm:pt modelId="{77ECFE10-46D2-48B0-947A-2C85B551FC94}" type="pres">
      <dgm:prSet presAssocID="{F24300EC-4372-4D89-B437-9F81F6228517}" presName="text_2" presStyleLbl="node1" presStyleIdx="1" presStyleCnt="2" custLinFactNeighborX="-52" custLinFactNeighborY="-690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EECF01B-4C91-4B01-BFA5-F1DFA7020B0A}" type="pres">
      <dgm:prSet presAssocID="{F24300EC-4372-4D89-B437-9F81F6228517}" presName="accent_2" presStyleCnt="0"/>
      <dgm:spPr/>
      <dgm:t>
        <a:bodyPr/>
        <a:lstStyle/>
        <a:p>
          <a:endParaRPr lang="de-AT"/>
        </a:p>
      </dgm:t>
    </dgm:pt>
    <dgm:pt modelId="{EF12B5F5-AB8A-4523-B395-C351AAF3CDFA}" type="pres">
      <dgm:prSet presAssocID="{F24300EC-4372-4D89-B437-9F81F6228517}" presName="accentRepeatNode" presStyleLbl="solidFgAcc1" presStyleIdx="1" presStyleCnt="2"/>
      <dgm:spPr>
        <a:solidFill>
          <a:schemeClr val="accent1"/>
        </a:solidFill>
        <a:ln w="28575">
          <a:solidFill>
            <a:schemeClr val="accent1"/>
          </a:solidFill>
        </a:ln>
      </dgm:spPr>
      <dgm:t>
        <a:bodyPr/>
        <a:lstStyle/>
        <a:p>
          <a:endParaRPr lang="de-AT"/>
        </a:p>
      </dgm:t>
    </dgm:pt>
  </dgm:ptLst>
  <dgm:cxnLst>
    <dgm:cxn modelId="{95BC20FF-0C71-4B0C-B861-A5AC25268BB5}" type="presOf" srcId="{624E2F07-CA2B-4ED9-89E9-4ED31FD7F6BD}" destId="{93855F07-44CB-45DE-B464-761E63A71CD5}" srcOrd="0" destOrd="0" presId="urn:microsoft.com/office/officeart/2008/layout/VerticalCurvedList"/>
    <dgm:cxn modelId="{0781121C-2DD2-4939-9728-C6477965DA94}" srcId="{754914D3-2823-4D9D-9B5F-8AAE908A2791}" destId="{F24300EC-4372-4D89-B437-9F81F6228517}" srcOrd="1" destOrd="0" parTransId="{468FF3C9-0BE5-4FF4-BE42-47AA0FABB054}" sibTransId="{BBB9D7DD-2425-4723-8219-8DCB9AF8E441}"/>
    <dgm:cxn modelId="{04B32B26-A577-4BAF-98AC-CCE8605C837A}" type="presOf" srcId="{F2941672-F5FC-4F5F-8FF3-57791CAF8C56}" destId="{AB399548-C0EB-4691-9CE6-7284291054B6}" srcOrd="0" destOrd="0" presId="urn:microsoft.com/office/officeart/2008/layout/VerticalCurvedList"/>
    <dgm:cxn modelId="{3BFA3E3E-1A87-4F79-928C-DCFA362C87C2}" type="presOf" srcId="{754914D3-2823-4D9D-9B5F-8AAE908A2791}" destId="{AE6139D5-D84B-4711-8A6A-A5161E022A99}" srcOrd="0" destOrd="0" presId="urn:microsoft.com/office/officeart/2008/layout/VerticalCurvedList"/>
    <dgm:cxn modelId="{108E50BE-3469-439F-8FFF-017FEBDD5C74}" srcId="{754914D3-2823-4D9D-9B5F-8AAE908A2791}" destId="{F2941672-F5FC-4F5F-8FF3-57791CAF8C56}" srcOrd="0" destOrd="0" parTransId="{937F0D99-2D0E-48A6-94B9-C880850880C0}" sibTransId="{624E2F07-CA2B-4ED9-89E9-4ED31FD7F6BD}"/>
    <dgm:cxn modelId="{15FB63DC-B675-498B-AAF6-F7319057AA98}" type="presOf" srcId="{F24300EC-4372-4D89-B437-9F81F6228517}" destId="{77ECFE10-46D2-48B0-947A-2C85B551FC94}" srcOrd="0" destOrd="0" presId="urn:microsoft.com/office/officeart/2008/layout/VerticalCurvedList"/>
    <dgm:cxn modelId="{F3C9A8AD-74AB-41DE-94DC-C9403B46810E}" type="presParOf" srcId="{AE6139D5-D84B-4711-8A6A-A5161E022A99}" destId="{00F42187-34FD-4D8B-A449-F316E9EB9AFA}" srcOrd="0" destOrd="0" presId="urn:microsoft.com/office/officeart/2008/layout/VerticalCurvedList"/>
    <dgm:cxn modelId="{7A88FAAB-9296-4F96-9E95-37D4A556D89F}" type="presParOf" srcId="{00F42187-34FD-4D8B-A449-F316E9EB9AFA}" destId="{C168C53D-163A-4892-8EF0-B5326C3FF8C8}" srcOrd="0" destOrd="0" presId="urn:microsoft.com/office/officeart/2008/layout/VerticalCurvedList"/>
    <dgm:cxn modelId="{F1B0CE55-D917-4D33-A6F8-572B7F8FC7BA}" type="presParOf" srcId="{C168C53D-163A-4892-8EF0-B5326C3FF8C8}" destId="{0FAB2C97-DF89-43B9-B7B2-C745E026F562}" srcOrd="0" destOrd="0" presId="urn:microsoft.com/office/officeart/2008/layout/VerticalCurvedList"/>
    <dgm:cxn modelId="{FD909786-1602-49CD-AF6D-487163953158}" type="presParOf" srcId="{C168C53D-163A-4892-8EF0-B5326C3FF8C8}" destId="{93855F07-44CB-45DE-B464-761E63A71CD5}" srcOrd="1" destOrd="0" presId="urn:microsoft.com/office/officeart/2008/layout/VerticalCurvedList"/>
    <dgm:cxn modelId="{850C2216-2CC3-46F5-B076-5BBCE72E1EEA}" type="presParOf" srcId="{C168C53D-163A-4892-8EF0-B5326C3FF8C8}" destId="{D258DE45-194F-4470-A0BE-D234AB24927B}" srcOrd="2" destOrd="0" presId="urn:microsoft.com/office/officeart/2008/layout/VerticalCurvedList"/>
    <dgm:cxn modelId="{F95535FE-7FDF-4D13-AF5C-7091212203E8}" type="presParOf" srcId="{C168C53D-163A-4892-8EF0-B5326C3FF8C8}" destId="{BF8CDB65-7F63-46ED-AD6F-299BB5E410A3}" srcOrd="3" destOrd="0" presId="urn:microsoft.com/office/officeart/2008/layout/VerticalCurvedList"/>
    <dgm:cxn modelId="{81AD7620-CE64-4AFB-8A39-E1BA1F990005}" type="presParOf" srcId="{00F42187-34FD-4D8B-A449-F316E9EB9AFA}" destId="{AB399548-C0EB-4691-9CE6-7284291054B6}" srcOrd="1" destOrd="0" presId="urn:microsoft.com/office/officeart/2008/layout/VerticalCurvedList"/>
    <dgm:cxn modelId="{934F0E5A-F6F8-4EA3-9FAB-00A544DDEF5E}" type="presParOf" srcId="{00F42187-34FD-4D8B-A449-F316E9EB9AFA}" destId="{0B7AF41F-095F-4954-9948-F3B9C7302B4D}" srcOrd="2" destOrd="0" presId="urn:microsoft.com/office/officeart/2008/layout/VerticalCurvedList"/>
    <dgm:cxn modelId="{6D337B6C-5085-44C7-8F01-06C7C79E9023}" type="presParOf" srcId="{0B7AF41F-095F-4954-9948-F3B9C7302B4D}" destId="{9AF5ED78-341F-403E-97B4-875F8057A202}" srcOrd="0" destOrd="0" presId="urn:microsoft.com/office/officeart/2008/layout/VerticalCurvedList"/>
    <dgm:cxn modelId="{1A7D18AD-404A-48A1-AAE2-BB6DA4DE58B1}" type="presParOf" srcId="{00F42187-34FD-4D8B-A449-F316E9EB9AFA}" destId="{77ECFE10-46D2-48B0-947A-2C85B551FC94}" srcOrd="3" destOrd="0" presId="urn:microsoft.com/office/officeart/2008/layout/VerticalCurvedList"/>
    <dgm:cxn modelId="{597C70C3-C967-4F97-9E9C-689956D1D4F0}" type="presParOf" srcId="{00F42187-34FD-4D8B-A449-F316E9EB9AFA}" destId="{FEECF01B-4C91-4B01-BFA5-F1DFA7020B0A}" srcOrd="4" destOrd="0" presId="urn:microsoft.com/office/officeart/2008/layout/VerticalCurvedList"/>
    <dgm:cxn modelId="{AC4CA2AB-4298-42AB-B9A6-834C4295D787}" type="presParOf" srcId="{FEECF01B-4C91-4B01-BFA5-F1DFA7020B0A}" destId="{EF12B5F5-AB8A-4523-B395-C351AAF3CDF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55F07-44CB-45DE-B464-761E63A71CD5}">
      <dsp:nvSpPr>
        <dsp:cNvPr id="0" name=""/>
        <dsp:cNvSpPr/>
      </dsp:nvSpPr>
      <dsp:spPr>
        <a:xfrm>
          <a:off x="-2346022" y="-364576"/>
          <a:ext cx="2817385" cy="2817385"/>
        </a:xfrm>
        <a:prstGeom prst="blockArc">
          <a:avLst>
            <a:gd name="adj1" fmla="val 18900000"/>
            <a:gd name="adj2" fmla="val 2700000"/>
            <a:gd name="adj3" fmla="val 767"/>
          </a:avLst>
        </a:pr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99548-C0EB-4691-9CE6-7284291054B6}">
      <dsp:nvSpPr>
        <dsp:cNvPr id="0" name=""/>
        <dsp:cNvSpPr/>
      </dsp:nvSpPr>
      <dsp:spPr>
        <a:xfrm>
          <a:off x="383869" y="298324"/>
          <a:ext cx="5869811" cy="59656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52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noProof="0" dirty="0" smtClean="0">
              <a:solidFill>
                <a:schemeClr val="accent1"/>
              </a:solidFill>
            </a:rPr>
            <a:t>Strengthening of Danube Navigation- </a:t>
          </a:r>
          <a:r>
            <a:rPr lang="en-GB" sz="2400" b="1" kern="1200" noProof="0" dirty="0" smtClean="0">
              <a:solidFill>
                <a:schemeClr val="accent1"/>
              </a:solidFill>
            </a:rPr>
            <a:t>Why?</a:t>
          </a:r>
        </a:p>
      </dsp:txBody>
      <dsp:txXfrm>
        <a:off x="383869" y="298324"/>
        <a:ext cx="5869811" cy="596566"/>
      </dsp:txXfrm>
    </dsp:sp>
    <dsp:sp modelId="{9AF5ED78-341F-403E-97B4-875F8057A202}">
      <dsp:nvSpPr>
        <dsp:cNvPr id="0" name=""/>
        <dsp:cNvSpPr/>
      </dsp:nvSpPr>
      <dsp:spPr>
        <a:xfrm>
          <a:off x="11015" y="223754"/>
          <a:ext cx="745708" cy="745708"/>
        </a:xfrm>
        <a:prstGeom prst="ellipse">
          <a:avLst/>
        </a:prstGeom>
        <a:solidFill>
          <a:schemeClr val="accent1"/>
        </a:solid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CFE10-46D2-48B0-947A-2C85B551FC94}">
      <dsp:nvSpPr>
        <dsp:cNvPr id="0" name=""/>
        <dsp:cNvSpPr/>
      </dsp:nvSpPr>
      <dsp:spPr>
        <a:xfrm>
          <a:off x="380817" y="1152130"/>
          <a:ext cx="5869811" cy="59656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52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noProof="0" dirty="0" smtClean="0">
              <a:solidFill>
                <a:schemeClr val="accent1"/>
              </a:solidFill>
            </a:rPr>
            <a:t>Strengthening of Danube Navigation- </a:t>
          </a:r>
          <a:r>
            <a:rPr lang="en-GB" sz="2400" b="1" kern="1200" noProof="0" dirty="0" smtClean="0">
              <a:solidFill>
                <a:schemeClr val="accent1"/>
              </a:solidFill>
            </a:rPr>
            <a:t>How?</a:t>
          </a:r>
        </a:p>
      </dsp:txBody>
      <dsp:txXfrm>
        <a:off x="380817" y="1152130"/>
        <a:ext cx="5869811" cy="596566"/>
      </dsp:txXfrm>
    </dsp:sp>
    <dsp:sp modelId="{EF12B5F5-AB8A-4523-B395-C351AAF3CDFA}">
      <dsp:nvSpPr>
        <dsp:cNvPr id="0" name=""/>
        <dsp:cNvSpPr/>
      </dsp:nvSpPr>
      <dsp:spPr>
        <a:xfrm>
          <a:off x="11015" y="1118770"/>
          <a:ext cx="745708" cy="74570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55F07-44CB-45DE-B464-761E63A71CD5}">
      <dsp:nvSpPr>
        <dsp:cNvPr id="0" name=""/>
        <dsp:cNvSpPr/>
      </dsp:nvSpPr>
      <dsp:spPr>
        <a:xfrm>
          <a:off x="-2346022" y="-364576"/>
          <a:ext cx="2817385" cy="2817385"/>
        </a:xfrm>
        <a:prstGeom prst="blockArc">
          <a:avLst>
            <a:gd name="adj1" fmla="val 18900000"/>
            <a:gd name="adj2" fmla="val 2700000"/>
            <a:gd name="adj3" fmla="val 767"/>
          </a:avLst>
        </a:pr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99548-C0EB-4691-9CE6-7284291054B6}">
      <dsp:nvSpPr>
        <dsp:cNvPr id="0" name=""/>
        <dsp:cNvSpPr/>
      </dsp:nvSpPr>
      <dsp:spPr>
        <a:xfrm>
          <a:off x="383869" y="298324"/>
          <a:ext cx="5869811" cy="59656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52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noProof="0" dirty="0" smtClean="0">
              <a:solidFill>
                <a:schemeClr val="accent1"/>
              </a:solidFill>
            </a:rPr>
            <a:t>Strengthening of Danube Navigation- </a:t>
          </a:r>
          <a:r>
            <a:rPr lang="en-GB" sz="2400" b="1" kern="1200" noProof="0" dirty="0" smtClean="0">
              <a:solidFill>
                <a:schemeClr val="accent1"/>
              </a:solidFill>
            </a:rPr>
            <a:t>Why?</a:t>
          </a:r>
        </a:p>
      </dsp:txBody>
      <dsp:txXfrm>
        <a:off x="383869" y="298324"/>
        <a:ext cx="5869811" cy="596566"/>
      </dsp:txXfrm>
    </dsp:sp>
    <dsp:sp modelId="{9AF5ED78-341F-403E-97B4-875F8057A202}">
      <dsp:nvSpPr>
        <dsp:cNvPr id="0" name=""/>
        <dsp:cNvSpPr/>
      </dsp:nvSpPr>
      <dsp:spPr>
        <a:xfrm>
          <a:off x="11015" y="223754"/>
          <a:ext cx="745708" cy="74570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CFE10-46D2-48B0-947A-2C85B551FC94}">
      <dsp:nvSpPr>
        <dsp:cNvPr id="0" name=""/>
        <dsp:cNvSpPr/>
      </dsp:nvSpPr>
      <dsp:spPr>
        <a:xfrm>
          <a:off x="380817" y="1152130"/>
          <a:ext cx="5869811" cy="59656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52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noProof="0" dirty="0" smtClean="0">
              <a:solidFill>
                <a:schemeClr val="accent1"/>
              </a:solidFill>
            </a:rPr>
            <a:t>Strengthening of Danube Navigation- </a:t>
          </a:r>
          <a:r>
            <a:rPr lang="en-GB" sz="2400" b="1" kern="1200" noProof="0" dirty="0" smtClean="0">
              <a:solidFill>
                <a:schemeClr val="accent1"/>
              </a:solidFill>
            </a:rPr>
            <a:t>How?</a:t>
          </a:r>
        </a:p>
      </dsp:txBody>
      <dsp:txXfrm>
        <a:off x="380817" y="1152130"/>
        <a:ext cx="5869811" cy="596566"/>
      </dsp:txXfrm>
    </dsp:sp>
    <dsp:sp modelId="{EF12B5F5-AB8A-4523-B395-C351AAF3CDFA}">
      <dsp:nvSpPr>
        <dsp:cNvPr id="0" name=""/>
        <dsp:cNvSpPr/>
      </dsp:nvSpPr>
      <dsp:spPr>
        <a:xfrm>
          <a:off x="11015" y="1118770"/>
          <a:ext cx="745708" cy="745708"/>
        </a:xfrm>
        <a:prstGeom prst="ellipse">
          <a:avLst/>
        </a:prstGeom>
        <a:solidFill>
          <a:schemeClr val="accent1"/>
        </a:solid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6"/>
          </a:xfrm>
          <a:prstGeom prst="rect">
            <a:avLst/>
          </a:prstGeom>
        </p:spPr>
        <p:txBody>
          <a:bodyPr vert="horz" lIns="92263" tIns="46131" rIns="92263" bIns="46131" rtlCol="0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7206"/>
          </a:xfrm>
          <a:prstGeom prst="rect">
            <a:avLst/>
          </a:prstGeom>
        </p:spPr>
        <p:txBody>
          <a:bodyPr vert="horz" lIns="92263" tIns="46131" rIns="92263" bIns="46131" rtlCol="0"/>
          <a:lstStyle>
            <a:lvl1pPr algn="r">
              <a:defRPr sz="1200"/>
            </a:lvl1pPr>
          </a:lstStyle>
          <a:p>
            <a:fld id="{CCFC2A34-98BB-4C93-A97D-162B0DCA04A7}" type="datetimeFigureOut">
              <a:rPr lang="de-AT" smtClean="0"/>
              <a:t>23.07.2015</a:t>
            </a:fld>
            <a:endParaRPr lang="de-A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6125"/>
            <a:ext cx="4973637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63" tIns="46131" rIns="92263" bIns="46131" rtlCol="0" anchor="ctr"/>
          <a:lstStyle/>
          <a:p>
            <a:endParaRPr lang="de-AT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6"/>
          </a:xfrm>
          <a:prstGeom prst="rect">
            <a:avLst/>
          </a:prstGeom>
        </p:spPr>
        <p:txBody>
          <a:bodyPr vert="horz" lIns="92263" tIns="46131" rIns="92263" bIns="461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6"/>
          </a:xfrm>
          <a:prstGeom prst="rect">
            <a:avLst/>
          </a:prstGeom>
        </p:spPr>
        <p:txBody>
          <a:bodyPr vert="horz" lIns="92263" tIns="46131" rIns="92263" bIns="46131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6"/>
          </a:xfrm>
          <a:prstGeom prst="rect">
            <a:avLst/>
          </a:prstGeom>
        </p:spPr>
        <p:txBody>
          <a:bodyPr vert="horz" lIns="92263" tIns="46131" rIns="92263" bIns="46131" rtlCol="0" anchor="b"/>
          <a:lstStyle>
            <a:lvl1pPr algn="r">
              <a:defRPr sz="1200"/>
            </a:lvl1pPr>
          </a:lstStyle>
          <a:p>
            <a:fld id="{56F06DAA-0A4E-4110-9797-3FB8CA0FEA93}" type="slidenum">
              <a:rPr lang="de-AT" smtClean="0"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50144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adonau.org/en/newsroom/publications/folders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This</a:t>
            </a:r>
            <a:r>
              <a:rPr lang="en-GB" baseline="0" noProof="0" dirty="0" smtClean="0"/>
              <a:t> set of slides gives an overview of the potential of Danube navigation and shows solution approaches how to face existing problems of the Danube waterway.</a:t>
            </a:r>
            <a:endParaRPr lang="en-GB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>
                <a:solidFill>
                  <a:prstClr val="black"/>
                </a:solidFill>
              </a:rPr>
              <a:pPr/>
              <a:t>1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70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2721">
              <a:defRPr/>
            </a:pPr>
            <a:r>
              <a:rPr lang="de-AT" dirty="0" smtClean="0"/>
              <a:t>Manual on Danube Navigation page 30 –</a:t>
            </a:r>
            <a:r>
              <a:rPr lang="de-AT" baseline="0" dirty="0" smtClean="0"/>
              <a:t> 31.</a:t>
            </a:r>
            <a:endParaRPr lang="de-AT" dirty="0" smtClean="0"/>
          </a:p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87138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aseline="0" dirty="0" smtClean="0"/>
              <a:t>Manual on Danube Navigation 49 – 67.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0490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aseline="0" dirty="0" smtClean="0"/>
              <a:t>Manual on Danube Navigation page 61 – 63.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29361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670"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4064" indent="-286179" defTabSz="93167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4715" indent="-228943" defTabSz="93167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2600" indent="-228943" defTabSz="93167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60486" indent="-228943" defTabSz="93167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8372" indent="-228943" algn="ctr" defTabSz="93167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6258" indent="-228943" algn="ctr" defTabSz="93167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34144" indent="-228943" algn="ctr" defTabSz="93167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92029" indent="-228943" algn="ctr" defTabSz="93167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BF66F9A-3AFD-41E5-83B3-DC95B3C08420}" type="slidenum">
              <a:rPr lang="en-GB" altLang="de-DE" sz="1200"/>
              <a:pPr eaLnBrk="1" hangingPunct="1"/>
              <a:t>15</a:t>
            </a:fld>
            <a:endParaRPr lang="en-GB" altLang="de-DE" sz="1200" dirty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244" y="4724760"/>
            <a:ext cx="5445126" cy="4473493"/>
          </a:xfrm>
          <a:noFill/>
        </p:spPr>
        <p:txBody>
          <a:bodyPr lIns="91409" tIns="45704" rIns="91409" bIns="45704"/>
          <a:lstStyle/>
          <a:p>
            <a:pPr eaLnBrk="1" hangingPunct="1"/>
            <a:r>
              <a:rPr lang="de-AT" altLang="de-DE" dirty="0" smtClean="0"/>
              <a:t>Manual</a:t>
            </a:r>
            <a:r>
              <a:rPr lang="de-AT" altLang="de-DE" baseline="0" dirty="0" smtClean="0"/>
              <a:t> on Danube navigation page 69 – 71.</a:t>
            </a:r>
            <a:endParaRPr lang="de-AT" altLang="de-DE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Manual</a:t>
            </a:r>
            <a:r>
              <a:rPr lang="de-AT" baseline="0" dirty="0" smtClean="0"/>
              <a:t> on Danube Navigation page 122 – 130.</a:t>
            </a:r>
            <a:endParaRPr lang="de-AT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>
                <a:solidFill>
                  <a:prstClr val="black"/>
                </a:solidFill>
              </a:rPr>
              <a:pPr/>
              <a:t>16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35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/>
              <a:t>17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5295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/>
              <a:t>18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07397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/>
              <a:t>19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72035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/>
              <a:t>20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85268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/>
              <a:t>21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13167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Manual on Danube Navigation page 16 – 20. 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21952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/>
              <a:t>22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3028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/>
              <a:t>23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813821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>
                <a:solidFill>
                  <a:prstClr val="black"/>
                </a:solidFill>
              </a:rPr>
              <a:pPr/>
              <a:t>24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96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/>
              <a:t>25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49701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593"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4002" indent="-286156" defTabSz="931593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4620" indent="-228924" defTabSz="931593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2467" indent="-228924" defTabSz="931593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60316" indent="-228924" defTabSz="931593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8164" indent="-228924" algn="ctr" defTabSz="93159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6011" indent="-228924" algn="ctr" defTabSz="93159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33859" indent="-228924" algn="ctr" defTabSz="93159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91707" indent="-228924" algn="ctr" defTabSz="93159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73FCF5-4C6A-419C-B052-6EF528384C46}" type="slidenum">
              <a:rPr lang="en-GB" sz="1200">
                <a:solidFill>
                  <a:prstClr val="black"/>
                </a:solidFill>
              </a:rPr>
              <a:pPr eaLnBrk="1" hangingPunct="1"/>
              <a:t>4</a:t>
            </a:fld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73637" cy="373062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z="2400" dirty="0" smtClean="0">
                <a:solidFill>
                  <a:schemeClr val="accent1"/>
                </a:solidFill>
              </a:rPr>
              <a:t>Manual on Danub</a:t>
            </a:r>
            <a:r>
              <a:rPr lang="de-DE" altLang="de-DE" sz="2400" baseline="0" dirty="0" smtClean="0">
                <a:solidFill>
                  <a:schemeClr val="accent1"/>
                </a:solidFill>
              </a:rPr>
              <a:t>e Navigation page 18 – 19.</a:t>
            </a:r>
            <a:endParaRPr lang="de-DE" altLang="de-DE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r>
              <a:rPr lang="de-DE" altLang="de-DE" dirty="0" smtClean="0"/>
              <a:t>Manual on Danube Navigation page 19.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27791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Manual</a:t>
            </a:r>
            <a:r>
              <a:rPr lang="de-AT" baseline="0" dirty="0" smtClean="0"/>
              <a:t> on Danube Navigation page 17-20.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aseline="0" dirty="0" smtClean="0"/>
              <a:t>Source: Statistik Austria and Annual Report on Danube Navigation 2014 (</a:t>
            </a:r>
            <a:r>
              <a:rPr lang="de-DE" sz="1200" spc="60" dirty="0" smtClean="0">
                <a:solidFill>
                  <a:schemeClr val="accent1"/>
                </a:solidFill>
                <a:hlinkClick r:id="rId3"/>
              </a:rPr>
              <a:t>http://www.viadonau.org/en/newsroom/publications/folders/</a:t>
            </a:r>
            <a:r>
              <a:rPr lang="de-DE" sz="1200" spc="60" dirty="0" smtClean="0">
                <a:solidFill>
                  <a:schemeClr val="accent1"/>
                </a:solidFill>
              </a:rPr>
              <a:t> )</a:t>
            </a:r>
          </a:p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>
                <a:solidFill>
                  <a:prstClr val="black"/>
                </a:solidFill>
              </a:rPr>
              <a:pPr/>
              <a:t>6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589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aseline="0" dirty="0" smtClean="0"/>
              <a:t>Manual on Danube Navigation page 17.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74307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18975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aseline="0" dirty="0" smtClean="0"/>
              <a:t>Manual on Danube Navigation page 25-26.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25361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Manual on Danube Navigation page 26 –</a:t>
            </a:r>
            <a:r>
              <a:rPr lang="de-AT" baseline="0" dirty="0" smtClean="0"/>
              <a:t> 29.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6DAA-0A4E-4110-9797-3FB8CA0FEA93}" type="slidenum">
              <a:rPr lang="de-AT" smtClean="0"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53842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470025"/>
          </a:xfrm>
        </p:spPr>
        <p:txBody>
          <a:bodyPr/>
          <a:lstStyle>
            <a:lvl1pPr>
              <a:defRPr lang="en-US" sz="5400" kern="1200" cap="all" spc="-100" baseline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A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4632"/>
            <a:ext cx="6400800" cy="1752600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de-A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58132-BCEF-4D61-8457-4C277CFD7F2F}" type="datetime7">
              <a:rPr lang="de-DE" smtClean="0"/>
              <a:t>Jul-15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3F612-187A-48BF-B5EE-AA4BEE289BC1}" type="slidenum">
              <a:rPr lang="de-AT" smtClean="0"/>
              <a:t>‹#›</a:t>
            </a:fld>
            <a:endParaRPr lang="de-AT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85800" y="3398520"/>
            <a:ext cx="7848600" cy="1588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02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5AC45-2600-4E43-B038-8C7994133D36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959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829B6-B575-4C5F-8707-6C97AD3823F6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49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A0B6-C90E-4D38-BCF4-A9ECAF9AD245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37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47E-89B0-49CF-88B3-1F61A74C1C06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34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F53DB-E5DB-4DBC-AF9F-EC7AA47B6871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518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C330-9DD8-470F-878D-963C1523128C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30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F39C6-356A-4FC7-B834-BFF7321D7DE6}" type="datetime7">
              <a:rPr lang="de-DE" smtClean="0">
                <a:solidFill>
                  <a:prstClr val="black"/>
                </a:solidFill>
              </a:rPr>
              <a:t>Jul-15</a:t>
            </a:fld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black"/>
                </a:solidFill>
              </a:rPr>
              <a:pPr/>
              <a:t>‹#›</a:t>
            </a:fld>
            <a:endParaRPr lang="de-AT" dirty="0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565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E9E3-363C-4183-8C72-B28BBF403D06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09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7B461-A35F-41DC-8B0E-9AB3D7BEC365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818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D17DE-F06C-4FDC-A5F3-D0D459E0DEED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11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©</a:t>
            </a:r>
            <a:r>
              <a:rPr lang="de-DE" b="0" dirty="0"/>
              <a:t> via donau </a:t>
            </a:r>
            <a:r>
              <a:rPr lang="de-DE" dirty="0"/>
              <a:t>I</a:t>
            </a:r>
            <a:r>
              <a:rPr lang="de-DE" b="0" dirty="0"/>
              <a:t> </a:t>
            </a:r>
            <a:fld id="{89A9EB15-D3D2-415D-89A4-5A7457C64151}" type="slidenum">
              <a:rPr lang="en-GB" b="0"/>
              <a:pPr>
                <a:defRPr/>
              </a:pPr>
              <a:t>‹#›</a:t>
            </a:fld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366999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39CD-4180-44AB-B3C1-69735457F458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02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2DA47-1B95-4D49-B5A0-34FE57768F16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563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1C78-88CC-4FB6-A182-F2A875ABC519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12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5E89-C69B-48A2-837E-E564FA5AD24A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984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DFD6-69D6-4467-8909-5F3D8F135C2D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67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A5C8-0C75-4435-BFE3-4812F8199978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05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1C6E-D1C3-4DC5-ADEA-0744B4C4D19F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29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7D58C-5CB3-470C-A7C2-6F6FBBA911AB}" type="datetime7">
              <a:rPr lang="de-DE" smtClean="0">
                <a:solidFill>
                  <a:prstClr val="black"/>
                </a:solidFill>
              </a:rPr>
              <a:t>Jul-15</a:t>
            </a:fld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black"/>
                </a:solidFill>
              </a:rPr>
              <a:pPr/>
              <a:t>‹#›</a:t>
            </a:fld>
            <a:endParaRPr lang="de-AT" dirty="0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501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182A-82AE-4170-9DF0-256A3099AC12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61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A2170-8021-49AA-9ECE-2E4289B66808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380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C3E23-F126-4121-8045-250299A7BD4C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37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5033-546D-433B-B208-D0D1F094F908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97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7634-0AA1-4873-A5C9-1FDFE83305F2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3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C5FF-52C5-4CA9-A846-5651B965D59F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067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DEAD-5D0E-44AF-BDE9-C2F49FD63968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19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327EC-0101-4E33-966D-781B4528233C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4975-8E97-41DA-83E2-529F840D0AC0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12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84177-C219-4E8C-8390-4F5C68ABDEED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89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7F9B-7A31-4F7D-97ED-D0FF367A9FE8}" type="datetime7">
              <a:rPr lang="de-DE" smtClean="0">
                <a:solidFill>
                  <a:prstClr val="black"/>
                </a:solidFill>
              </a:rPr>
              <a:t>Jul-15</a:t>
            </a:fld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black"/>
                </a:solidFill>
              </a:rPr>
              <a:pPr/>
              <a:t>‹#›</a:t>
            </a:fld>
            <a:endParaRPr lang="de-AT" dirty="0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94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3D858-5A56-43DC-B900-4C2796FFC4B8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30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8046-07C5-442B-B7B1-68435FB382D2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7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406D5-881E-446D-90E7-3774AA926F8B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76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D6EC2-00CB-410C-9960-31EFB9651790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05336" y="6597352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96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E1EC3-917A-4635-83AA-EAB73EE18784}" type="datetime7">
              <a:rPr lang="de-DE" smtClean="0"/>
              <a:t>Jul-15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3F612-187A-48BF-B5EE-AA4BEE289BC1}" type="slidenum">
              <a:rPr lang="de-AT" smtClean="0"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736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7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36512" y="6641176"/>
            <a:ext cx="9289032" cy="460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4762872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 </a:t>
            </a:r>
            <a:r>
              <a:rPr lang="en-US" dirty="0" err="1" smtClean="0"/>
              <a:t>nur</a:t>
            </a:r>
            <a:r>
              <a:rPr lang="en-US" dirty="0" smtClean="0"/>
              <a:t> </a:t>
            </a:r>
            <a:r>
              <a:rPr lang="en-US" dirty="0" err="1" smtClean="0"/>
              <a:t>ein</a:t>
            </a:r>
            <a:r>
              <a:rPr lang="en-US" dirty="0" smtClean="0"/>
              <a:t> Test </a:t>
            </a:r>
            <a:r>
              <a:rPr lang="en-US" dirty="0" err="1" smtClean="0"/>
              <a:t>wie</a:t>
            </a:r>
            <a:r>
              <a:rPr lang="en-US" dirty="0" smtClean="0"/>
              <a:t> der </a:t>
            </a:r>
            <a:r>
              <a:rPr lang="en-US" dirty="0" err="1" smtClean="0"/>
              <a:t>zweizeiliger</a:t>
            </a:r>
            <a:r>
              <a:rPr lang="en-US" dirty="0" smtClean="0"/>
              <a:t>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8229600" cy="4776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1484783"/>
            <a:ext cx="9252521" cy="1636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3536" y="6597352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06EE6C3-C7D2-4638-A2CA-C88624EA743D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6336" y="6597352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bg1"/>
                </a:solidFill>
              </a:defRPr>
            </a:lvl1pPr>
          </a:lstStyle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5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8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36512" y="6641176"/>
            <a:ext cx="9289032" cy="460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8229600" cy="4776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3536" y="6597352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1A4189D-D1D6-45E9-AEA4-1370DAB1747A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6336" y="6597352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bg1"/>
                </a:solidFill>
              </a:defRPr>
            </a:lvl1pPr>
          </a:lstStyle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12" name="Rectangle 9"/>
          <p:cNvSpPr/>
          <p:nvPr userDrawn="1"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4762872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 </a:t>
            </a:r>
            <a:r>
              <a:rPr lang="en-US" dirty="0" err="1" smtClean="0"/>
              <a:t>nur</a:t>
            </a:r>
            <a:r>
              <a:rPr lang="en-US" dirty="0" smtClean="0"/>
              <a:t> </a:t>
            </a:r>
            <a:r>
              <a:rPr lang="en-US" dirty="0" err="1" smtClean="0"/>
              <a:t>ein</a:t>
            </a:r>
            <a:r>
              <a:rPr lang="en-US" dirty="0" smtClean="0"/>
              <a:t> Test </a:t>
            </a:r>
            <a:r>
              <a:rPr lang="en-US" dirty="0" err="1" smtClean="0"/>
              <a:t>wie</a:t>
            </a:r>
            <a:r>
              <a:rPr lang="en-US" dirty="0" smtClean="0"/>
              <a:t> der </a:t>
            </a:r>
            <a:r>
              <a:rPr lang="en-US" dirty="0" err="1" smtClean="0"/>
              <a:t>zweizeiliger</a:t>
            </a:r>
            <a:r>
              <a:rPr lang="en-US" dirty="0" smtClean="0"/>
              <a:t> Text</a:t>
            </a:r>
            <a:endParaRPr lang="en-US" dirty="0"/>
          </a:p>
        </p:txBody>
      </p:sp>
      <p:sp>
        <p:nvSpPr>
          <p:cNvPr id="14" name="Rectangle 6"/>
          <p:cNvSpPr/>
          <p:nvPr userDrawn="1"/>
        </p:nvSpPr>
        <p:spPr>
          <a:xfrm>
            <a:off x="-1" y="1484783"/>
            <a:ext cx="9252521" cy="1636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0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8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36512" y="6641176"/>
            <a:ext cx="9289032" cy="460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8229600" cy="4776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3536" y="6597352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D9E158C-1C93-496C-BC8D-C8AC0DFE7A83}" type="datetime7">
              <a:rPr lang="de-DE" smtClean="0">
                <a:solidFill>
                  <a:prstClr val="white"/>
                </a:solidFill>
              </a:rPr>
              <a:t>Jul-15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6336" y="6597352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bg1"/>
                </a:solidFill>
              </a:defRPr>
            </a:lvl1pPr>
          </a:lstStyle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‹#›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12" name="Rectangle 9"/>
          <p:cNvSpPr/>
          <p:nvPr userDrawn="1"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4762872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 </a:t>
            </a:r>
            <a:r>
              <a:rPr lang="en-US" dirty="0" err="1" smtClean="0"/>
              <a:t>nur</a:t>
            </a:r>
            <a:r>
              <a:rPr lang="en-US" dirty="0" smtClean="0"/>
              <a:t> </a:t>
            </a:r>
            <a:r>
              <a:rPr lang="en-US" dirty="0" err="1" smtClean="0"/>
              <a:t>ein</a:t>
            </a:r>
            <a:r>
              <a:rPr lang="en-US" dirty="0" smtClean="0"/>
              <a:t> Test </a:t>
            </a:r>
            <a:r>
              <a:rPr lang="en-US" dirty="0" err="1" smtClean="0"/>
              <a:t>wie</a:t>
            </a:r>
            <a:r>
              <a:rPr lang="en-US" dirty="0" smtClean="0"/>
              <a:t> der </a:t>
            </a:r>
            <a:r>
              <a:rPr lang="en-US" dirty="0" err="1" smtClean="0"/>
              <a:t>zweizeiliger</a:t>
            </a:r>
            <a:r>
              <a:rPr lang="en-US" dirty="0" smtClean="0"/>
              <a:t> Text</a:t>
            </a:r>
            <a:endParaRPr lang="en-US" dirty="0"/>
          </a:p>
        </p:txBody>
      </p:sp>
      <p:sp>
        <p:nvSpPr>
          <p:cNvPr id="14" name="Rectangle 6"/>
          <p:cNvSpPr/>
          <p:nvPr userDrawn="1"/>
        </p:nvSpPr>
        <p:spPr>
          <a:xfrm>
            <a:off x="-1" y="1484783"/>
            <a:ext cx="9252521" cy="1636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9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8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iades.info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://www.danube-region.eu/" TargetMode="External"/><Relationship Id="rId4" Type="http://schemas.openxmlformats.org/officeDocument/2006/relationships/hyperlink" Target="http://www.naiades.info/platin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bmvit.gv.at/en/verkehr/waterways/nap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hyperlink" Target="http://www.donau.bmvit.gv.at/index.php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://www.doris.bmvit.gv.at/" TargetMode="Externa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hyperlink" Target="http://www.ines-danube.info/" TargetMode="External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adonau.org/en/newsroom/publications/manual-on-danube-navigation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ines-danube.info/?lang=en" TargetMode="External"/><Relationship Id="rId4" Type="http://schemas.openxmlformats.org/officeDocument/2006/relationships/hyperlink" Target="http://www.viadonau.org/en/newsroom/publications/folders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rewway@fh-steyr.at" TargetMode="External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hyperlink" Target="http://www.rewway.at/en/services/" TargetMode="External"/><Relationship Id="rId4" Type="http://schemas.openxmlformats.org/officeDocument/2006/relationships/hyperlink" Target="http://www.rewway.at/en/teaching-materials/bundle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3568" y="1484784"/>
            <a:ext cx="7772400" cy="1470025"/>
          </a:xfrm>
        </p:spPr>
        <p:txBody>
          <a:bodyPr>
            <a:normAutofit/>
          </a:bodyPr>
          <a:lstStyle/>
          <a:p>
            <a:r>
              <a:rPr lang="de-AT" sz="3200" b="1" cap="none" dirty="0" smtClean="0">
                <a:solidFill>
                  <a:schemeClr val="accent1">
                    <a:lumMod val="75000"/>
                  </a:schemeClr>
                </a:solidFill>
              </a:rPr>
              <a:t>STRENGTHENING OF DANUBE NAVIGATION</a:t>
            </a:r>
            <a:endParaRPr lang="de-AT" sz="3200" b="1" cap="non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406247" y="2420888"/>
            <a:ext cx="6400800" cy="1752600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from the Presentations Series</a:t>
            </a:r>
          </a:p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„Basics of Inland Navigation</a:t>
            </a:r>
            <a:r>
              <a:rPr lang="en-GB" dirty="0" smtClean="0">
                <a:solidFill>
                  <a:schemeClr val="tx2"/>
                </a:solidFill>
              </a:rPr>
              <a:t>“</a:t>
            </a:r>
          </a:p>
          <a:p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7" y="5538344"/>
            <a:ext cx="2088231" cy="623528"/>
          </a:xfrm>
          <a:prstGeom prst="rect">
            <a:avLst/>
          </a:prstGeom>
        </p:spPr>
      </p:pic>
      <p:pic>
        <p:nvPicPr>
          <p:cNvPr id="9" name="Grafik 9" descr="logistikumLog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9" y="0"/>
            <a:ext cx="2681301" cy="98072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517918"/>
            <a:ext cx="2516190" cy="1548310"/>
          </a:xfrm>
          <a:prstGeom prst="rect">
            <a:avLst/>
          </a:prstGeom>
          <a:ln>
            <a:noFill/>
          </a:ln>
          <a:effectLst>
            <a:glow rad="2667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via-donau.org/typo3temp/pics/4d8a5a418a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4226" y="3517918"/>
            <a:ext cx="2257189" cy="1563104"/>
          </a:xfrm>
          <a:prstGeom prst="rect">
            <a:avLst/>
          </a:prstGeom>
          <a:noFill/>
          <a:effectLst>
            <a:glow rad="266700"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5089" y="5554811"/>
            <a:ext cx="1939980" cy="79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2656"/>
            <a:ext cx="1879949" cy="47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90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1"/>
                </a:solidFill>
              </a:rPr>
              <a:t>Framework of </a:t>
            </a:r>
            <a:r>
              <a:rPr lang="en-GB" b="1" dirty="0">
                <a:solidFill>
                  <a:schemeClr val="accent1"/>
                </a:solidFill>
              </a:rPr>
              <a:t>T</a:t>
            </a:r>
            <a:r>
              <a:rPr lang="en-GB" b="1" dirty="0" smtClean="0">
                <a:solidFill>
                  <a:schemeClr val="accent1"/>
                </a:solidFill>
              </a:rPr>
              <a:t>ransport Policy-</a:t>
            </a:r>
            <a:br>
              <a:rPr lang="en-GB" b="1" dirty="0" smtClean="0">
                <a:solidFill>
                  <a:schemeClr val="accent1"/>
                </a:solidFill>
              </a:rPr>
            </a:br>
            <a:r>
              <a:rPr lang="en-GB" sz="2400" dirty="0" smtClean="0">
                <a:solidFill>
                  <a:schemeClr val="accent1"/>
                </a:solidFill>
              </a:rPr>
              <a:t>on pan-</a:t>
            </a:r>
            <a:r>
              <a:rPr lang="en-GB" sz="2400" dirty="0">
                <a:solidFill>
                  <a:schemeClr val="accent1"/>
                </a:solidFill>
              </a:rPr>
              <a:t>E</a:t>
            </a:r>
            <a:r>
              <a:rPr lang="en-GB" sz="2400" dirty="0" smtClean="0">
                <a:solidFill>
                  <a:schemeClr val="accent1"/>
                </a:solidFill>
              </a:rPr>
              <a:t>uropean level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de-DE" sz="4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sz="2200" b="1" dirty="0" smtClean="0">
                <a:solidFill>
                  <a:schemeClr val="accent1"/>
                </a:solidFill>
              </a:rPr>
              <a:t>EU-Strategy Europa 2020 </a:t>
            </a:r>
            <a:r>
              <a:rPr lang="en-GB" sz="1700" dirty="0" smtClean="0">
                <a:solidFill>
                  <a:schemeClr val="accent1"/>
                </a:solidFill>
              </a:rPr>
              <a:t>(European  </a:t>
            </a:r>
            <a:r>
              <a:rPr lang="en-GB" sz="1700" dirty="0">
                <a:solidFill>
                  <a:schemeClr val="accent1"/>
                </a:solidFill>
              </a:rPr>
              <a:t>C</a:t>
            </a:r>
            <a:r>
              <a:rPr lang="en-GB" sz="1700" dirty="0" smtClean="0">
                <a:solidFill>
                  <a:schemeClr val="accent1"/>
                </a:solidFill>
              </a:rPr>
              <a:t>ommission, 2010a)</a:t>
            </a:r>
          </a:p>
          <a:p>
            <a:endParaRPr lang="en-GB" sz="400" dirty="0" smtClean="0">
              <a:solidFill>
                <a:schemeClr val="accent1"/>
              </a:solidFill>
            </a:endParaRPr>
          </a:p>
          <a:p>
            <a:r>
              <a:rPr lang="en-GB" sz="2100" dirty="0" smtClean="0">
                <a:solidFill>
                  <a:schemeClr val="accent1"/>
                </a:solidFill>
              </a:rPr>
              <a:t>defines transport policy goals </a:t>
            </a:r>
          </a:p>
          <a:p>
            <a:endParaRPr lang="en-GB" sz="800" dirty="0" smtClean="0">
              <a:solidFill>
                <a:schemeClr val="accent1"/>
              </a:solidFill>
            </a:endParaRPr>
          </a:p>
          <a:p>
            <a:r>
              <a:rPr lang="en-GB" sz="2100" dirty="0" smtClean="0">
                <a:solidFill>
                  <a:schemeClr val="accent1"/>
                </a:solidFill>
              </a:rPr>
              <a:t>e.g. reducing greenhouse gas emissions</a:t>
            </a:r>
          </a:p>
          <a:p>
            <a:endParaRPr lang="en-GB" sz="800" dirty="0" smtClean="0">
              <a:solidFill>
                <a:schemeClr val="accent1"/>
              </a:solidFill>
            </a:endParaRPr>
          </a:p>
          <a:p>
            <a:r>
              <a:rPr lang="en-GB" sz="2100" dirty="0" smtClean="0">
                <a:solidFill>
                  <a:schemeClr val="accent1"/>
                </a:solidFill>
              </a:rPr>
              <a:t>stipulates framework of development for inland vessels</a:t>
            </a:r>
          </a:p>
          <a:p>
            <a:endParaRPr lang="en-GB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sz="2200" b="1" dirty="0" smtClean="0">
                <a:solidFill>
                  <a:schemeClr val="accent1"/>
                </a:solidFill>
              </a:rPr>
              <a:t>White paper on Transport</a:t>
            </a:r>
            <a:r>
              <a:rPr lang="en-GB" sz="1700" dirty="0" smtClean="0">
                <a:solidFill>
                  <a:schemeClr val="accent1"/>
                </a:solidFill>
              </a:rPr>
              <a:t>(European </a:t>
            </a:r>
            <a:r>
              <a:rPr lang="en-GB" sz="1700" dirty="0">
                <a:solidFill>
                  <a:schemeClr val="accent1"/>
                </a:solidFill>
              </a:rPr>
              <a:t>C</a:t>
            </a:r>
            <a:r>
              <a:rPr lang="en-GB" sz="1700" dirty="0" smtClean="0">
                <a:solidFill>
                  <a:schemeClr val="accent1"/>
                </a:solidFill>
              </a:rPr>
              <a:t>ommission, 2011)</a:t>
            </a:r>
          </a:p>
          <a:p>
            <a:endParaRPr lang="en-GB" sz="400" dirty="0" smtClean="0">
              <a:solidFill>
                <a:schemeClr val="accent1"/>
              </a:solidFill>
            </a:endParaRPr>
          </a:p>
          <a:p>
            <a:r>
              <a:rPr lang="en-GB" sz="1900" dirty="0" smtClean="0">
                <a:solidFill>
                  <a:schemeClr val="accent1"/>
                </a:solidFill>
              </a:rPr>
              <a:t>target settings for reducing CO2 emissions and oil dependency:</a:t>
            </a:r>
          </a:p>
          <a:p>
            <a:pPr>
              <a:buFont typeface="Symbol" panose="05050102010706020507" pitchFamily="18" charset="2"/>
              <a:buChar char="-"/>
            </a:pPr>
            <a:endParaRPr lang="en-GB" sz="800" dirty="0" smtClean="0">
              <a:solidFill>
                <a:schemeClr val="accent1"/>
              </a:solidFill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en-GB" sz="1900" dirty="0" smtClean="0">
                <a:solidFill>
                  <a:schemeClr val="accent1"/>
                </a:solidFill>
              </a:rPr>
              <a:t>shifting 30% of the road transport &gt;300 km until 2030</a:t>
            </a:r>
          </a:p>
          <a:p>
            <a:pPr lvl="1">
              <a:buFont typeface="Symbol" panose="05050102010706020507" pitchFamily="18" charset="2"/>
              <a:buChar char="-"/>
            </a:pPr>
            <a:endParaRPr lang="en-GB" sz="500" dirty="0" smtClean="0">
              <a:solidFill>
                <a:schemeClr val="accent1"/>
              </a:solidFill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en-GB" sz="1900" dirty="0" smtClean="0">
                <a:solidFill>
                  <a:schemeClr val="accent1"/>
                </a:solidFill>
              </a:rPr>
              <a:t>establishing a fully operational trans-European core network until 2030 </a:t>
            </a:r>
            <a:r>
              <a:rPr lang="en-GB" sz="1700" dirty="0" smtClean="0">
                <a:solidFill>
                  <a:schemeClr val="accent1"/>
                </a:solidFill>
              </a:rPr>
              <a:t>(EU Guidline, 2010)</a:t>
            </a:r>
          </a:p>
          <a:p>
            <a:pPr lvl="1">
              <a:buFont typeface="Symbol" panose="05050102010706020507" pitchFamily="18" charset="2"/>
              <a:buChar char="-"/>
            </a:pPr>
            <a:endParaRPr lang="en-GB" sz="500" dirty="0" smtClean="0">
              <a:solidFill>
                <a:schemeClr val="accent1"/>
              </a:solidFill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en-GB" sz="1900" dirty="0" smtClean="0">
                <a:solidFill>
                  <a:schemeClr val="accent1"/>
                </a:solidFill>
              </a:rPr>
              <a:t>establishing River Information Services (RIS)</a:t>
            </a:r>
          </a:p>
          <a:p>
            <a:pPr>
              <a:buFont typeface="Symbol" panose="05050102010706020507" pitchFamily="18" charset="2"/>
              <a:buChar char="-"/>
            </a:pPr>
            <a:endParaRPr lang="en-GB" sz="800" dirty="0" smtClean="0">
              <a:solidFill>
                <a:schemeClr val="accent1"/>
              </a:solidFill>
            </a:endParaRPr>
          </a:p>
          <a:p>
            <a:r>
              <a:rPr lang="en-GB" sz="1900" dirty="0" smtClean="0">
                <a:solidFill>
                  <a:schemeClr val="accent1"/>
                </a:solidFill>
              </a:rPr>
              <a:t>inland navigation recognized as energy-efficient transport mode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10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45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Framework of Transport Policy-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sz="2400" dirty="0">
                <a:solidFill>
                  <a:schemeClr val="accent1"/>
                </a:solidFill>
              </a:rPr>
              <a:t>on pan-European level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435280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 smtClean="0">
                <a:solidFill>
                  <a:schemeClr val="accent1"/>
                </a:solidFill>
              </a:rPr>
              <a:t>NAIADES </a:t>
            </a:r>
            <a:r>
              <a:rPr lang="en-GB" sz="1600" dirty="0" smtClean="0">
                <a:solidFill>
                  <a:schemeClr val="accent1"/>
                </a:solidFill>
              </a:rPr>
              <a:t>(European Commission, 2006) </a:t>
            </a:r>
            <a:r>
              <a:rPr lang="en-GB" sz="2000" dirty="0" smtClean="0">
                <a:solidFill>
                  <a:schemeClr val="accent1"/>
                </a:solidFill>
              </a:rPr>
              <a:t>and </a:t>
            </a:r>
            <a:r>
              <a:rPr lang="en-GB" sz="2000" b="1" dirty="0" smtClean="0">
                <a:solidFill>
                  <a:schemeClr val="accent1"/>
                </a:solidFill>
              </a:rPr>
              <a:t>NAIADES II – 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Action Programme for the promotion of inland waterway transport:</a:t>
            </a:r>
          </a:p>
          <a:p>
            <a:pPr marL="0" indent="0">
              <a:buNone/>
            </a:pPr>
            <a:endParaRPr lang="en-GB" sz="400" dirty="0" smtClean="0">
              <a:solidFill>
                <a:schemeClr val="accent1"/>
              </a:solidFill>
            </a:endParaRPr>
          </a:p>
          <a:p>
            <a:r>
              <a:rPr lang="en-GB" sz="1800" dirty="0" smtClean="0">
                <a:solidFill>
                  <a:schemeClr val="accent1"/>
                </a:solidFill>
              </a:rPr>
              <a:t>guidelines for a joint approach</a:t>
            </a:r>
          </a:p>
          <a:p>
            <a:endParaRPr lang="en-GB" sz="400" dirty="0" smtClean="0">
              <a:solidFill>
                <a:schemeClr val="accent1"/>
              </a:solidFill>
            </a:endParaRPr>
          </a:p>
          <a:p>
            <a:r>
              <a:rPr lang="en-GB" sz="1800" dirty="0" smtClean="0">
                <a:solidFill>
                  <a:schemeClr val="accent1"/>
                </a:solidFill>
              </a:rPr>
              <a:t>areas: infrastructure, markets, fleet,  jobs/skills and RIS</a:t>
            </a:r>
          </a:p>
          <a:p>
            <a:endParaRPr lang="en-GB" sz="400" dirty="0" smtClean="0">
              <a:solidFill>
                <a:schemeClr val="accent1"/>
              </a:solidFill>
            </a:endParaRPr>
          </a:p>
          <a:p>
            <a:r>
              <a:rPr lang="en-GB" sz="1800" dirty="0" smtClean="0">
                <a:solidFill>
                  <a:schemeClr val="accent1"/>
                </a:solidFill>
              </a:rPr>
              <a:t>goal: improve capacity and sustainability</a:t>
            </a:r>
          </a:p>
          <a:p>
            <a:endParaRPr lang="en-GB" sz="400" dirty="0" smtClean="0">
              <a:solidFill>
                <a:schemeClr val="accent1"/>
              </a:solidFill>
            </a:endParaRPr>
          </a:p>
          <a:p>
            <a:r>
              <a:rPr lang="en-GB" sz="1800" b="1" dirty="0" smtClean="0">
                <a:solidFill>
                  <a:schemeClr val="accent1"/>
                </a:solidFill>
              </a:rPr>
              <a:t>PLATINA</a:t>
            </a:r>
            <a:r>
              <a:rPr lang="en-GB" sz="1800" dirty="0" smtClean="0">
                <a:solidFill>
                  <a:schemeClr val="accent1"/>
                </a:solidFill>
              </a:rPr>
              <a:t>: Platform for the Implementation of NAIADES</a:t>
            </a:r>
          </a:p>
          <a:p>
            <a:endParaRPr lang="en-GB" sz="15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sz="2000" b="1" dirty="0" smtClean="0">
                <a:solidFill>
                  <a:schemeClr val="accent1"/>
                </a:solidFill>
              </a:rPr>
              <a:t>EU Strategy for the Danube Region </a:t>
            </a:r>
            <a:r>
              <a:rPr lang="en-GB" dirty="0" smtClean="0">
                <a:solidFill>
                  <a:schemeClr val="accent1"/>
                </a:solidFill>
              </a:rPr>
              <a:t>– </a:t>
            </a:r>
            <a:r>
              <a:rPr lang="en-GB" sz="1800" dirty="0" smtClean="0">
                <a:solidFill>
                  <a:schemeClr val="accent1"/>
                </a:solidFill>
              </a:rPr>
              <a:t>EUSDR </a:t>
            </a:r>
            <a:r>
              <a:rPr lang="en-GB" sz="1600" dirty="0" smtClean="0">
                <a:solidFill>
                  <a:schemeClr val="accent1"/>
                </a:solidFill>
              </a:rPr>
              <a:t>(European Commission, 2010)</a:t>
            </a:r>
          </a:p>
          <a:p>
            <a:r>
              <a:rPr lang="en-GB" sz="1800" dirty="0" smtClean="0">
                <a:solidFill>
                  <a:schemeClr val="accent1"/>
                </a:solidFill>
              </a:rPr>
              <a:t>Danube countries and stakeholders</a:t>
            </a:r>
          </a:p>
          <a:p>
            <a:endParaRPr lang="en-GB" sz="400" dirty="0" smtClean="0">
              <a:solidFill>
                <a:schemeClr val="accent1"/>
              </a:solidFill>
            </a:endParaRPr>
          </a:p>
          <a:p>
            <a:r>
              <a:rPr lang="en-GB" sz="1800" dirty="0" smtClean="0">
                <a:solidFill>
                  <a:schemeClr val="accent1"/>
                </a:solidFill>
              </a:rPr>
              <a:t>action plan with targets until 2020</a:t>
            </a:r>
          </a:p>
          <a:p>
            <a:endParaRPr lang="en-GB" sz="400" dirty="0" smtClean="0">
              <a:solidFill>
                <a:schemeClr val="accent1"/>
              </a:solidFill>
            </a:endParaRPr>
          </a:p>
          <a:p>
            <a:r>
              <a:rPr lang="en-GB" sz="1800" dirty="0" smtClean="0">
                <a:solidFill>
                  <a:schemeClr val="accent1"/>
                </a:solidFill>
              </a:rPr>
              <a:t>e.g. increase cargo transport on the river by 20% 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accent1"/>
                </a:solidFill>
              </a:rPr>
              <a:t> </a:t>
            </a:r>
            <a:r>
              <a:rPr lang="en-GB" sz="1800" dirty="0" smtClean="0">
                <a:solidFill>
                  <a:schemeClr val="accent1"/>
                </a:solidFill>
              </a:rPr>
              <a:t>  by 2020 compared to 2010</a:t>
            </a:r>
            <a:endParaRPr lang="en-GB" sz="1600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11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6408" y="1642258"/>
            <a:ext cx="158752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200" dirty="0" smtClean="0">
                <a:solidFill>
                  <a:schemeClr val="accent1"/>
                </a:solidFill>
              </a:rPr>
              <a:t>website of NAIADES-</a:t>
            </a:r>
          </a:p>
          <a:p>
            <a:r>
              <a:rPr lang="de-AT" sz="1200" dirty="0" smtClean="0">
                <a:solidFill>
                  <a:schemeClr val="accent1"/>
                </a:solidFill>
              </a:rPr>
              <a:t>Action Programme:</a:t>
            </a:r>
          </a:p>
          <a:p>
            <a:r>
              <a:rPr lang="de-AT" sz="1200" dirty="0" smtClean="0">
                <a:solidFill>
                  <a:schemeClr val="accent1"/>
                </a:solidFill>
                <a:hlinkClick r:id="rId3"/>
              </a:rPr>
              <a:t>www.naiades.info</a:t>
            </a:r>
            <a:r>
              <a:rPr lang="de-AT" sz="1200" dirty="0" smtClean="0">
                <a:solidFill>
                  <a:schemeClr val="accent1"/>
                </a:solidFill>
              </a:rPr>
              <a:t> </a:t>
            </a:r>
          </a:p>
          <a:p>
            <a:endParaRPr lang="de-AT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576408" y="2780928"/>
            <a:ext cx="158752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200" dirty="0" smtClean="0">
                <a:solidFill>
                  <a:schemeClr val="accent1"/>
                </a:solidFill>
              </a:rPr>
              <a:t>website of PLATINA: </a:t>
            </a:r>
            <a:r>
              <a:rPr lang="de-AT" sz="1200" dirty="0" smtClean="0">
                <a:solidFill>
                  <a:schemeClr val="accent1"/>
                </a:solidFill>
                <a:hlinkClick r:id="rId4"/>
              </a:rPr>
              <a:t>www.naiades.info/platina</a:t>
            </a:r>
            <a:r>
              <a:rPr lang="de-AT" sz="1200" dirty="0" smtClean="0">
                <a:solidFill>
                  <a:schemeClr val="accent1"/>
                </a:solidFill>
              </a:rPr>
              <a:t> </a:t>
            </a:r>
          </a:p>
          <a:p>
            <a:endParaRPr lang="de-AT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380312" y="5301208"/>
            <a:ext cx="178361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200" dirty="0" smtClean="0">
                <a:solidFill>
                  <a:schemeClr val="accent1"/>
                </a:solidFill>
              </a:rPr>
              <a:t>web-Plattform EUSDR: </a:t>
            </a:r>
            <a:r>
              <a:rPr lang="de-AT" sz="1200" dirty="0" smtClean="0">
                <a:solidFill>
                  <a:schemeClr val="accent1"/>
                </a:solidFill>
                <a:hlinkClick r:id="rId5"/>
              </a:rPr>
              <a:t>www.danube-region.eu</a:t>
            </a:r>
            <a:r>
              <a:rPr lang="de-AT" sz="1200" dirty="0" smtClean="0">
                <a:solidFill>
                  <a:schemeClr val="accent1"/>
                </a:solidFill>
              </a:rPr>
              <a:t> </a:t>
            </a:r>
          </a:p>
          <a:p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14228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6859" t="37692" r="18315" b="16951"/>
          <a:stretch/>
        </p:blipFill>
        <p:spPr bwMode="auto">
          <a:xfrm>
            <a:off x="6038076" y="4186842"/>
            <a:ext cx="3100363" cy="2170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1"/>
                </a:solidFill>
              </a:rPr>
              <a:t>Transport Policy-</a:t>
            </a:r>
            <a:br>
              <a:rPr lang="en-GB" b="1" dirty="0" smtClean="0">
                <a:solidFill>
                  <a:schemeClr val="accent1"/>
                </a:solidFill>
              </a:rPr>
            </a:br>
            <a:r>
              <a:rPr lang="en-GB" sz="2000" dirty="0" smtClean="0">
                <a:solidFill>
                  <a:schemeClr val="accent1"/>
                </a:solidFill>
              </a:rPr>
              <a:t>in Austria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 smtClean="0">
                <a:solidFill>
                  <a:schemeClr val="accent1"/>
                </a:solidFill>
              </a:rPr>
              <a:t>transport master planning defined by “National Investment Programme for Federal Transport Infrastructure 2011 – 2016”</a:t>
            </a:r>
            <a:endParaRPr lang="en-GB" dirty="0" smtClean="0">
              <a:solidFill>
                <a:schemeClr val="accent1"/>
              </a:solidFill>
            </a:endParaRPr>
          </a:p>
          <a:p>
            <a:pPr lvl="1"/>
            <a:endParaRPr lang="en-GB" dirty="0" smtClean="0">
              <a:solidFill>
                <a:schemeClr val="accent1"/>
              </a:solidFill>
            </a:endParaRPr>
          </a:p>
          <a:p>
            <a:r>
              <a:rPr lang="en-GB" sz="2000" b="1" dirty="0" smtClean="0">
                <a:solidFill>
                  <a:schemeClr val="accent1"/>
                </a:solidFill>
              </a:rPr>
              <a:t>National Action Plan for Danube Navigation – NAP</a:t>
            </a:r>
            <a:r>
              <a:rPr lang="en-GB" sz="2000" dirty="0" smtClean="0">
                <a:solidFill>
                  <a:schemeClr val="accent1"/>
                </a:solidFill>
              </a:rPr>
              <a:t> </a:t>
            </a:r>
            <a:r>
              <a:rPr lang="en-GB" sz="1600" dirty="0" smtClean="0">
                <a:solidFill>
                  <a:schemeClr val="accent1"/>
                </a:solidFill>
              </a:rPr>
              <a:t>(bmvit, viadonau, 2006)</a:t>
            </a:r>
            <a:endParaRPr lang="en-GB" dirty="0" smtClean="0">
              <a:solidFill>
                <a:schemeClr val="accent1"/>
              </a:solidFill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en-GB" sz="400" dirty="0" smtClean="0">
              <a:solidFill>
                <a:schemeClr val="accent1"/>
              </a:solidFill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en-GB" dirty="0" smtClean="0">
                <a:solidFill>
                  <a:schemeClr val="accent1"/>
                </a:solidFill>
              </a:rPr>
              <a:t>guidelines to strengthen inland navigation in Austria</a:t>
            </a:r>
          </a:p>
          <a:p>
            <a:pPr lvl="1">
              <a:buFont typeface="Symbol" panose="05050102010706020507" pitchFamily="18" charset="2"/>
              <a:buChar char="-"/>
            </a:pPr>
            <a:endParaRPr lang="en-GB" sz="800" dirty="0" smtClean="0">
              <a:solidFill>
                <a:schemeClr val="accent1"/>
              </a:solidFill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en-GB" dirty="0" smtClean="0">
                <a:solidFill>
                  <a:schemeClr val="accent1"/>
                </a:solidFill>
              </a:rPr>
              <a:t>since 2007 included in Austria‘s governmental programme </a:t>
            </a:r>
          </a:p>
          <a:p>
            <a:pPr lvl="1">
              <a:buFont typeface="Symbol" panose="05050102010706020507" pitchFamily="18" charset="2"/>
              <a:buChar char="-"/>
            </a:pPr>
            <a:endParaRPr lang="en-GB" sz="400" dirty="0" smtClean="0">
              <a:solidFill>
                <a:schemeClr val="accent1"/>
              </a:solidFill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en-GB" dirty="0" smtClean="0">
                <a:solidFill>
                  <a:schemeClr val="accent1"/>
                </a:solidFill>
              </a:rPr>
              <a:t>jointly implemented by viadonau and </a:t>
            </a:r>
          </a:p>
          <a:p>
            <a:pPr marL="274320" lvl="1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   the Federal Ministry for Transport </a:t>
            </a:r>
          </a:p>
          <a:p>
            <a:pPr marL="274320" lvl="1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   Innovation and Technology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12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8130327" y="4186842"/>
            <a:ext cx="10081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800" dirty="0" smtClean="0">
                <a:solidFill>
                  <a:schemeClr val="bg1"/>
                </a:solidFill>
                <a:latin typeface="Calibri"/>
              </a:rPr>
              <a:t>source: viadonau</a:t>
            </a:r>
            <a:endParaRPr lang="de-DE" sz="8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995936" y="6377651"/>
            <a:ext cx="51480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 smtClean="0">
                <a:solidFill>
                  <a:schemeClr val="accent1"/>
                </a:solidFill>
              </a:rPr>
              <a:t>Interdependency of measures according to the Austrian National Action Plan on Danube Navigation</a:t>
            </a:r>
            <a:endParaRPr lang="en-GB" sz="7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65614" y="3429000"/>
            <a:ext cx="178361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200" dirty="0" smtClean="0">
                <a:solidFill>
                  <a:schemeClr val="accent1"/>
                </a:solidFill>
              </a:rPr>
              <a:t>further information on the </a:t>
            </a:r>
            <a:r>
              <a:rPr lang="de-AT" sz="1200" dirty="0" smtClean="0">
                <a:solidFill>
                  <a:schemeClr val="accent1"/>
                </a:solidFill>
                <a:hlinkClick r:id="rId4"/>
              </a:rPr>
              <a:t>NAP </a:t>
            </a:r>
            <a:endParaRPr lang="de-AT" sz="1200" dirty="0" smtClean="0">
              <a:solidFill>
                <a:schemeClr val="accent1"/>
              </a:solidFill>
            </a:endParaRPr>
          </a:p>
          <a:p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65921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accent1"/>
                </a:solidFill>
              </a:rPr>
              <a:t>Problem solving/improvement </a:t>
            </a:r>
            <a:r>
              <a:rPr lang="en-GB" sz="2000" b="1" dirty="0" smtClean="0">
                <a:solidFill>
                  <a:schemeClr val="accent1"/>
                </a:solidFill>
              </a:rPr>
              <a:t/>
            </a:r>
            <a:br>
              <a:rPr lang="en-GB" sz="2000" b="1" dirty="0" smtClean="0">
                <a:solidFill>
                  <a:schemeClr val="accent1"/>
                </a:solidFill>
              </a:rPr>
            </a:br>
            <a:r>
              <a:rPr lang="en-GB" sz="2400" dirty="0" smtClean="0">
                <a:solidFill>
                  <a:schemeClr val="accent1"/>
                </a:solidFill>
              </a:rPr>
              <a:t>dependency on fairway conditions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15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seasonal low water (Water levels &lt; 2,5 m )-&gt; ships can not be fully loaded-&gt; economic efficiency drops</a:t>
            </a:r>
          </a:p>
          <a:p>
            <a:endParaRPr lang="en-GB" sz="1500" dirty="0" smtClean="0">
              <a:solidFill>
                <a:schemeClr val="accent1"/>
              </a:solidFill>
            </a:endParaRPr>
          </a:p>
          <a:p>
            <a:r>
              <a:rPr lang="en-GB" b="1" dirty="0" smtClean="0">
                <a:solidFill>
                  <a:schemeClr val="accent1"/>
                </a:solidFill>
              </a:rPr>
              <a:t>solution/attempt for improvement:</a:t>
            </a:r>
            <a:endParaRPr lang="en-GB" sz="400" dirty="0" smtClean="0">
              <a:solidFill>
                <a:schemeClr val="accent1"/>
              </a:solidFill>
            </a:endParaRPr>
          </a:p>
          <a:p>
            <a:pPr marL="274320" lvl="1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   fairway maintenance</a:t>
            </a:r>
          </a:p>
          <a:p>
            <a:pPr marL="274320" lvl="1" indent="0">
              <a:buNone/>
            </a:pPr>
            <a:endParaRPr lang="en-GB" sz="400" dirty="0" smtClean="0">
              <a:solidFill>
                <a:schemeClr val="accent1"/>
              </a:solidFill>
            </a:endParaRPr>
          </a:p>
          <a:p>
            <a:pPr marL="274320" lvl="1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   information on the current state of the fairway - River Information Services (RIS)</a:t>
            </a:r>
          </a:p>
          <a:p>
            <a:pPr marL="274320" lvl="1" indent="0">
              <a:buNone/>
            </a:pPr>
            <a:endParaRPr lang="en-GB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viadonau: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GB" dirty="0" smtClean="0">
                <a:solidFill>
                  <a:schemeClr val="accent1"/>
                </a:solidFill>
              </a:rPr>
              <a:t>responsible for maintenance/improvement of the waterway</a:t>
            </a:r>
          </a:p>
          <a:p>
            <a:pPr lvl="1">
              <a:buFont typeface="Symbol" panose="05050102010706020507" pitchFamily="18" charset="2"/>
              <a:buChar char="-"/>
            </a:pPr>
            <a:endParaRPr lang="en-GB" sz="400" dirty="0" smtClean="0">
              <a:solidFill>
                <a:schemeClr val="accent1"/>
              </a:solidFill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en-GB" dirty="0" smtClean="0">
                <a:solidFill>
                  <a:schemeClr val="accent1"/>
                </a:solidFill>
              </a:rPr>
              <a:t>conducts DoRIS – the Austrian RIS</a:t>
            </a:r>
          </a:p>
          <a:p>
            <a:pPr lvl="1"/>
            <a:endParaRPr lang="de-AT" dirty="0" smtClean="0">
              <a:solidFill>
                <a:schemeClr val="accent1"/>
              </a:solidFill>
            </a:endParaRPr>
          </a:p>
          <a:p>
            <a:pPr lvl="1"/>
            <a:endParaRPr lang="de-AT" dirty="0">
              <a:solidFill>
                <a:schemeClr val="accent1"/>
              </a:solidFill>
            </a:endParaRPr>
          </a:p>
          <a:p>
            <a:pPr lvl="1"/>
            <a:endParaRPr lang="de-AT" dirty="0" smtClean="0">
              <a:solidFill>
                <a:schemeClr val="accent1"/>
              </a:solidFill>
            </a:endParaRPr>
          </a:p>
          <a:p>
            <a:endParaRPr lang="de-AT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13</a:t>
            </a:fld>
            <a:endParaRPr lang="de-AT" dirty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171" y="3626551"/>
            <a:ext cx="171771" cy="19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171" y="4009098"/>
            <a:ext cx="171771" cy="19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14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64628" t="21688" r="15953" b="24083"/>
          <a:stretch/>
        </p:blipFill>
        <p:spPr bwMode="auto">
          <a:xfrm>
            <a:off x="6068661" y="1741395"/>
            <a:ext cx="3006671" cy="27149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Problem solving/improvement </a:t>
            </a:r>
            <a:r>
              <a:rPr lang="en-GB" sz="2400" b="1" dirty="0">
                <a:solidFill>
                  <a:schemeClr val="accent1"/>
                </a:solidFill>
              </a:rPr>
              <a:t/>
            </a:r>
            <a:br>
              <a:rPr lang="en-GB" sz="2400" b="1" dirty="0">
                <a:solidFill>
                  <a:schemeClr val="accent1"/>
                </a:solidFill>
              </a:rPr>
            </a:br>
            <a:r>
              <a:rPr lang="en-GB" sz="2400" dirty="0">
                <a:solidFill>
                  <a:schemeClr val="accent1"/>
                </a:solidFill>
              </a:rPr>
              <a:t>dependency on fairway conditions</a:t>
            </a:r>
            <a:endParaRPr lang="en-GB" sz="1800" dirty="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accent1"/>
                </a:solidFill>
              </a:rPr>
              <a:t>maintenance work:</a:t>
            </a:r>
          </a:p>
          <a:p>
            <a:pPr marL="0" indent="0">
              <a:buNone/>
            </a:pPr>
            <a:endParaRPr lang="en-GB" sz="1000" dirty="0" smtClean="0">
              <a:solidFill>
                <a:schemeClr val="accent1"/>
              </a:solidFill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en-GB" dirty="0" smtClean="0">
                <a:solidFill>
                  <a:schemeClr val="accent1"/>
                </a:solidFill>
              </a:rPr>
              <a:t>transport of sediments (gravel, sand)</a:t>
            </a:r>
          </a:p>
          <a:p>
            <a:pPr lvl="1">
              <a:buFont typeface="Symbol" panose="05050102010706020507" pitchFamily="18" charset="2"/>
              <a:buChar char="-"/>
            </a:pPr>
            <a:endParaRPr lang="en-GB" sz="1000" dirty="0" smtClean="0">
              <a:solidFill>
                <a:schemeClr val="accent1"/>
              </a:solidFill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en-GB" dirty="0" smtClean="0">
                <a:solidFill>
                  <a:schemeClr val="accent1"/>
                </a:solidFill>
              </a:rPr>
              <a:t>dredging shallow areas</a:t>
            </a:r>
          </a:p>
          <a:p>
            <a:pPr lvl="1">
              <a:buFont typeface="Symbol" panose="05050102010706020507" pitchFamily="18" charset="2"/>
              <a:buChar char="-"/>
            </a:pPr>
            <a:endParaRPr lang="en-GB" sz="1000" dirty="0" smtClean="0">
              <a:solidFill>
                <a:schemeClr val="accent1"/>
              </a:solidFill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en-GB" dirty="0" smtClean="0">
                <a:solidFill>
                  <a:schemeClr val="accent1"/>
                </a:solidFill>
              </a:rPr>
              <a:t>riverbed surveying</a:t>
            </a:r>
          </a:p>
          <a:p>
            <a:pPr lvl="1">
              <a:buFont typeface="Symbol" panose="05050102010706020507" pitchFamily="18" charset="2"/>
              <a:buChar char="-"/>
            </a:pPr>
            <a:endParaRPr lang="en-GB" sz="1000" dirty="0" smtClean="0">
              <a:solidFill>
                <a:schemeClr val="accent1"/>
              </a:solidFill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en-GB" dirty="0" smtClean="0">
                <a:solidFill>
                  <a:schemeClr val="accent1"/>
                </a:solidFill>
              </a:rPr>
              <a:t>provision of continuous and target group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smtClean="0">
                <a:solidFill>
                  <a:schemeClr val="accent1"/>
                </a:solidFill>
              </a:rPr>
              <a:t>specific</a:t>
            </a:r>
          </a:p>
          <a:p>
            <a:pPr marL="274320" lvl="1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   information on the current state of the </a:t>
            </a:r>
            <a:endParaRPr lang="en-GB" dirty="0">
              <a:solidFill>
                <a:schemeClr val="accent1"/>
              </a:solidFill>
            </a:endParaRPr>
          </a:p>
          <a:p>
            <a:pPr marL="274320" lvl="1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   fairway to the users of the waterway</a:t>
            </a:r>
          </a:p>
          <a:p>
            <a:pPr lvl="1">
              <a:buFont typeface="Symbol" panose="05050102010706020507" pitchFamily="18" charset="2"/>
              <a:buChar char="-"/>
            </a:pPr>
            <a:endParaRPr lang="en-GB" sz="1000" dirty="0" smtClean="0">
              <a:solidFill>
                <a:schemeClr val="accent1"/>
              </a:solidFill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en-GB" dirty="0" smtClean="0">
                <a:solidFill>
                  <a:schemeClr val="accent1"/>
                </a:solidFill>
              </a:rPr>
              <a:t>improvement and extension of waterways</a:t>
            </a:r>
          </a:p>
          <a:p>
            <a:pPr lvl="1">
              <a:buFont typeface="Symbol" panose="05050102010706020507" pitchFamily="18" charset="2"/>
              <a:buChar char="-"/>
            </a:pPr>
            <a:endParaRPr lang="en-GB" sz="10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in Austria </a:t>
            </a:r>
            <a:r>
              <a:rPr lang="en-GB" b="1" dirty="0" smtClean="0">
                <a:solidFill>
                  <a:schemeClr val="accent1"/>
                </a:solidFill>
              </a:rPr>
              <a:t>viadonau </a:t>
            </a:r>
            <a:r>
              <a:rPr lang="en-GB" dirty="0" smtClean="0">
                <a:solidFill>
                  <a:schemeClr val="accent1"/>
                </a:solidFill>
              </a:rPr>
              <a:t>responsible for maintaining the Austrian section of the Danube waterway </a:t>
            </a:r>
          </a:p>
          <a:p>
            <a:pPr>
              <a:buFont typeface="Symbol" panose="05050102010706020507" pitchFamily="18" charset="2"/>
              <a:buChar char="-"/>
            </a:pPr>
            <a:endParaRPr lang="de-AT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de-AT" dirty="0" smtClean="0"/>
          </a:p>
          <a:p>
            <a:pPr lvl="1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14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8" name="Textfeld 1"/>
          <p:cNvSpPr txBox="1">
            <a:spLocks noChangeArrowheads="1"/>
          </p:cNvSpPr>
          <p:nvPr/>
        </p:nvSpPr>
        <p:spPr bwMode="auto">
          <a:xfrm>
            <a:off x="6482666" y="4559989"/>
            <a:ext cx="217866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sz="1050" dirty="0" smtClean="0">
                <a:solidFill>
                  <a:schemeClr val="accent1"/>
                </a:solidFill>
                <a:latin typeface="+mn-lt"/>
              </a:rPr>
              <a:t>Fairway maintenance cycle</a:t>
            </a:r>
            <a:endParaRPr lang="en-GB" sz="105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Textfeld 1"/>
          <p:cNvSpPr txBox="1">
            <a:spLocks noChangeArrowheads="1"/>
          </p:cNvSpPr>
          <p:nvPr/>
        </p:nvSpPr>
        <p:spPr bwMode="auto">
          <a:xfrm>
            <a:off x="7955358" y="1642549"/>
            <a:ext cx="11886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sz="800" dirty="0" smtClean="0">
                <a:solidFill>
                  <a:schemeClr val="accent1"/>
                </a:solidFill>
                <a:latin typeface="+mn-lt"/>
              </a:rPr>
              <a:t>source: viadonau</a:t>
            </a:r>
            <a:endParaRPr lang="en-GB" sz="8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48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0" name="Text Box 76"/>
          <p:cNvSpPr txBox="1">
            <a:spLocks noChangeAspect="1" noChangeArrowheads="1"/>
          </p:cNvSpPr>
          <p:nvPr/>
        </p:nvSpPr>
        <p:spPr bwMode="auto">
          <a:xfrm>
            <a:off x="14580577" y="17399000"/>
            <a:ext cx="9127881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50000"/>
              </a:lnSpc>
              <a:spcBef>
                <a:spcPct val="50000"/>
              </a:spcBef>
            </a:pPr>
            <a:endParaRPr lang="de-AT" altLang="de-DE" sz="2400" b="1" dirty="0">
              <a:solidFill>
                <a:srgbClr val="FF3300"/>
              </a:solidFill>
            </a:endParaRPr>
          </a:p>
        </p:txBody>
      </p:sp>
      <p:sp>
        <p:nvSpPr>
          <p:cNvPr id="32" name="Foliennummernplatzhalter 3"/>
          <p:cNvSpPr txBox="1">
            <a:spLocks/>
          </p:cNvSpPr>
          <p:nvPr/>
        </p:nvSpPr>
        <p:spPr>
          <a:xfrm>
            <a:off x="7184652" y="106456"/>
            <a:ext cx="2133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0" latinLnBrk="0" hangingPunct="0">
              <a:defRPr sz="4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4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4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4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4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de-DE" altLang="de-DE" sz="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© via</a:t>
            </a:r>
            <a:r>
              <a:rPr lang="de-AT" altLang="de-DE" sz="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donau</a:t>
            </a:r>
            <a:endParaRPr lang="en-GB" altLang="de-DE" sz="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-5321" y="5601220"/>
            <a:ext cx="9144001" cy="7191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AT" altLang="de-DE" dirty="0"/>
          </a:p>
        </p:txBody>
      </p:sp>
      <p:sp>
        <p:nvSpPr>
          <p:cNvPr id="34" name="Oval 74"/>
          <p:cNvSpPr>
            <a:spLocks noChangeAspect="1" noChangeArrowheads="1"/>
          </p:cNvSpPr>
          <p:nvPr/>
        </p:nvSpPr>
        <p:spPr bwMode="auto">
          <a:xfrm>
            <a:off x="1833197" y="502964"/>
            <a:ext cx="5763357" cy="5759450"/>
          </a:xfrm>
          <a:prstGeom prst="ellipse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AT" altLang="de-DE" sz="8200" b="1" dirty="0"/>
          </a:p>
        </p:txBody>
      </p:sp>
      <p:sp>
        <p:nvSpPr>
          <p:cNvPr id="35" name="Oval 73"/>
          <p:cNvSpPr>
            <a:spLocks noChangeAspect="1" noChangeArrowheads="1"/>
          </p:cNvSpPr>
          <p:nvPr/>
        </p:nvSpPr>
        <p:spPr bwMode="auto">
          <a:xfrm>
            <a:off x="3421674" y="2160315"/>
            <a:ext cx="2499946" cy="249872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AT" altLang="de-DE" sz="8200" b="1" dirty="0"/>
          </a:p>
        </p:txBody>
      </p:sp>
      <p:sp>
        <p:nvSpPr>
          <p:cNvPr id="36" name="Text Box 226"/>
          <p:cNvSpPr txBox="1">
            <a:spLocks noChangeArrowheads="1"/>
          </p:cNvSpPr>
          <p:nvPr/>
        </p:nvSpPr>
        <p:spPr bwMode="auto">
          <a:xfrm>
            <a:off x="4239061" y="3168377"/>
            <a:ext cx="896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de-DE" sz="2400" b="1" dirty="0" smtClean="0">
                <a:solidFill>
                  <a:schemeClr val="accent1"/>
                </a:solidFill>
                <a:latin typeface="+mn-lt"/>
              </a:rPr>
              <a:t>Goals</a:t>
            </a:r>
            <a:endParaRPr lang="de-AT" altLang="de-DE" sz="2400" b="1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37" name="Group 7"/>
          <p:cNvGrpSpPr>
            <a:grpSpLocks/>
          </p:cNvGrpSpPr>
          <p:nvPr/>
        </p:nvGrpSpPr>
        <p:grpSpPr bwMode="auto">
          <a:xfrm>
            <a:off x="3779912" y="188638"/>
            <a:ext cx="2805010" cy="1778002"/>
            <a:chOff x="2086" y="56"/>
            <a:chExt cx="1951" cy="1195"/>
          </a:xfrm>
        </p:grpSpPr>
        <p:pic>
          <p:nvPicPr>
            <p:cNvPr id="38" name="Picture 237" descr="R:\projekte\-2000\21652_Ufer_EP\nach Fertigstellung\20060924\IMG_046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" y="56"/>
              <a:ext cx="1951" cy="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238"/>
            <p:cNvSpPr>
              <a:spLocks noChangeArrowheads="1"/>
            </p:cNvSpPr>
            <p:nvPr/>
          </p:nvSpPr>
          <p:spPr bwMode="auto">
            <a:xfrm>
              <a:off x="3113" y="56"/>
              <a:ext cx="901" cy="352"/>
            </a:xfrm>
            <a:prstGeom prst="rect">
              <a:avLst/>
            </a:prstGeom>
            <a:solidFill>
              <a:schemeClr val="accent1">
                <a:alpha val="3882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 sz="1400" b="1" dirty="0" smtClean="0">
                  <a:solidFill>
                    <a:schemeClr val="bg1"/>
                  </a:solidFill>
                  <a:latin typeface="+mn-lt"/>
                </a:rPr>
                <a:t>restoration of river banks</a:t>
              </a:r>
              <a:endParaRPr lang="en-GB" altLang="de-DE" sz="1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40" name="Group 10"/>
          <p:cNvGrpSpPr>
            <a:grpSpLocks/>
          </p:cNvGrpSpPr>
          <p:nvPr/>
        </p:nvGrpSpPr>
        <p:grpSpPr bwMode="auto">
          <a:xfrm>
            <a:off x="108439" y="4033564"/>
            <a:ext cx="2880946" cy="1747838"/>
            <a:chOff x="68" y="2478"/>
            <a:chExt cx="1815" cy="1101"/>
          </a:xfrm>
        </p:grpSpPr>
        <p:pic>
          <p:nvPicPr>
            <p:cNvPr id="41" name="Picture 39" descr="O:\2000\22300_FGP_UVE\WORK\Uferrueckbau_Witzelsdorf\Bauaufsicht_Fotodokumentation\_Fotomappe\081211_buhnenwurzel_nachher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478"/>
              <a:ext cx="1815" cy="1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82"/>
            <p:cNvSpPr txBox="1">
              <a:spLocks noChangeAspect="1" noChangeArrowheads="1"/>
            </p:cNvSpPr>
            <p:nvPr/>
          </p:nvSpPr>
          <p:spPr bwMode="auto">
            <a:xfrm>
              <a:off x="68" y="2478"/>
              <a:ext cx="1004" cy="465"/>
            </a:xfrm>
            <a:prstGeom prst="rect">
              <a:avLst/>
            </a:prstGeom>
            <a:solidFill>
              <a:schemeClr val="accent1">
                <a:alpha val="3882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GB" altLang="de-DE" sz="1400" dirty="0" smtClean="0">
                  <a:solidFill>
                    <a:schemeClr val="bg1"/>
                  </a:solidFill>
                  <a:latin typeface="+mn-lt"/>
                </a:rPr>
                <a:t>optimisation of low-water regulation</a:t>
              </a:r>
              <a:endParaRPr lang="en-GB" altLang="de-DE" sz="140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43" name="Group 13"/>
          <p:cNvGrpSpPr>
            <a:grpSpLocks/>
          </p:cNvGrpSpPr>
          <p:nvPr/>
        </p:nvGrpSpPr>
        <p:grpSpPr bwMode="auto">
          <a:xfrm>
            <a:off x="143354" y="1442765"/>
            <a:ext cx="3023343" cy="2301875"/>
            <a:chOff x="90" y="255"/>
            <a:chExt cx="1905" cy="1450"/>
          </a:xfrm>
        </p:grpSpPr>
        <p:pic>
          <p:nvPicPr>
            <p:cNvPr id="44" name="Picture 14" descr="FR_GeschiebezugabeUW"/>
            <p:cNvPicPr>
              <a:picLocks noChangeAspect="1" noChangeArrowheads="1"/>
            </p:cNvPicPr>
            <p:nvPr/>
          </p:nvPicPr>
          <p:blipFill>
            <a:blip r:embed="rId5" cstate="screen">
              <a:lum brigh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" y="255"/>
              <a:ext cx="1905" cy="1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 Box 15"/>
            <p:cNvSpPr txBox="1">
              <a:spLocks noChangeArrowheads="1"/>
            </p:cNvSpPr>
            <p:nvPr/>
          </p:nvSpPr>
          <p:spPr bwMode="auto">
            <a:xfrm>
              <a:off x="250" y="1570"/>
              <a:ext cx="115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C0C0C0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de-DE" altLang="de-DE" sz="800" dirty="0">
                  <a:solidFill>
                    <a:schemeClr val="bg1"/>
                  </a:solidFill>
                  <a:sym typeface="Symbol" charset="2"/>
                </a:rPr>
                <a:t></a:t>
              </a:r>
              <a:r>
                <a:rPr lang="de-AT" altLang="de-DE" sz="800" dirty="0">
                  <a:solidFill>
                    <a:schemeClr val="bg1"/>
                  </a:solidFill>
                </a:rPr>
                <a:t> </a:t>
              </a:r>
              <a:r>
                <a:rPr lang="de-AT" altLang="de-DE" sz="800" dirty="0">
                  <a:solidFill>
                    <a:schemeClr val="bg1"/>
                  </a:solidFill>
                  <a:latin typeface="Verdana" charset="0"/>
                </a:rPr>
                <a:t>Verbund Hydro Power</a:t>
              </a:r>
            </a:p>
          </p:txBody>
        </p:sp>
        <p:sp>
          <p:nvSpPr>
            <p:cNvPr id="46" name="Text Box 87"/>
            <p:cNvSpPr txBox="1">
              <a:spLocks noChangeAspect="1" noChangeArrowheads="1"/>
            </p:cNvSpPr>
            <p:nvPr/>
          </p:nvSpPr>
          <p:spPr bwMode="auto">
            <a:xfrm>
              <a:off x="90" y="255"/>
              <a:ext cx="1315" cy="194"/>
            </a:xfrm>
            <a:prstGeom prst="rect">
              <a:avLst/>
            </a:prstGeom>
            <a:solidFill>
              <a:schemeClr val="accent1">
                <a:alpha val="3882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GB" altLang="de-DE" sz="1400" b="1" dirty="0" smtClean="0">
                  <a:solidFill>
                    <a:schemeClr val="bg1"/>
                  </a:solidFill>
                  <a:latin typeface="+mn-lt"/>
                </a:rPr>
                <a:t>riverbed adjustment</a:t>
              </a:r>
              <a:endParaRPr lang="en-GB" altLang="de-DE" sz="1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47" name="Group 17"/>
          <p:cNvGrpSpPr>
            <a:grpSpLocks/>
          </p:cNvGrpSpPr>
          <p:nvPr/>
        </p:nvGrpSpPr>
        <p:grpSpPr bwMode="auto">
          <a:xfrm>
            <a:off x="3131527" y="4824139"/>
            <a:ext cx="3241431" cy="1441450"/>
            <a:chOff x="1973" y="2976"/>
            <a:chExt cx="2041" cy="908"/>
          </a:xfrm>
        </p:grpSpPr>
        <p:pic>
          <p:nvPicPr>
            <p:cNvPr id="48" name="Picture 253" descr="X:\GST\Donau_Fotos\02_DSCN0645.JPG"/>
            <p:cNvPicPr>
              <a:picLocks noChangeAspect="1" noChangeArrowheads="1"/>
            </p:cNvPicPr>
            <p:nvPr/>
          </p:nvPicPr>
          <p:blipFill>
            <a:blip r:embed="rId6" cstate="screen">
              <a:lum bright="12000" contrast="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2976"/>
              <a:ext cx="2041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 Box 84"/>
            <p:cNvSpPr txBox="1">
              <a:spLocks noChangeAspect="1" noChangeArrowheads="1"/>
            </p:cNvSpPr>
            <p:nvPr/>
          </p:nvSpPr>
          <p:spPr bwMode="auto">
            <a:xfrm>
              <a:off x="1973" y="3692"/>
              <a:ext cx="1338" cy="192"/>
            </a:xfrm>
            <a:prstGeom prst="rect">
              <a:avLst/>
            </a:prstGeom>
            <a:solidFill>
              <a:schemeClr val="accent1">
                <a:alpha val="3882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de-DE" altLang="de-DE" sz="1400" dirty="0" smtClean="0">
                  <a:solidFill>
                    <a:schemeClr val="bg1"/>
                  </a:solidFill>
                  <a:latin typeface="+mn-lt"/>
                </a:rPr>
                <a:t>lowering bank structures</a:t>
              </a:r>
              <a:endParaRPr lang="de-DE" altLang="de-DE" sz="140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50" name="Group 20"/>
          <p:cNvGrpSpPr>
            <a:grpSpLocks/>
          </p:cNvGrpSpPr>
          <p:nvPr/>
        </p:nvGrpSpPr>
        <p:grpSpPr bwMode="auto">
          <a:xfrm>
            <a:off x="6660173" y="2736577"/>
            <a:ext cx="2239108" cy="3175000"/>
            <a:chOff x="4195" y="1661"/>
            <a:chExt cx="1411" cy="2000"/>
          </a:xfrm>
        </p:grpSpPr>
        <p:pic>
          <p:nvPicPr>
            <p:cNvPr id="51" name="Grafik 49" descr="974_Altarmsystem_Kovacs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" y="1661"/>
              <a:ext cx="1368" cy="1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 Box 95"/>
            <p:cNvSpPr txBox="1">
              <a:spLocks noChangeAspect="1" noChangeArrowheads="1"/>
            </p:cNvSpPr>
            <p:nvPr/>
          </p:nvSpPr>
          <p:spPr bwMode="auto">
            <a:xfrm>
              <a:off x="4195" y="3521"/>
              <a:ext cx="65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de-DE" altLang="de-DE" sz="800" dirty="0">
                  <a:solidFill>
                    <a:schemeClr val="bg1"/>
                  </a:solidFill>
                  <a:sym typeface="Symbol" charset="2"/>
                </a:rPr>
                <a:t></a:t>
              </a:r>
              <a:r>
                <a:rPr lang="de-DE" altLang="de-DE" sz="800" dirty="0">
                  <a:solidFill>
                    <a:schemeClr val="bg1"/>
                  </a:solidFill>
                </a:rPr>
                <a:t> Kovacs</a:t>
              </a:r>
            </a:p>
          </p:txBody>
        </p:sp>
        <p:sp>
          <p:nvSpPr>
            <p:cNvPr id="53" name="Text Box 95"/>
            <p:cNvSpPr txBox="1">
              <a:spLocks noChangeAspect="1" noChangeArrowheads="1"/>
            </p:cNvSpPr>
            <p:nvPr/>
          </p:nvSpPr>
          <p:spPr bwMode="auto">
            <a:xfrm>
              <a:off x="4526" y="3331"/>
              <a:ext cx="1076" cy="330"/>
            </a:xfrm>
            <a:prstGeom prst="rect">
              <a:avLst/>
            </a:prstGeom>
            <a:solidFill>
              <a:schemeClr val="accent1">
                <a:alpha val="38823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de-DE" sz="1400" dirty="0" smtClean="0">
                  <a:solidFill>
                    <a:schemeClr val="bg1"/>
                  </a:solidFill>
                  <a:latin typeface="+mn-lt"/>
                </a:rPr>
                <a:t>reconnection of sidearms</a:t>
              </a:r>
              <a:endParaRPr lang="en-GB" altLang="de-DE" sz="14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54" name="AutoShape 233"/>
          <p:cNvSpPr>
            <a:spLocks noChangeArrowheads="1"/>
          </p:cNvSpPr>
          <p:nvPr/>
        </p:nvSpPr>
        <p:spPr bwMode="auto">
          <a:xfrm>
            <a:off x="2232513" y="2449239"/>
            <a:ext cx="2158512" cy="719138"/>
          </a:xfrm>
          <a:prstGeom prst="roundRect">
            <a:avLst>
              <a:gd name="adj" fmla="val 10736"/>
            </a:avLst>
          </a:prstGeom>
          <a:solidFill>
            <a:schemeClr val="accent1"/>
          </a:solidFill>
          <a:ln w="47625" algn="ctr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1400" b="1" dirty="0" smtClean="0">
                <a:solidFill>
                  <a:schemeClr val="bg1"/>
                </a:solidFill>
                <a:latin typeface="+mn-lt"/>
              </a:rPr>
              <a:t>granulometric riverbed 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de-DE" sz="1400" b="1" dirty="0" smtClean="0">
                <a:solidFill>
                  <a:schemeClr val="bg1"/>
                </a:solidFill>
                <a:latin typeface="+mn-lt"/>
              </a:rPr>
              <a:t>improvement</a:t>
            </a:r>
            <a:endParaRPr lang="en-GB" altLang="de-DE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5" name="AutoShape 228"/>
          <p:cNvSpPr>
            <a:spLocks noChangeArrowheads="1"/>
          </p:cNvSpPr>
          <p:nvPr/>
        </p:nvSpPr>
        <p:spPr bwMode="auto">
          <a:xfrm>
            <a:off x="3435323" y="4043089"/>
            <a:ext cx="2879480" cy="719138"/>
          </a:xfrm>
          <a:prstGeom prst="roundRect">
            <a:avLst>
              <a:gd name="adj" fmla="val 10736"/>
            </a:avLst>
          </a:prstGeom>
          <a:solidFill>
            <a:schemeClr val="accent1"/>
          </a:solidFill>
          <a:ln w="47625" algn="ctr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1400" b="1" dirty="0" smtClean="0">
                <a:solidFill>
                  <a:schemeClr val="bg1"/>
                </a:solidFill>
                <a:latin typeface="+mn-lt"/>
              </a:rPr>
              <a:t>improvement of shipping conditions</a:t>
            </a:r>
            <a:endParaRPr lang="en-GB" altLang="de-DE" sz="1400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56" name="Group 26"/>
          <p:cNvGrpSpPr>
            <a:grpSpLocks/>
          </p:cNvGrpSpPr>
          <p:nvPr/>
        </p:nvGrpSpPr>
        <p:grpSpPr bwMode="auto">
          <a:xfrm>
            <a:off x="6551735" y="871183"/>
            <a:ext cx="2555631" cy="1703387"/>
            <a:chOff x="4082" y="497"/>
            <a:chExt cx="1610" cy="1073"/>
          </a:xfrm>
        </p:grpSpPr>
        <p:pic>
          <p:nvPicPr>
            <p:cNvPr id="57" name="Picture 27" descr="IMG_8020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" y="497"/>
              <a:ext cx="1610" cy="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Rectangle 240"/>
            <p:cNvSpPr>
              <a:spLocks noChangeArrowheads="1"/>
            </p:cNvSpPr>
            <p:nvPr/>
          </p:nvSpPr>
          <p:spPr bwMode="auto">
            <a:xfrm>
              <a:off x="4850" y="1213"/>
              <a:ext cx="711" cy="330"/>
            </a:xfrm>
            <a:prstGeom prst="rect">
              <a:avLst/>
            </a:prstGeom>
            <a:solidFill>
              <a:schemeClr val="accent1">
                <a:alpha val="3882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 sz="1400" dirty="0" smtClean="0">
                  <a:solidFill>
                    <a:schemeClr val="bg1"/>
                  </a:solidFill>
                </a:rPr>
                <a:t>„</a:t>
              </a:r>
              <a:r>
                <a:rPr lang="en-GB" altLang="de-DE" sz="1400" dirty="0" smtClean="0">
                  <a:solidFill>
                    <a:schemeClr val="bg1"/>
                  </a:solidFill>
                  <a:latin typeface="+mn-lt"/>
                </a:rPr>
                <a:t>creation of sidearms </a:t>
              </a:r>
              <a:r>
                <a:rPr lang="en-GB" altLang="de-DE" sz="1400" dirty="0" smtClean="0">
                  <a:solidFill>
                    <a:schemeClr val="bg1"/>
                  </a:solidFill>
                </a:rPr>
                <a:t>“</a:t>
              </a:r>
              <a:endParaRPr lang="en-GB" altLang="de-DE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9" name="AutoShape 230"/>
          <p:cNvSpPr>
            <a:spLocks noChangeArrowheads="1"/>
          </p:cNvSpPr>
          <p:nvPr/>
        </p:nvSpPr>
        <p:spPr bwMode="auto">
          <a:xfrm>
            <a:off x="5010260" y="2377008"/>
            <a:ext cx="2664069" cy="719138"/>
          </a:xfrm>
          <a:prstGeom prst="roundRect">
            <a:avLst>
              <a:gd name="adj" fmla="val 10736"/>
            </a:avLst>
          </a:prstGeom>
          <a:solidFill>
            <a:schemeClr val="accent1"/>
          </a:solidFill>
          <a:ln w="47625" algn="ctr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1400" b="1" dirty="0" smtClean="0">
                <a:solidFill>
                  <a:schemeClr val="bg1"/>
                </a:solidFill>
                <a:latin typeface="+mn-lt"/>
              </a:rPr>
              <a:t>improving  ecological conditions</a:t>
            </a:r>
            <a:endParaRPr lang="en-GB" altLang="de-DE" sz="8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0" name="Rectangle 30"/>
          <p:cNvSpPr>
            <a:spLocks noChangeArrowheads="1"/>
          </p:cNvSpPr>
          <p:nvPr/>
        </p:nvSpPr>
        <p:spPr bwMode="auto">
          <a:xfrm>
            <a:off x="-1" y="119326"/>
            <a:ext cx="377991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8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Problem solving/improvement</a:t>
            </a:r>
            <a:endParaRPr lang="en-GB" altLang="de-DE" sz="16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l" eaLnBrk="1" hangingPunct="1"/>
            <a:r>
              <a:rPr lang="en-GB" altLang="de-DE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example river engineering measures</a:t>
            </a:r>
          </a:p>
          <a:p>
            <a:pPr algn="l" eaLnBrk="1" hangingPunct="1"/>
            <a:r>
              <a:rPr lang="en-GB" altLang="de-DE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Bad Deutsch-Altenburg pilot project</a:t>
            </a:r>
            <a:endParaRPr lang="en-GB" altLang="de-DE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0" y="6311186"/>
            <a:ext cx="3178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ym typeface="Wingdings" panose="05000000000000000000" pitchFamily="2" charset="2"/>
                <a:hlinkClick r:id="rId9"/>
              </a:rPr>
              <a:t>www.donau.bmvit.gv.at/index.php</a:t>
            </a:r>
            <a:endParaRPr lang="de-DE" sz="1600" dirty="0">
              <a:sym typeface="Wingdings" panose="05000000000000000000" pitchFamily="2" charset="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9EB15-D3D2-415D-89A4-5A7457C64151}" type="slidenum">
              <a:rPr lang="en-GB" b="0" smtClean="0"/>
              <a:pPr>
                <a:defRPr/>
              </a:pPr>
              <a:t>15</a:t>
            </a:fld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3178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 rotWithShape="1">
          <a:blip r:embed="rId3"/>
          <a:srcRect l="56693" t="20654" r="6447" b="8823"/>
          <a:stretch/>
        </p:blipFill>
        <p:spPr bwMode="auto">
          <a:xfrm>
            <a:off x="5076056" y="3902596"/>
            <a:ext cx="3953975" cy="24791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8" descr="T:\03-Projekte\Handbücher\G_HB_Donauschifffahrt_3\3_Grafik_Layout\06_River Information Services\02_Bearbeitete Bilder\4-Binnenschiffe-Navigationsunterstuetzung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1607" y="1686689"/>
            <a:ext cx="307013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Foliennummernplatzhalter 1"/>
          <p:cNvSpPr txBox="1">
            <a:spLocks noGrp="1"/>
          </p:cNvSpPr>
          <p:nvPr/>
        </p:nvSpPr>
        <p:spPr bwMode="auto">
          <a:xfrm>
            <a:off x="6006612" y="6381750"/>
            <a:ext cx="237685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sz="800" b="1" dirty="0">
                <a:solidFill>
                  <a:prstClr val="white"/>
                </a:solidFill>
                <a:ea typeface="ヒラギノ角ゴ Pro W3" pitchFamily="-108" charset="-128"/>
              </a:rPr>
              <a:t>©</a:t>
            </a:r>
            <a:r>
              <a:rPr lang="de-DE" sz="800" dirty="0">
                <a:solidFill>
                  <a:prstClr val="white"/>
                </a:solidFill>
                <a:ea typeface="ヒラギノ角ゴ Pro W3" pitchFamily="-108" charset="-128"/>
              </a:rPr>
              <a:t> via donau </a:t>
            </a:r>
            <a:r>
              <a:rPr lang="de-DE" sz="800" b="1" dirty="0">
                <a:solidFill>
                  <a:prstClr val="white"/>
                </a:solidFill>
                <a:ea typeface="ヒラギノ角ゴ Pro W3" pitchFamily="-108" charset="-128"/>
              </a:rPr>
              <a:t>I</a:t>
            </a:r>
            <a:r>
              <a:rPr lang="de-DE" sz="800" dirty="0">
                <a:solidFill>
                  <a:prstClr val="white"/>
                </a:solidFill>
                <a:ea typeface="ヒラギノ角ゴ Pro W3" pitchFamily="-108" charset="-128"/>
              </a:rPr>
              <a:t> </a:t>
            </a:r>
            <a:fld id="{877EBB07-10ED-466E-8D95-57E18019D6CC}" type="slidenum">
              <a:rPr lang="en-GB" sz="800">
                <a:solidFill>
                  <a:prstClr val="white"/>
                </a:solidFill>
                <a:ea typeface="ヒラギノ角ゴ Pro W3" pitchFamily="-108" charset="-128"/>
              </a:rPr>
              <a:pPr algn="r" eaLnBrk="1" hangingPunct="1"/>
              <a:t>16</a:t>
            </a:fld>
            <a:endParaRPr lang="en-GB" sz="800" dirty="0">
              <a:solidFill>
                <a:prstClr val="white"/>
              </a:solidFill>
              <a:ea typeface="ヒラギノ角ゴ Pro W3" pitchFamily="-108" charset="-128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692696"/>
            <a:ext cx="8248185" cy="647700"/>
          </a:xfrm>
        </p:spPr>
        <p:txBody>
          <a:bodyPr>
            <a:noAutofit/>
          </a:bodyPr>
          <a:lstStyle/>
          <a:p>
            <a:r>
              <a:rPr lang="en-GB" b="1" dirty="0" smtClean="0">
                <a:solidFill>
                  <a:schemeClr val="accent1"/>
                </a:solidFill>
              </a:rPr>
              <a:t>Solution/Improvement</a:t>
            </a:r>
            <a:br>
              <a:rPr lang="en-GB" b="1" dirty="0" smtClean="0">
                <a:solidFill>
                  <a:schemeClr val="accent1"/>
                </a:solidFill>
              </a:rPr>
            </a:br>
            <a:r>
              <a:rPr lang="en-GB" sz="2400" dirty="0" smtClean="0">
                <a:solidFill>
                  <a:schemeClr val="accent1"/>
                </a:solidFill>
              </a:rPr>
              <a:t>dependency on fairway conditions</a:t>
            </a:r>
            <a:endParaRPr lang="en-GB" sz="2000" dirty="0" smtClean="0">
              <a:solidFill>
                <a:schemeClr val="accent1"/>
              </a:solidFill>
            </a:endParaRP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1846337"/>
            <a:ext cx="8193288" cy="468781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de-AT" sz="400" dirty="0" smtClean="0">
              <a:solidFill>
                <a:schemeClr val="accent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b="1" dirty="0" smtClean="0">
                <a:solidFill>
                  <a:schemeClr val="accent1"/>
                </a:solidFill>
              </a:rPr>
              <a:t>telematics for inland vessels: </a:t>
            </a:r>
            <a:br>
              <a:rPr lang="en-GB" b="1" dirty="0" smtClean="0">
                <a:solidFill>
                  <a:schemeClr val="accent1"/>
                </a:solidFill>
              </a:rPr>
            </a:br>
            <a:r>
              <a:rPr lang="en-GB" b="1" dirty="0" smtClean="0">
                <a:solidFill>
                  <a:schemeClr val="accent1"/>
                </a:solidFill>
              </a:rPr>
              <a:t> River Information Services (RIS)</a:t>
            </a:r>
          </a:p>
          <a:p>
            <a:pPr marL="0" indent="0">
              <a:lnSpc>
                <a:spcPct val="90000"/>
              </a:lnSpc>
              <a:buNone/>
            </a:pPr>
            <a:endParaRPr lang="en-GB" sz="1000" b="1" dirty="0" smtClean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000" dirty="0" smtClean="0">
                <a:solidFill>
                  <a:schemeClr val="accent1"/>
                </a:solidFill>
              </a:rPr>
              <a:t>fairway information on water level and forecasts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   shallow areas and notices to skippers</a:t>
            </a:r>
          </a:p>
          <a:p>
            <a:pPr>
              <a:lnSpc>
                <a:spcPct val="90000"/>
              </a:lnSpc>
            </a:pPr>
            <a:endParaRPr lang="en-GB" sz="1000" dirty="0" smtClean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000" dirty="0" smtClean="0">
                <a:solidFill>
                  <a:schemeClr val="accent1"/>
                </a:solidFill>
              </a:rPr>
              <a:t>representation – so called tracking and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2000" dirty="0">
                <a:solidFill>
                  <a:schemeClr val="accent1"/>
                </a:solidFill>
              </a:rPr>
              <a:t> </a:t>
            </a:r>
            <a:r>
              <a:rPr lang="en-GB" sz="2000" dirty="0" smtClean="0">
                <a:solidFill>
                  <a:schemeClr val="accent1"/>
                </a:solidFill>
              </a:rPr>
              <a:t>  tracing of vessels on an electronic chart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  </a:t>
            </a:r>
            <a:endParaRPr lang="en-GB" sz="1000" dirty="0" smtClean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000" dirty="0" smtClean="0">
                <a:solidFill>
                  <a:schemeClr val="accent1"/>
                </a:solidFill>
              </a:rPr>
              <a:t>DoRIS: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2000" dirty="0" smtClean="0">
                <a:solidFill>
                  <a:schemeClr val="accent1"/>
                </a:solidFill>
              </a:rPr>
              <a:t>   </a:t>
            </a:r>
            <a:r>
              <a:rPr lang="en-GB" sz="2000" dirty="0" smtClean="0">
                <a:solidFill>
                  <a:schemeClr val="accent1"/>
                </a:solidFill>
                <a:hlinkClick r:id="rId5"/>
              </a:rPr>
              <a:t>www.doris.bmvit.gv.at</a:t>
            </a:r>
            <a:endParaRPr lang="en-GB" sz="2000" dirty="0" smtClean="0">
              <a:solidFill>
                <a:schemeClr val="accent1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de-DE" sz="2200" dirty="0" smtClean="0"/>
          </a:p>
        </p:txBody>
      </p:sp>
      <p:sp>
        <p:nvSpPr>
          <p:cNvPr id="9" name="Textfeld 1"/>
          <p:cNvSpPr txBox="1">
            <a:spLocks noChangeArrowheads="1"/>
          </p:cNvSpPr>
          <p:nvPr/>
        </p:nvSpPr>
        <p:spPr bwMode="auto">
          <a:xfrm>
            <a:off x="7445620" y="3779565"/>
            <a:ext cx="937846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 dirty="0">
                <a:solidFill>
                  <a:schemeClr val="accent1"/>
                </a:solidFill>
                <a:latin typeface="+mn-lt"/>
              </a:rPr>
              <a:t>© via donau</a:t>
            </a:r>
          </a:p>
        </p:txBody>
      </p:sp>
      <p:sp>
        <p:nvSpPr>
          <p:cNvPr id="10" name="Textfeld 1"/>
          <p:cNvSpPr txBox="1">
            <a:spLocks noChangeArrowheads="1"/>
          </p:cNvSpPr>
          <p:nvPr/>
        </p:nvSpPr>
        <p:spPr bwMode="auto">
          <a:xfrm>
            <a:off x="8193900" y="1628800"/>
            <a:ext cx="937846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 dirty="0">
                <a:solidFill>
                  <a:schemeClr val="accent1"/>
                </a:solidFill>
                <a:latin typeface="+mn-lt"/>
              </a:rPr>
              <a:t>© </a:t>
            </a:r>
            <a:r>
              <a:rPr lang="de-DE" sz="1000" dirty="0" smtClean="0">
                <a:solidFill>
                  <a:schemeClr val="accent1"/>
                </a:solidFill>
                <a:latin typeface="+mn-lt"/>
              </a:rPr>
              <a:t>viadonau</a:t>
            </a:r>
            <a:endParaRPr lang="de-DE" sz="1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Datumsplatzhalter 3"/>
          <p:cNvSpPr txBox="1">
            <a:spLocks/>
          </p:cNvSpPr>
          <p:nvPr/>
        </p:nvSpPr>
        <p:spPr>
          <a:xfrm>
            <a:off x="467544" y="6597352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12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96336" y="6597352"/>
            <a:ext cx="1066800" cy="329184"/>
          </a:xfrm>
        </p:spPr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16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15" name="Textfeld 1"/>
          <p:cNvSpPr txBox="1">
            <a:spLocks noChangeArrowheads="1"/>
          </p:cNvSpPr>
          <p:nvPr/>
        </p:nvSpPr>
        <p:spPr bwMode="auto">
          <a:xfrm>
            <a:off x="5970627" y="6288088"/>
            <a:ext cx="216483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 dirty="0" smtClean="0">
                <a:solidFill>
                  <a:schemeClr val="accent1"/>
                </a:solidFill>
                <a:latin typeface="+mn-lt"/>
              </a:rPr>
              <a:t>the DoRIS system and how it works</a:t>
            </a:r>
            <a:endParaRPr lang="en-GB" sz="10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599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accent1"/>
                </a:solidFill>
              </a:rPr>
              <a:t>Solution/Improvement</a:t>
            </a:r>
            <a:br>
              <a:rPr lang="en-GB" b="1" dirty="0" smtClean="0">
                <a:solidFill>
                  <a:schemeClr val="accent1"/>
                </a:solidFill>
              </a:rPr>
            </a:br>
            <a:r>
              <a:rPr lang="en-GB" sz="2400" dirty="0" smtClean="0">
                <a:solidFill>
                  <a:schemeClr val="accent1"/>
                </a:solidFill>
              </a:rPr>
              <a:t>speed, traffic density</a:t>
            </a:r>
            <a:endParaRPr lang="en-GB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sz="1000" dirty="0">
              <a:solidFill>
                <a:schemeClr val="accent1"/>
              </a:solidFill>
            </a:endParaRPr>
          </a:p>
          <a:p>
            <a:r>
              <a:rPr lang="en-GB" dirty="0">
                <a:solidFill>
                  <a:schemeClr val="accent1"/>
                </a:solidFill>
              </a:rPr>
              <a:t>inland water vessels are not suitable for all type of goods                 </a:t>
            </a:r>
            <a:r>
              <a:rPr lang="en-GB" sz="2200" dirty="0">
                <a:solidFill>
                  <a:schemeClr val="accent1"/>
                </a:solidFill>
              </a:rPr>
              <a:t>(e.g. not for perishable goods such as fruits, vegetables,…)</a:t>
            </a:r>
          </a:p>
          <a:p>
            <a:pPr marL="0" indent="0">
              <a:buNone/>
            </a:pPr>
            <a:endParaRPr lang="en-GB" sz="10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many  cargo transports are flexible in time-&gt;</a:t>
            </a:r>
          </a:p>
          <a:p>
            <a:endParaRPr lang="en-GB" sz="10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perfect planning saves time and 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  money, can reduce pre- and end-Haulage</a:t>
            </a:r>
          </a:p>
          <a:p>
            <a:endParaRPr lang="en-GB" sz="10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River Information Services help with latest and punctual information</a:t>
            </a:r>
            <a:endParaRPr lang="en-GB" b="1" dirty="0" smtClean="0">
              <a:solidFill>
                <a:schemeClr val="accent1"/>
              </a:solidFill>
            </a:endParaRPr>
          </a:p>
          <a:p>
            <a:endParaRPr lang="de-AT" dirty="0" smtClean="0">
              <a:solidFill>
                <a:schemeClr val="accent1"/>
              </a:solidFill>
            </a:endParaRPr>
          </a:p>
          <a:p>
            <a:endParaRPr lang="de-AT" dirty="0" smtClean="0">
              <a:solidFill>
                <a:schemeClr val="accent1"/>
              </a:solidFill>
            </a:endParaRPr>
          </a:p>
          <a:p>
            <a:endParaRPr lang="de-AT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17</a:t>
            </a:fld>
            <a:endParaRPr lang="de-AT" dirty="0">
              <a:solidFill>
                <a:prstClr val="white"/>
              </a:solidFill>
            </a:endParaRPr>
          </a:p>
        </p:txBody>
      </p:sp>
      <p:pic>
        <p:nvPicPr>
          <p:cNvPr id="6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5371" y="2831694"/>
            <a:ext cx="2329366" cy="174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6895371" y="2831694"/>
            <a:ext cx="93784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800" dirty="0" smtClean="0">
                <a:solidFill>
                  <a:schemeClr val="accent1"/>
                </a:solidFill>
                <a:latin typeface="+mn-lt"/>
              </a:rPr>
              <a:t>source: </a:t>
            </a:r>
            <a:r>
              <a:rPr lang="de-DE" sz="800" dirty="0">
                <a:solidFill>
                  <a:schemeClr val="accent1"/>
                </a:solidFill>
                <a:latin typeface="+mn-lt"/>
              </a:rPr>
              <a:t>via donau</a:t>
            </a:r>
          </a:p>
        </p:txBody>
      </p:sp>
    </p:spTree>
    <p:extLst>
      <p:ext uri="{BB962C8B-B14F-4D97-AF65-F5344CB8AC3E}">
        <p14:creationId xmlns:p14="http://schemas.microsoft.com/office/powerpoint/2010/main" val="72948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1"/>
                </a:solidFill>
              </a:rPr>
              <a:t>Solution/Improvement</a:t>
            </a:r>
            <a:br>
              <a:rPr lang="en-GB" b="1" dirty="0" smtClean="0">
                <a:solidFill>
                  <a:schemeClr val="accent1"/>
                </a:solidFill>
              </a:rPr>
            </a:br>
            <a:r>
              <a:rPr lang="en-GB" sz="2400" dirty="0" smtClean="0">
                <a:solidFill>
                  <a:schemeClr val="accent1"/>
                </a:solidFill>
              </a:rPr>
              <a:t>public awareness and education</a:t>
            </a:r>
            <a:endParaRPr lang="en-GB" sz="2400" dirty="0"/>
          </a:p>
        </p:txBody>
      </p:sp>
      <p:sp>
        <p:nvSpPr>
          <p:cNvPr id="7171" name="Foliennummernplatzhalter 4"/>
          <p:cNvSpPr txBox="1">
            <a:spLocks noGrp="1"/>
          </p:cNvSpPr>
          <p:nvPr/>
        </p:nvSpPr>
        <p:spPr bwMode="auto">
          <a:xfrm>
            <a:off x="6006612" y="6156724"/>
            <a:ext cx="237685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de-DE" sz="800" b="1" dirty="0">
                <a:solidFill>
                  <a:schemeClr val="bg1"/>
                </a:solidFill>
              </a:rPr>
              <a:t>©</a:t>
            </a:r>
            <a:r>
              <a:rPr lang="de-DE" sz="800" dirty="0">
                <a:solidFill>
                  <a:schemeClr val="bg1"/>
                </a:solidFill>
              </a:rPr>
              <a:t> via donau </a:t>
            </a:r>
            <a:r>
              <a:rPr lang="de-DE" sz="800" b="1" dirty="0">
                <a:solidFill>
                  <a:schemeClr val="bg1"/>
                </a:solidFill>
              </a:rPr>
              <a:t>I</a:t>
            </a:r>
            <a:r>
              <a:rPr lang="de-DE" sz="800" dirty="0">
                <a:solidFill>
                  <a:schemeClr val="bg1"/>
                </a:solidFill>
              </a:rPr>
              <a:t> </a:t>
            </a:r>
            <a:fld id="{BB3C7A4B-18FD-4ED7-983E-0B2E9C37F3D6}" type="slidenum">
              <a:rPr lang="en-GB" sz="800">
                <a:solidFill>
                  <a:schemeClr val="bg1"/>
                </a:solidFill>
              </a:rPr>
              <a:pPr algn="r" eaLnBrk="1" hangingPunct="1"/>
              <a:t>18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363415" y="1700809"/>
            <a:ext cx="5726723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1E3A7C"/>
              </a:buClr>
            </a:pPr>
            <a:r>
              <a:rPr lang="en-GB" sz="2400" b="1" dirty="0" smtClean="0">
                <a:solidFill>
                  <a:schemeClr val="accent1"/>
                </a:solidFill>
              </a:rPr>
              <a:t>trough target group oriented information: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1E3A7C"/>
              </a:buClr>
              <a:buFontTx/>
              <a:buChar char="•"/>
            </a:pPr>
            <a:endParaRPr lang="en-GB" sz="1000" b="1" dirty="0" smtClean="0">
              <a:solidFill>
                <a:schemeClr val="accent1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1E3A7C"/>
              </a:buClr>
              <a:buFontTx/>
              <a:buChar char="•"/>
            </a:pPr>
            <a:r>
              <a:rPr lang="en-GB" sz="2000" b="1" dirty="0" smtClean="0">
                <a:solidFill>
                  <a:schemeClr val="accent1"/>
                </a:solidFill>
              </a:rPr>
              <a:t>Annual report Danube navigation </a:t>
            </a:r>
            <a:r>
              <a:rPr lang="en-GB" sz="2000" dirty="0" smtClean="0">
                <a:solidFill>
                  <a:schemeClr val="accent1"/>
                </a:solidFill>
              </a:rPr>
              <a:t>– data &amp; facts, current projects, developments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1E3A7C"/>
              </a:buClr>
              <a:buFontTx/>
              <a:buChar char="•"/>
            </a:pPr>
            <a:endParaRPr lang="en-GB" sz="2000" b="1" dirty="0">
              <a:solidFill>
                <a:schemeClr val="accent1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1E3A7C"/>
              </a:buClr>
              <a:buFontTx/>
              <a:buChar char="•"/>
            </a:pPr>
            <a:r>
              <a:rPr lang="en-GB" sz="2000" b="1" dirty="0" smtClean="0">
                <a:solidFill>
                  <a:schemeClr val="accent1"/>
                </a:solidFill>
              </a:rPr>
              <a:t>Manual on Danube Navigation </a:t>
            </a:r>
            <a:r>
              <a:rPr lang="en-GB" sz="2000" dirty="0" smtClean="0">
                <a:solidFill>
                  <a:schemeClr val="accent1"/>
                </a:solidFill>
              </a:rPr>
              <a:t>– basic knowledge Danube Navigation, 3</a:t>
            </a:r>
            <a:r>
              <a:rPr lang="en-GB" sz="2000" baseline="30000" dirty="0" smtClean="0">
                <a:solidFill>
                  <a:schemeClr val="accent1"/>
                </a:solidFill>
              </a:rPr>
              <a:t>rd</a:t>
            </a:r>
            <a:r>
              <a:rPr lang="en-GB" sz="2000" dirty="0" smtClean="0">
                <a:solidFill>
                  <a:schemeClr val="accent1"/>
                </a:solidFill>
              </a:rPr>
              <a:t>  edition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1E3A7C"/>
              </a:buClr>
              <a:buFontTx/>
              <a:buChar char="•"/>
            </a:pPr>
            <a:endParaRPr lang="en-GB" sz="1100" dirty="0" smtClean="0">
              <a:solidFill>
                <a:schemeClr val="accent1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1E3A7C"/>
              </a:buClr>
              <a:buFontTx/>
              <a:buChar char="•"/>
            </a:pPr>
            <a:r>
              <a:rPr lang="en-GB" sz="2000" b="1" dirty="0" smtClean="0">
                <a:solidFill>
                  <a:schemeClr val="accent1"/>
                </a:solidFill>
              </a:rPr>
              <a:t>Online Portals:  </a:t>
            </a:r>
            <a:r>
              <a:rPr lang="en-GB" sz="2000" dirty="0" smtClean="0">
                <a:solidFill>
                  <a:schemeClr val="accent1"/>
                </a:solidFill>
              </a:rPr>
              <a:t>www.donauschifffahrt.info,  www.danubeports.info, www.blaue-seiten.at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1E3A7C"/>
              </a:buClr>
              <a:buFontTx/>
              <a:buChar char="•"/>
            </a:pPr>
            <a:endParaRPr lang="en-GB" sz="1100" dirty="0" smtClean="0">
              <a:solidFill>
                <a:schemeClr val="accent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1E3A7C"/>
              </a:buClr>
              <a:buFontTx/>
              <a:buChar char="•"/>
            </a:pPr>
            <a:r>
              <a:rPr lang="en-GB" sz="2000" b="1" dirty="0" smtClean="0">
                <a:solidFill>
                  <a:schemeClr val="accent1"/>
                </a:solidFill>
              </a:rPr>
              <a:t>Waterway map: </a:t>
            </a:r>
            <a:r>
              <a:rPr lang="en-GB" sz="2000" dirty="0" smtClean="0">
                <a:solidFill>
                  <a:schemeClr val="accent1"/>
                </a:solidFill>
              </a:rPr>
              <a:t>Europe, Danube, Danube for  children</a:t>
            </a:r>
          </a:p>
          <a:p>
            <a:pPr marL="342900" indent="-342900" algn="l">
              <a:spcBef>
                <a:spcPct val="20000"/>
              </a:spcBef>
              <a:buClr>
                <a:srgbClr val="1E3A7C"/>
              </a:buClr>
              <a:buFontTx/>
              <a:buChar char="•"/>
            </a:pPr>
            <a:endParaRPr lang="en-GB" sz="1100" dirty="0" smtClean="0">
              <a:solidFill>
                <a:schemeClr val="accent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1E3A7C"/>
              </a:buClr>
              <a:buFontTx/>
              <a:buChar char="•"/>
            </a:pPr>
            <a:r>
              <a:rPr lang="en-GB" sz="2000" b="1" dirty="0" smtClean="0">
                <a:solidFill>
                  <a:schemeClr val="accent1"/>
                </a:solidFill>
              </a:rPr>
              <a:t>INeS Danube: </a:t>
            </a:r>
            <a:r>
              <a:rPr lang="en-GB" sz="2000" dirty="0" smtClean="0">
                <a:solidFill>
                  <a:schemeClr val="accent1"/>
                </a:solidFill>
              </a:rPr>
              <a:t>multilingual </a:t>
            </a:r>
            <a:r>
              <a:rPr lang="en-GB" sz="2000" b="1" dirty="0" smtClean="0">
                <a:solidFill>
                  <a:schemeClr val="accent1"/>
                </a:solidFill>
              </a:rPr>
              <a:t>eLearning</a:t>
            </a:r>
            <a:r>
              <a:rPr lang="en-GB" sz="2000" dirty="0" smtClean="0">
                <a:solidFill>
                  <a:schemeClr val="accent1"/>
                </a:solidFill>
              </a:rPr>
              <a:t> Platform for logistics with inland vessels  </a:t>
            </a:r>
            <a:br>
              <a:rPr lang="en-GB" sz="2000" dirty="0" smtClean="0">
                <a:solidFill>
                  <a:schemeClr val="accent1"/>
                </a:solidFill>
              </a:rPr>
            </a:br>
            <a:r>
              <a:rPr lang="en-GB" sz="2000" dirty="0" smtClean="0">
                <a:solidFill>
                  <a:schemeClr val="accent1"/>
                </a:solidFill>
                <a:hlinkClick r:id="rId3"/>
              </a:rPr>
              <a:t>www.ines-danube.info</a:t>
            </a:r>
            <a:r>
              <a:rPr lang="en-GB" sz="2000" dirty="0" smtClean="0">
                <a:solidFill>
                  <a:schemeClr val="accent1"/>
                </a:solidFill>
              </a:rPr>
              <a:t>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1E3A7C"/>
              </a:buClr>
              <a:buFontTx/>
              <a:buChar char="•"/>
            </a:pPr>
            <a:endParaRPr lang="de-AT" sz="2000" dirty="0">
              <a:solidFill>
                <a:srgbClr val="1E3A6C"/>
              </a:solidFill>
            </a:endParaRPr>
          </a:p>
        </p:txBody>
      </p:sp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1170" y="3984650"/>
            <a:ext cx="1475643" cy="10810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7438" y="3225825"/>
            <a:ext cx="1578220" cy="14160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8" descr="hbds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9497" y="2139975"/>
            <a:ext cx="1241180" cy="16383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0274" y="4827614"/>
            <a:ext cx="1490296" cy="11461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6839" y="5234013"/>
            <a:ext cx="1584081" cy="1244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5" descr="ÜbersichtBasiskurs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2270" y="5589240"/>
            <a:ext cx="1638300" cy="1001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15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1"/>
                </a:solidFill>
              </a:rPr>
              <a:t>Solution/Improvement</a:t>
            </a:r>
            <a:br>
              <a:rPr lang="en-GB" b="1" dirty="0" smtClean="0">
                <a:solidFill>
                  <a:schemeClr val="accent1"/>
                </a:solidFill>
              </a:rPr>
            </a:br>
            <a:r>
              <a:rPr lang="en-GB" sz="2400" dirty="0" smtClean="0">
                <a:solidFill>
                  <a:schemeClr val="accent1"/>
                </a:solidFill>
              </a:rPr>
              <a:t>infrastructure</a:t>
            </a:r>
            <a:endParaRPr lang="en-GB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Maintenance, expansion and 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modernisation trough…</a:t>
            </a:r>
          </a:p>
          <a:p>
            <a:pPr marL="0" indent="0">
              <a:buNone/>
            </a:pPr>
            <a:endParaRPr lang="de-AT" sz="10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cooperation among Danube riparian states</a:t>
            </a:r>
          </a:p>
          <a:p>
            <a:endParaRPr lang="en-GB" sz="15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pan-European goals and guidelines</a:t>
            </a:r>
          </a:p>
          <a:p>
            <a:endParaRPr lang="en-GB" sz="15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targeted support  of inland navigation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   e.g.  with EU-Projects</a:t>
            </a:r>
          </a:p>
          <a:p>
            <a:endParaRPr lang="en-GB" sz="15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elaboration </a:t>
            </a:r>
            <a:r>
              <a:rPr lang="en-GB" dirty="0">
                <a:solidFill>
                  <a:schemeClr val="accent1"/>
                </a:solidFill>
              </a:rPr>
              <a:t>a</a:t>
            </a:r>
            <a:r>
              <a:rPr lang="en-GB" dirty="0" smtClean="0">
                <a:solidFill>
                  <a:schemeClr val="accent1"/>
                </a:solidFill>
              </a:rPr>
              <a:t>nd use of 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  new technologies </a:t>
            </a:r>
          </a:p>
          <a:p>
            <a:endParaRPr lang="de-AT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de-AT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19</a:t>
            </a:fld>
            <a:endParaRPr lang="de-AT" dirty="0">
              <a:solidFill>
                <a:prstClr val="white"/>
              </a:solidFill>
            </a:endParaRPr>
          </a:p>
        </p:txBody>
      </p:sp>
      <p:pic>
        <p:nvPicPr>
          <p:cNvPr id="6" name="Picture 5" descr="C:\Users\P41184\AppData\Local\Microsoft\Windows\Temporary Internet Files\Content.IE5\E9VTKAWO\MP900430642[1]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1700808"/>
            <a:ext cx="2843808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0152" y="4725144"/>
            <a:ext cx="3203848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116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1"/>
                </a:solidFill>
              </a:rPr>
              <a:t>Strengthening of Danube Navigation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D21A09-4510-475D-93A5-F08D4AAD4B59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2</a:t>
            </a:fld>
            <a:endParaRPr lang="de-DE" dirty="0">
              <a:solidFill>
                <a:prstClr val="white"/>
              </a:solidFill>
            </a:endParaRPr>
          </a:p>
        </p:txBody>
      </p:sp>
      <p:graphicFrame>
        <p:nvGraphicFramePr>
          <p:cNvPr id="9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7505670"/>
              </p:ext>
            </p:extLst>
          </p:nvPr>
        </p:nvGraphicFramePr>
        <p:xfrm>
          <a:off x="1187624" y="1844824"/>
          <a:ext cx="6264696" cy="2088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4005064"/>
            <a:ext cx="5907783" cy="24230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feld 1"/>
          <p:cNvSpPr txBox="1">
            <a:spLocks noChangeArrowheads="1"/>
          </p:cNvSpPr>
          <p:nvPr/>
        </p:nvSpPr>
        <p:spPr bwMode="auto">
          <a:xfrm>
            <a:off x="5867939" y="6229220"/>
            <a:ext cx="154902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800" dirty="0" smtClean="0">
                <a:solidFill>
                  <a:schemeClr val="accent1"/>
                </a:solidFill>
                <a:latin typeface="+mn-lt"/>
              </a:rPr>
              <a:t>source: via donau/Andi Bruckner</a:t>
            </a:r>
            <a:endParaRPr lang="de-DE" sz="8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527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accent1"/>
                </a:solidFill>
              </a:rPr>
              <a:t>Lack of Qualified Staff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10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increasing lack of  qualified staff   </a:t>
            </a:r>
          </a:p>
          <a:p>
            <a:pPr marL="0" indent="0">
              <a:buNone/>
            </a:pPr>
            <a:r>
              <a:rPr lang="en-GB" sz="500" dirty="0" smtClean="0">
                <a:solidFill>
                  <a:schemeClr val="accent1"/>
                </a:solidFill>
              </a:rPr>
              <a:t> </a:t>
            </a:r>
          </a:p>
          <a:p>
            <a:r>
              <a:rPr lang="en-GB" dirty="0" smtClean="0">
                <a:solidFill>
                  <a:schemeClr val="accent1"/>
                </a:solidFill>
              </a:rPr>
              <a:t>plenty of (old) staff –inland navigation career</a:t>
            </a:r>
          </a:p>
          <a:p>
            <a:endParaRPr lang="en-GB" sz="5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smtClean="0">
                <a:solidFill>
                  <a:schemeClr val="accent1"/>
                </a:solidFill>
              </a:rPr>
              <a:t>  mainly due to family background </a:t>
            </a:r>
            <a:r>
              <a:rPr lang="en-GB" sz="2000" dirty="0" smtClean="0">
                <a:solidFill>
                  <a:schemeClr val="accent1"/>
                </a:solidFill>
              </a:rPr>
              <a:t>(becoming less)</a:t>
            </a:r>
          </a:p>
          <a:p>
            <a:pPr marL="0" indent="0">
              <a:buNone/>
            </a:pPr>
            <a:endParaRPr lang="en-GB" sz="5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often no „lifelong“ career</a:t>
            </a:r>
          </a:p>
          <a:p>
            <a:endParaRPr lang="en-GB" sz="5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Danube navigation as career opportunity</a:t>
            </a:r>
            <a:br>
              <a:rPr lang="en-GB" dirty="0" smtClean="0">
                <a:solidFill>
                  <a:schemeClr val="accent1"/>
                </a:solidFill>
              </a:rPr>
            </a:br>
            <a:r>
              <a:rPr lang="en-GB" dirty="0" smtClean="0">
                <a:solidFill>
                  <a:schemeClr val="accent1"/>
                </a:solidFill>
              </a:rPr>
              <a:t>not popular among young people </a:t>
            </a:r>
          </a:p>
          <a:p>
            <a:endParaRPr lang="en-GB" sz="5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family related change to other jobs </a:t>
            </a:r>
            <a:r>
              <a:rPr lang="en-GB" sz="2000" dirty="0" smtClean="0">
                <a:solidFill>
                  <a:schemeClr val="accent1"/>
                </a:solidFill>
              </a:rPr>
              <a:t>(on land/at the port)</a:t>
            </a:r>
          </a:p>
          <a:p>
            <a:endParaRPr lang="en-GB" sz="5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few internationally uniform  training and qualification standards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20</a:t>
            </a:fld>
            <a:endParaRPr lang="de-AT" dirty="0">
              <a:solidFill>
                <a:prstClr val="white"/>
              </a:solidFill>
            </a:endParaRPr>
          </a:p>
        </p:txBody>
      </p:sp>
      <p:pic>
        <p:nvPicPr>
          <p:cNvPr id="1026" name="Picture 2" descr="T:\03-Projekte\PLATINA\05_Execution\01_WPs\WP3\SWP3.3\D3.11\Picture_database\platina-a-20110812-003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1700808"/>
            <a:ext cx="1979712" cy="297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1"/>
          <p:cNvSpPr txBox="1">
            <a:spLocks noChangeArrowheads="1"/>
          </p:cNvSpPr>
          <p:nvPr/>
        </p:nvSpPr>
        <p:spPr bwMode="auto">
          <a:xfrm>
            <a:off x="8386682" y="4653136"/>
            <a:ext cx="937846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 dirty="0">
                <a:solidFill>
                  <a:schemeClr val="accent1"/>
                </a:solidFill>
                <a:latin typeface="+mn-lt"/>
              </a:rPr>
              <a:t>© </a:t>
            </a:r>
            <a:r>
              <a:rPr lang="de-DE" sz="1000" dirty="0" smtClean="0">
                <a:solidFill>
                  <a:schemeClr val="accent1"/>
                </a:solidFill>
                <a:latin typeface="+mn-lt"/>
              </a:rPr>
              <a:t>BDB e.V.</a:t>
            </a:r>
            <a:endParaRPr lang="de-DE" sz="10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433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Solution/Improvement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sz="2400" dirty="0" smtClean="0">
                <a:solidFill>
                  <a:schemeClr val="accent1"/>
                </a:solidFill>
              </a:rPr>
              <a:t>lack of qualified staff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60984"/>
            <a:ext cx="8229600" cy="4776192"/>
          </a:xfrm>
        </p:spPr>
        <p:txBody>
          <a:bodyPr>
            <a:normAutofit lnSpcReduction="10000"/>
          </a:bodyPr>
          <a:lstStyle/>
          <a:p>
            <a:endParaRPr lang="en-GB" sz="5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reasons for choosing a career “on board”: family background, idealism, love of freedom, desire to travel and personal interests</a:t>
            </a:r>
          </a:p>
          <a:p>
            <a:endParaRPr lang="en-GB" sz="5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standardized collection of data on actually needed/available staff required</a:t>
            </a:r>
          </a:p>
          <a:p>
            <a:endParaRPr lang="en-GB" sz="5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encouraging people to work within the inland waterway transport sector by providing incentives</a:t>
            </a:r>
          </a:p>
          <a:p>
            <a:endParaRPr lang="en-GB" sz="5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enough information/advertisement –&gt; </a:t>
            </a:r>
            <a:br>
              <a:rPr lang="en-GB" dirty="0" smtClean="0">
                <a:solidFill>
                  <a:schemeClr val="accent1"/>
                </a:solidFill>
              </a:rPr>
            </a:br>
            <a:r>
              <a:rPr lang="en-GB" dirty="0" smtClean="0">
                <a:solidFill>
                  <a:schemeClr val="accent1"/>
                </a:solidFill>
              </a:rPr>
              <a:t>create awareness, point out advantages</a:t>
            </a:r>
          </a:p>
          <a:p>
            <a:endParaRPr lang="en-GB" sz="5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EU-wide advertising campaigns</a:t>
            </a:r>
          </a:p>
          <a:p>
            <a:endParaRPr lang="en-GB" sz="5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reduction of job changes </a:t>
            </a:r>
            <a:r>
              <a:rPr lang="en-GB" sz="1900" dirty="0" smtClean="0">
                <a:solidFill>
                  <a:schemeClr val="accent1"/>
                </a:solidFill>
              </a:rPr>
              <a:t>(e.g. by improving working time models)</a:t>
            </a:r>
            <a:endParaRPr lang="en-GB" dirty="0" smtClean="0">
              <a:solidFill>
                <a:schemeClr val="accent1"/>
              </a:solidFill>
            </a:endParaRPr>
          </a:p>
          <a:p>
            <a:endParaRPr lang="de-AT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21</a:t>
            </a:fld>
            <a:endParaRPr lang="de-AT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5" y="4509120"/>
            <a:ext cx="2421325" cy="135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48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1"/>
                </a:solidFill>
              </a:rPr>
              <a:t>Education and Training Standards</a:t>
            </a:r>
            <a:endParaRPr lang="en-GB" sz="20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91264" cy="4776192"/>
          </a:xfrm>
        </p:spPr>
        <p:txBody>
          <a:bodyPr/>
          <a:lstStyle/>
          <a:p>
            <a:endParaRPr lang="en-GB" sz="10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training times and contents strongly differ among countries</a:t>
            </a:r>
          </a:p>
          <a:p>
            <a:endParaRPr lang="en-GB" sz="10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no harmonization and minimum standards on a European level</a:t>
            </a:r>
          </a:p>
          <a:p>
            <a:endParaRPr lang="en-GB" sz="10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variety of different diplomas and certificates</a:t>
            </a:r>
          </a:p>
          <a:p>
            <a:endParaRPr lang="en-GB" sz="10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education standards regulated by river commissions </a:t>
            </a:r>
            <a:r>
              <a:rPr lang="en-GB" sz="2000" dirty="0" smtClean="0">
                <a:solidFill>
                  <a:schemeClr val="accent1"/>
                </a:solidFill>
              </a:rPr>
              <a:t>(Rhine-Commission, Danube-Commission) </a:t>
            </a:r>
            <a:r>
              <a:rPr lang="en-GB" dirty="0" smtClean="0">
                <a:solidFill>
                  <a:schemeClr val="accent1"/>
                </a:solidFill>
              </a:rPr>
              <a:t>and national guidelines</a:t>
            </a:r>
          </a:p>
          <a:p>
            <a:endParaRPr lang="en-GB" sz="10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change from maritime shipping to inland vessels difficult 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accent1"/>
                </a:solidFill>
              </a:rPr>
              <a:t> </a:t>
            </a:r>
            <a:r>
              <a:rPr lang="en-GB" sz="2000" dirty="0" smtClean="0">
                <a:solidFill>
                  <a:schemeClr val="accent1"/>
                </a:solidFill>
              </a:rPr>
              <a:t> (due to the absence of mutual recognition of diplomas and certificates)</a:t>
            </a:r>
          </a:p>
          <a:p>
            <a:endParaRPr lang="de-AT" dirty="0" smtClean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22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03-Projekte\PLATINA\05_Execution\01_WPs\WP3\SWP3.3\D3.11\Picture_database\platina-a-20110720-000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8670" y="9397"/>
            <a:ext cx="2123727" cy="141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1"/>
                </a:solidFill>
              </a:rPr>
              <a:t>Solution/Improvement</a:t>
            </a:r>
            <a:r>
              <a:rPr lang="de-AT" b="1" dirty="0">
                <a:solidFill>
                  <a:schemeClr val="accent1"/>
                </a:solidFill>
              </a:rPr>
              <a:t/>
            </a:r>
            <a:br>
              <a:rPr lang="de-AT" b="1" dirty="0">
                <a:solidFill>
                  <a:schemeClr val="accent1"/>
                </a:solidFill>
              </a:rPr>
            </a:br>
            <a:r>
              <a:rPr lang="en-GB" sz="2400" dirty="0">
                <a:solidFill>
                  <a:schemeClr val="accent1"/>
                </a:solidFill>
              </a:rPr>
              <a:t>Education and Training Standards</a:t>
            </a:r>
            <a:endParaRPr lang="de-A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AT" sz="10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improvement  and harmonization of education/training standards</a:t>
            </a:r>
          </a:p>
          <a:p>
            <a:endParaRPr lang="en-GB" sz="10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to establish minimum standards on education/training</a:t>
            </a:r>
          </a:p>
          <a:p>
            <a:endParaRPr lang="en-GB" sz="10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uniform international standards for the required board-crew</a:t>
            </a:r>
          </a:p>
          <a:p>
            <a:endParaRPr lang="en-GB" sz="10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international or at least EU-wide harmonized standards for certification/qualification</a:t>
            </a:r>
          </a:p>
          <a:p>
            <a:endParaRPr lang="en-GB" sz="5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EU-wide mutual recognition of professional qualification </a:t>
            </a:r>
            <a:endParaRPr lang="en-GB" sz="1000" dirty="0" smtClean="0">
              <a:solidFill>
                <a:schemeClr val="accent1"/>
              </a:solidFill>
            </a:endParaRPr>
          </a:p>
          <a:p>
            <a:endParaRPr lang="en-GB" sz="10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long-term goal: EU-wide standardised masters certificate</a:t>
            </a:r>
          </a:p>
          <a:p>
            <a:endParaRPr lang="de-AT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de-AT" dirty="0">
              <a:solidFill>
                <a:schemeClr val="accent1"/>
              </a:solidFill>
            </a:endParaRPr>
          </a:p>
          <a:p>
            <a:endParaRPr lang="de-AT" dirty="0">
              <a:solidFill>
                <a:schemeClr val="accent1"/>
              </a:solidFill>
            </a:endParaRPr>
          </a:p>
          <a:p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23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7232542" y="1209603"/>
            <a:ext cx="93784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800" dirty="0" smtClean="0">
                <a:solidFill>
                  <a:schemeClr val="accent1"/>
                </a:solidFill>
                <a:latin typeface="+mn-lt"/>
              </a:rPr>
              <a:t>source: </a:t>
            </a:r>
            <a:r>
              <a:rPr lang="de-DE" sz="800" dirty="0">
                <a:solidFill>
                  <a:schemeClr val="accent1"/>
                </a:solidFill>
                <a:latin typeface="+mn-lt"/>
              </a:rPr>
              <a:t>via donau</a:t>
            </a:r>
          </a:p>
        </p:txBody>
      </p:sp>
      <p:sp>
        <p:nvSpPr>
          <p:cNvPr id="9" name="Textfeld 1"/>
          <p:cNvSpPr txBox="1">
            <a:spLocks noChangeArrowheads="1"/>
          </p:cNvSpPr>
          <p:nvPr/>
        </p:nvSpPr>
        <p:spPr bwMode="auto">
          <a:xfrm>
            <a:off x="8181447" y="1178985"/>
            <a:ext cx="937846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 dirty="0">
                <a:solidFill>
                  <a:schemeClr val="accent1"/>
                </a:solidFill>
                <a:latin typeface="+mn-lt"/>
              </a:rPr>
              <a:t>© </a:t>
            </a:r>
            <a:r>
              <a:rPr lang="de-DE" sz="1000" dirty="0" smtClean="0">
                <a:solidFill>
                  <a:schemeClr val="accent1"/>
                </a:solidFill>
                <a:latin typeface="+mn-lt"/>
              </a:rPr>
              <a:t>BDB e.V.</a:t>
            </a:r>
            <a:endParaRPr lang="de-DE" sz="10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742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 smtClean="0">
                <a:solidFill>
                  <a:schemeClr val="accent1"/>
                </a:solidFill>
              </a:rPr>
              <a:t>Sources</a:t>
            </a:r>
            <a:endParaRPr lang="de-DE" b="1" dirty="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AT" dirty="0" smtClean="0">
              <a:solidFill>
                <a:schemeClr val="accent1"/>
              </a:solidFill>
            </a:endParaRPr>
          </a:p>
          <a:p>
            <a:r>
              <a:rPr lang="de-AT" spc="60" dirty="0">
                <a:solidFill>
                  <a:schemeClr val="accent1"/>
                </a:solidFill>
              </a:rPr>
              <a:t>viadonau (2013): Manual on Danube Navigation</a:t>
            </a:r>
            <a:r>
              <a:rPr lang="de-DE" spc="60" dirty="0">
                <a:solidFill>
                  <a:schemeClr val="accent1"/>
                </a:solidFill>
              </a:rPr>
              <a:t>, Vienna.</a:t>
            </a:r>
          </a:p>
          <a:p>
            <a:pPr marL="173038" indent="0">
              <a:buNone/>
            </a:pPr>
            <a:r>
              <a:rPr lang="de-DE" spc="60" dirty="0">
                <a:solidFill>
                  <a:schemeClr val="accent1"/>
                </a:solidFill>
              </a:rPr>
              <a:t>Order:  </a:t>
            </a:r>
            <a:r>
              <a:rPr lang="de-DE" sz="1300" spc="60" dirty="0">
                <a:solidFill>
                  <a:schemeClr val="accent1"/>
                </a:solidFill>
                <a:hlinkClick r:id="rId3"/>
              </a:rPr>
              <a:t>http://www.viadonau.org/en/newsroom/publications/manual-on-danube-navigation/</a:t>
            </a:r>
            <a:r>
              <a:rPr lang="de-DE" sz="1300" spc="60" dirty="0">
                <a:solidFill>
                  <a:schemeClr val="accent1"/>
                </a:solidFill>
              </a:rPr>
              <a:t>  </a:t>
            </a:r>
          </a:p>
          <a:p>
            <a:pPr marL="0" indent="0">
              <a:buNone/>
            </a:pPr>
            <a:endParaRPr lang="de-DE" sz="1400" spc="60" dirty="0">
              <a:solidFill>
                <a:schemeClr val="accent1"/>
              </a:solidFill>
            </a:endParaRPr>
          </a:p>
          <a:p>
            <a:r>
              <a:rPr lang="de-DE" spc="60" dirty="0">
                <a:solidFill>
                  <a:schemeClr val="accent1"/>
                </a:solidFill>
              </a:rPr>
              <a:t>viadonau (2015): Danube Navigation in Austria– </a:t>
            </a:r>
            <a:br>
              <a:rPr lang="de-DE" spc="60" dirty="0">
                <a:solidFill>
                  <a:schemeClr val="accent1"/>
                </a:solidFill>
              </a:rPr>
            </a:br>
            <a:r>
              <a:rPr lang="de-DE" spc="60" dirty="0">
                <a:solidFill>
                  <a:schemeClr val="accent1"/>
                </a:solidFill>
              </a:rPr>
              <a:t>Annual Report 2014, Vienna.</a:t>
            </a:r>
          </a:p>
          <a:p>
            <a:pPr marL="0" indent="0">
              <a:buNone/>
            </a:pPr>
            <a:r>
              <a:rPr lang="de-AT" sz="2800" spc="60" dirty="0">
                <a:solidFill>
                  <a:schemeClr val="accent1"/>
                </a:solidFill>
              </a:rPr>
              <a:t>    </a:t>
            </a:r>
            <a:r>
              <a:rPr lang="de-AT" spc="60" dirty="0">
                <a:solidFill>
                  <a:schemeClr val="accent1"/>
                </a:solidFill>
              </a:rPr>
              <a:t>Download : </a:t>
            </a:r>
            <a:r>
              <a:rPr lang="de-DE" sz="1300" spc="60" dirty="0">
                <a:solidFill>
                  <a:schemeClr val="accent1"/>
                </a:solidFill>
                <a:hlinkClick r:id="rId4"/>
              </a:rPr>
              <a:t>http://www.viadonau.org/en/newsroom/publications/folders/</a:t>
            </a:r>
            <a:r>
              <a:rPr lang="de-DE" sz="1300" spc="60" dirty="0">
                <a:solidFill>
                  <a:schemeClr val="accent1"/>
                </a:solidFill>
              </a:rPr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endParaRPr lang="de-AT" sz="1000" spc="60" dirty="0">
              <a:solidFill>
                <a:schemeClr val="accent1"/>
              </a:solidFill>
            </a:endParaRPr>
          </a:p>
          <a:p>
            <a:r>
              <a:rPr lang="de-AT" spc="60" dirty="0" smtClean="0">
                <a:solidFill>
                  <a:schemeClr val="accent1"/>
                </a:solidFill>
              </a:rPr>
              <a:t>INeS Danube information platform on intermodal inland navigation </a:t>
            </a:r>
          </a:p>
          <a:p>
            <a:pPr marL="0" indent="0">
              <a:buNone/>
            </a:pPr>
            <a:r>
              <a:rPr lang="de-AT" sz="1600" spc="60" dirty="0" smtClean="0">
                <a:solidFill>
                  <a:schemeClr val="accent1"/>
                </a:solidFill>
              </a:rPr>
              <a:t>   Homepage</a:t>
            </a:r>
            <a:r>
              <a:rPr lang="de-AT" sz="1400" spc="60" dirty="0" smtClean="0">
                <a:solidFill>
                  <a:schemeClr val="accent1"/>
                </a:solidFill>
              </a:rPr>
              <a:t>: </a:t>
            </a:r>
            <a:r>
              <a:rPr lang="de-AT" sz="1400" spc="60" dirty="0">
                <a:solidFill>
                  <a:schemeClr val="accent1"/>
                </a:solidFill>
                <a:hlinkClick r:id="rId5"/>
              </a:rPr>
              <a:t>http://www.ines-danube.info/?</a:t>
            </a:r>
            <a:r>
              <a:rPr lang="de-AT" sz="1400" spc="60" dirty="0" smtClean="0">
                <a:solidFill>
                  <a:schemeClr val="accent1"/>
                </a:solidFill>
                <a:hlinkClick r:id="rId5"/>
              </a:rPr>
              <a:t>lang=en</a:t>
            </a:r>
            <a:r>
              <a:rPr lang="de-AT" sz="1400" spc="60" dirty="0" smtClean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24</a:t>
            </a:fld>
            <a:endParaRPr lang="de-A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86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 smtClean="0">
                <a:solidFill>
                  <a:schemeClr val="accent1"/>
                </a:solidFill>
              </a:rPr>
              <a:t>Further Information</a:t>
            </a:r>
            <a:endParaRPr lang="de-AT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b="1" dirty="0" smtClean="0">
                <a:solidFill>
                  <a:schemeClr val="accent1"/>
                </a:solidFill>
              </a:rPr>
              <a:t>We hope our set of slides has met your expectations!</a:t>
            </a:r>
          </a:p>
          <a:p>
            <a:pPr marL="0" indent="0">
              <a:buNone/>
            </a:pPr>
            <a:endParaRPr lang="en-GB" sz="2000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sz="2000" b="1" dirty="0" smtClean="0">
                <a:solidFill>
                  <a:schemeClr val="accent1"/>
                </a:solidFill>
              </a:rPr>
              <a:t>         - you are free to use, adapt and share this slides and to use it for your lectures.</a:t>
            </a:r>
          </a:p>
          <a:p>
            <a:pPr marL="0" indent="0">
              <a:buNone/>
            </a:pPr>
            <a:endParaRPr lang="en-GB" sz="2000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sz="2000" b="1" dirty="0" smtClean="0">
                <a:solidFill>
                  <a:schemeClr val="accent1"/>
                </a:solidFill>
              </a:rPr>
              <a:t>For questions and feedback please do not hesitate to contact us:</a:t>
            </a:r>
          </a:p>
          <a:p>
            <a:pPr marL="0" indent="0">
              <a:buNone/>
            </a:pPr>
            <a:r>
              <a:rPr lang="en-GB" sz="2000" b="1" dirty="0" smtClean="0">
                <a:solidFill>
                  <a:schemeClr val="accent1"/>
                </a:solidFill>
                <a:hlinkClick r:id="rId3"/>
              </a:rPr>
              <a:t>rewway@fh-steyr.at</a:t>
            </a:r>
            <a:endParaRPr lang="en-GB" sz="2000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sz="2000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sz="2000" b="1" dirty="0" smtClean="0">
                <a:solidFill>
                  <a:schemeClr val="accent1"/>
                </a:solidFill>
              </a:rPr>
              <a:t>Further set of slides are available at:</a:t>
            </a:r>
          </a:p>
          <a:p>
            <a:pPr marL="0" indent="0">
              <a:buNone/>
            </a:pPr>
            <a:endParaRPr lang="en-GB" sz="400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chemeClr val="accent1"/>
                </a:solidFill>
                <a:hlinkClick r:id="rId4"/>
              </a:rPr>
              <a:t>http://www.rewway.at/en/teaching-materials/bundles/</a:t>
            </a:r>
            <a:r>
              <a:rPr lang="en-GB" sz="2000" dirty="0" smtClean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b="1" dirty="0" smtClean="0">
                <a:solidFill>
                  <a:schemeClr val="accent1"/>
                </a:solidFill>
              </a:rPr>
              <a:t>Maybe you are interested to book a guest lecture or an excursion?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chemeClr val="accent1"/>
                </a:solidFill>
                <a:hlinkClick r:id="rId5"/>
              </a:rPr>
              <a:t>http://www.rewway.at/en/services/</a:t>
            </a:r>
            <a:r>
              <a:rPr lang="en-GB" sz="2000" dirty="0" smtClean="0">
                <a:solidFill>
                  <a:schemeClr val="accent1"/>
                </a:solidFill>
              </a:rPr>
              <a:t> </a:t>
            </a:r>
            <a:endParaRPr lang="en-GB" sz="2000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/>
              <a:t>25</a:t>
            </a:fld>
            <a:endParaRPr lang="de-AT" dirty="0"/>
          </a:p>
        </p:txBody>
      </p:sp>
      <p:pic>
        <p:nvPicPr>
          <p:cNvPr id="6" name="Grafik 9" descr="logistikum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9820" y="5805264"/>
            <a:ext cx="2160240" cy="7901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15660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5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04664"/>
            <a:ext cx="5122912" cy="990600"/>
          </a:xfrm>
        </p:spPr>
        <p:txBody>
          <a:bodyPr/>
          <a:lstStyle/>
          <a:p>
            <a:pPr lvl="0"/>
            <a:r>
              <a:rPr lang="en-GB" b="1" dirty="0">
                <a:solidFill>
                  <a:schemeClr val="accent1"/>
                </a:solidFill>
              </a:rPr>
              <a:t>Strengthening of Danube </a:t>
            </a:r>
            <a:r>
              <a:rPr lang="en-GB" b="1" dirty="0" smtClean="0">
                <a:solidFill>
                  <a:schemeClr val="accent1"/>
                </a:solidFill>
              </a:rPr>
              <a:t>Navigation</a:t>
            </a:r>
            <a:br>
              <a:rPr lang="en-GB" b="1" dirty="0" smtClean="0">
                <a:solidFill>
                  <a:schemeClr val="accent1"/>
                </a:solidFill>
              </a:rPr>
            </a:br>
            <a:r>
              <a:rPr lang="en-GB" sz="2400" dirty="0" smtClean="0">
                <a:solidFill>
                  <a:schemeClr val="accent1"/>
                </a:solidFill>
              </a:rPr>
              <a:t>Why?</a:t>
            </a:r>
            <a:endParaRPr lang="de-DE" sz="2400" dirty="0">
              <a:solidFill>
                <a:schemeClr val="accent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de-AT" sz="10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e-AT" dirty="0" smtClean="0">
                <a:solidFill>
                  <a:schemeClr val="accent1"/>
                </a:solidFill>
              </a:rPr>
              <a:t>             </a:t>
            </a:r>
            <a:r>
              <a:rPr lang="en-GB" dirty="0" smtClean="0">
                <a:solidFill>
                  <a:schemeClr val="accent1"/>
                </a:solidFill>
              </a:rPr>
              <a:t>low transport costs</a:t>
            </a:r>
          </a:p>
          <a:p>
            <a:pPr marL="0" indent="0">
              <a:buNone/>
            </a:pPr>
            <a:endParaRPr lang="en-GB" sz="15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             environmental friendliness</a:t>
            </a:r>
          </a:p>
          <a:p>
            <a:pPr marL="0" indent="0">
              <a:buNone/>
            </a:pPr>
            <a:endParaRPr lang="en-GB" sz="15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             high transport capacity per unit</a:t>
            </a:r>
          </a:p>
          <a:p>
            <a:pPr marL="0" indent="0">
              <a:buNone/>
            </a:pPr>
            <a:endParaRPr lang="en-GB" sz="15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             save</a:t>
            </a:r>
          </a:p>
          <a:p>
            <a:pPr marL="0" indent="0">
              <a:buNone/>
            </a:pPr>
            <a:endParaRPr lang="en-GB" sz="15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             availability around the clock</a:t>
            </a:r>
          </a:p>
          <a:p>
            <a:pPr marL="0" indent="0">
              <a:buNone/>
            </a:pPr>
            <a:endParaRPr lang="en-GB" sz="15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             low Infrastructure costs</a:t>
            </a:r>
          </a:p>
          <a:p>
            <a:pPr marL="0" indent="0">
              <a:buNone/>
            </a:pPr>
            <a:endParaRPr lang="en-GB" sz="15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             free capacity </a:t>
            </a:r>
            <a:r>
              <a:rPr lang="en-GB" b="1" dirty="0" smtClean="0">
                <a:solidFill>
                  <a:schemeClr val="accent1"/>
                </a:solidFill>
              </a:rPr>
              <a:t>(utilization 10-15 % !</a:t>
            </a:r>
            <a:r>
              <a:rPr lang="en-GB" dirty="0" smtClean="0">
                <a:solidFill>
                  <a:schemeClr val="accent1"/>
                </a:solidFill>
              </a:rPr>
              <a:t>)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6" name="Picture 15" descr="C:\Users\P41184\AppData\Local\Microsoft\Windows\Temporary Internet Files\Content.IE5\FYE1KM7W\MC900437791[1].wmf"/>
          <p:cNvPicPr/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279" y="1976684"/>
            <a:ext cx="403577" cy="368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0191" y="1775952"/>
            <a:ext cx="2719169" cy="1835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0192" y="3827944"/>
            <a:ext cx="2719169" cy="18727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feld 1"/>
          <p:cNvSpPr txBox="1">
            <a:spLocks noChangeArrowheads="1"/>
          </p:cNvSpPr>
          <p:nvPr/>
        </p:nvSpPr>
        <p:spPr bwMode="auto">
          <a:xfrm>
            <a:off x="8141765" y="1761240"/>
            <a:ext cx="93784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800" dirty="0" smtClean="0">
                <a:solidFill>
                  <a:schemeClr val="accent1"/>
                </a:solidFill>
                <a:latin typeface="+mn-lt"/>
              </a:rPr>
              <a:t>source: viadonau</a:t>
            </a:r>
            <a:endParaRPr lang="de-DE" sz="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Textfeld 1"/>
          <p:cNvSpPr txBox="1">
            <a:spLocks noChangeArrowheads="1"/>
          </p:cNvSpPr>
          <p:nvPr/>
        </p:nvSpPr>
        <p:spPr bwMode="auto">
          <a:xfrm>
            <a:off x="7333733" y="3819665"/>
            <a:ext cx="17281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800" dirty="0" smtClean="0">
                <a:solidFill>
                  <a:schemeClr val="accent1"/>
                </a:solidFill>
                <a:latin typeface="+mn-lt"/>
              </a:rPr>
              <a:t>source: C.N.F.R. NAVROM S.A. Galaţi</a:t>
            </a:r>
            <a:endParaRPr lang="de-DE" sz="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3</a:t>
            </a:fld>
            <a:endParaRPr lang="de-AT" dirty="0">
              <a:solidFill>
                <a:prstClr val="white"/>
              </a:solidFill>
            </a:endParaRPr>
          </a:p>
        </p:txBody>
      </p:sp>
      <p:pic>
        <p:nvPicPr>
          <p:cNvPr id="29" name="Picture 28" descr="C:\Users\P41184\AppData\Local\Microsoft\Windows\Temporary Internet Files\Content.IE5\FYE1KM7W\MC900437791[1].wmf"/>
          <p:cNvPicPr/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280" y="2671068"/>
            <a:ext cx="403577" cy="368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C:\Users\P41184\AppData\Local\Microsoft\Windows\Temporary Internet Files\Content.IE5\FYE1KM7W\MC900437791[1].wmf"/>
          <p:cNvPicPr/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768" y="3242310"/>
            <a:ext cx="403577" cy="368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C:\Users\P41184\AppData\Local\Microsoft\Windows\Temporary Internet Files\Content.IE5\FYE1KM7W\MC900437791[1].wmf"/>
          <p:cNvPicPr/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768" y="3927387"/>
            <a:ext cx="403577" cy="368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C:\Users\P41184\AppData\Local\Microsoft\Windows\Temporary Internet Files\Content.IE5\FYE1KM7W\MC900437791[1].wmf"/>
          <p:cNvPicPr/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278" y="4579952"/>
            <a:ext cx="403577" cy="368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C:\Users\P41184\AppData\Local\Microsoft\Windows\Temporary Internet Files\Content.IE5\FYE1KM7W\MC900437791[1].wmf"/>
          <p:cNvPicPr/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768" y="5229200"/>
            <a:ext cx="403577" cy="368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C:\Users\P41184\AppData\Local\Microsoft\Windows\Temporary Internet Files\Content.IE5\FYE1KM7W\MC900437791[1].wmf"/>
          <p:cNvPicPr/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768" y="5877272"/>
            <a:ext cx="403577" cy="368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5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Strengthening of Danube Navigation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sz="2400" dirty="0">
                <a:solidFill>
                  <a:schemeClr val="accent1"/>
                </a:solidFill>
              </a:rPr>
              <a:t>Why?</a:t>
            </a:r>
            <a:endParaRPr lang="de-DE" dirty="0" smtClean="0">
              <a:solidFill>
                <a:schemeClr val="accent1"/>
              </a:solidFill>
            </a:endParaRP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96336" y="6597352"/>
            <a:ext cx="1066800" cy="329184"/>
          </a:xfrm>
        </p:spPr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4</a:t>
            </a:fld>
            <a:endParaRPr lang="de-AT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831" y="2737294"/>
            <a:ext cx="3600400" cy="252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umsplatzhalter 3"/>
          <p:cNvSpPr txBox="1">
            <a:spLocks/>
          </p:cNvSpPr>
          <p:nvPr/>
        </p:nvSpPr>
        <p:spPr>
          <a:xfrm>
            <a:off x="573688" y="6564417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14174" y="1700808"/>
            <a:ext cx="8349230" cy="94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GB" sz="2200" b="1" dirty="0" smtClean="0">
                <a:solidFill>
                  <a:srgbClr val="3C628F"/>
                </a:solidFill>
                <a:latin typeface="Calibri"/>
              </a:rPr>
              <a:t>Environmentally friendly and economical - </a:t>
            </a:r>
          </a:p>
          <a:p>
            <a:pPr eaLnBrk="1" hangingPunct="1">
              <a:spcBef>
                <a:spcPct val="30000"/>
              </a:spcBef>
            </a:pPr>
            <a:r>
              <a:rPr lang="en-GB" sz="2000" dirty="0" smtClean="0">
                <a:solidFill>
                  <a:srgbClr val="3C628F"/>
                </a:solidFill>
                <a:latin typeface="Calibri"/>
              </a:rPr>
              <a:t>specific energy consumption:                   </a:t>
            </a:r>
            <a:r>
              <a:rPr lang="de-AT" sz="2000" dirty="0" smtClean="0">
                <a:solidFill>
                  <a:srgbClr val="3C628F"/>
                </a:solidFill>
                <a:latin typeface="Calibri"/>
              </a:rPr>
              <a:t>low external </a:t>
            </a:r>
            <a:r>
              <a:rPr lang="en-GB" sz="2000" dirty="0" smtClean="0">
                <a:solidFill>
                  <a:srgbClr val="3C628F"/>
                </a:solidFill>
                <a:latin typeface="Calibri"/>
              </a:rPr>
              <a:t>costs</a:t>
            </a:r>
            <a:r>
              <a:rPr lang="de-AT" sz="2000" dirty="0" smtClean="0">
                <a:solidFill>
                  <a:srgbClr val="3C628F"/>
                </a:solidFill>
                <a:latin typeface="Calibri"/>
              </a:rPr>
              <a:t>: </a:t>
            </a:r>
            <a:endParaRPr lang="de-DE" sz="2000" dirty="0">
              <a:solidFill>
                <a:srgbClr val="3C628F"/>
              </a:solidFill>
              <a:latin typeface="Calibri"/>
            </a:endParaRPr>
          </a:p>
          <a:p>
            <a:pPr eaLnBrk="1" hangingPunct="1">
              <a:spcBef>
                <a:spcPct val="30000"/>
              </a:spcBef>
            </a:pPr>
            <a:endParaRPr lang="de-DE" sz="400" dirty="0">
              <a:solidFill>
                <a:srgbClr val="3C628F"/>
              </a:solidFill>
              <a:latin typeface="Calibri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36629" y="5359147"/>
            <a:ext cx="3744416" cy="1177233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6100" indent="0">
              <a:buNone/>
            </a:pPr>
            <a:r>
              <a:rPr lang="en-GB" sz="1600" spc="60" dirty="0" smtClean="0">
                <a:solidFill>
                  <a:schemeClr val="accent1"/>
                </a:solidFill>
              </a:rPr>
              <a:t>an inland vessel is able to transport one ton of cargo almost </a:t>
            </a:r>
            <a:r>
              <a:rPr lang="en-GB" sz="1600" b="1" spc="60" dirty="0" smtClean="0">
                <a:solidFill>
                  <a:schemeClr val="accent1"/>
                </a:solidFill>
              </a:rPr>
              <a:t>four times further</a:t>
            </a:r>
            <a:r>
              <a:rPr lang="en-GB" sz="1600" spc="60" dirty="0" smtClean="0">
                <a:solidFill>
                  <a:schemeClr val="accent1"/>
                </a:solidFill>
              </a:rPr>
              <a:t> than a truck using the same consumption of energy</a:t>
            </a:r>
            <a:endParaRPr lang="en-GB" sz="1600" spc="60" dirty="0">
              <a:solidFill>
                <a:schemeClr val="accent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74" y="5683026"/>
            <a:ext cx="396000" cy="45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642605"/>
            <a:ext cx="4490059" cy="271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865930" y="5359148"/>
            <a:ext cx="3744416" cy="1177234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6100" indent="0">
              <a:buNone/>
            </a:pPr>
            <a:r>
              <a:rPr lang="en-GB" sz="1600" spc="60" dirty="0" smtClean="0">
                <a:solidFill>
                  <a:schemeClr val="accent1"/>
                </a:solidFill>
              </a:rPr>
              <a:t>inland vessels cause the lowest costs of accidents, noise, air pollution and climate</a:t>
            </a:r>
            <a:endParaRPr lang="en-GB" sz="1600" spc="60" dirty="0">
              <a:solidFill>
                <a:schemeClr val="accent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6299" y="5683026"/>
            <a:ext cx="396000" cy="45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285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Strengthening of Danube Navigation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sz="2400" dirty="0">
                <a:solidFill>
                  <a:schemeClr val="accent1"/>
                </a:solidFill>
              </a:rPr>
              <a:t>Why?</a:t>
            </a:r>
            <a:endParaRPr lang="de-DE" dirty="0" smtClean="0">
              <a:solidFill>
                <a:schemeClr val="accent1"/>
              </a:solidFill>
            </a:endParaRP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96336" y="6597352"/>
            <a:ext cx="1066800" cy="329184"/>
          </a:xfrm>
        </p:spPr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5</a:t>
            </a:fld>
            <a:endParaRPr lang="de-AT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56789" t="15900" r="5329" b="15104"/>
          <a:stretch/>
        </p:blipFill>
        <p:spPr bwMode="auto">
          <a:xfrm>
            <a:off x="467544" y="1772817"/>
            <a:ext cx="7560840" cy="36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3765" y="5542587"/>
            <a:ext cx="8496000" cy="800219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30000"/>
              </a:spcBef>
            </a:pPr>
            <a:r>
              <a:rPr lang="de-DE" sz="2000" b="1" dirty="0" smtClean="0">
                <a:solidFill>
                  <a:srgbClr val="1E3A6C"/>
                </a:solidFill>
                <a:latin typeface="+mn-lt"/>
              </a:rPr>
              <a:t>          </a:t>
            </a:r>
            <a:r>
              <a:rPr lang="de-DE" sz="2000" b="1" dirty="0" smtClean="0">
                <a:solidFill>
                  <a:schemeClr val="accent1"/>
                </a:solidFill>
                <a:latin typeface="+mn-lt"/>
              </a:rPr>
              <a:t>transport</a:t>
            </a:r>
            <a:r>
              <a:rPr lang="de-DE" sz="2000" b="1" dirty="0" smtClean="0">
                <a:solidFill>
                  <a:srgbClr val="1E3A6C"/>
                </a:solidFill>
                <a:latin typeface="+mn-lt"/>
              </a:rPr>
              <a:t> </a:t>
            </a:r>
            <a:r>
              <a:rPr lang="de-DE" sz="2000" b="1" dirty="0" smtClean="0">
                <a:solidFill>
                  <a:schemeClr val="accent1"/>
                </a:solidFill>
                <a:latin typeface="+mn-lt"/>
              </a:rPr>
              <a:t>capacity :</a:t>
            </a:r>
            <a:r>
              <a:rPr lang="de-DE" sz="1000" dirty="0" smtClean="0">
                <a:solidFill>
                  <a:srgbClr val="1E3A6C"/>
                </a:solidFill>
                <a:latin typeface="+mn-lt"/>
              </a:rPr>
              <a:t>  </a:t>
            </a:r>
            <a:r>
              <a:rPr lang="de-DE" sz="2000" b="1" dirty="0" smtClean="0">
                <a:solidFill>
                  <a:schemeClr val="accent1"/>
                </a:solidFill>
                <a:latin typeface="+mn-lt"/>
              </a:rPr>
              <a:t>1</a:t>
            </a:r>
            <a:r>
              <a:rPr lang="de-DE" sz="2000" dirty="0" smtClean="0">
                <a:solidFill>
                  <a:schemeClr val="accent1"/>
                </a:solidFill>
                <a:latin typeface="+mn-lt"/>
              </a:rPr>
              <a:t> pushed convoy with  4 pushed lighter = </a:t>
            </a:r>
          </a:p>
          <a:p>
            <a:pPr algn="l" eaLnBrk="1" hangingPunct="1">
              <a:spcBef>
                <a:spcPct val="30000"/>
              </a:spcBef>
            </a:pPr>
            <a:r>
              <a:rPr lang="de-DE" sz="2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sz="2000" dirty="0" smtClean="0">
                <a:solidFill>
                  <a:schemeClr val="accent1"/>
                </a:solidFill>
                <a:latin typeface="+mn-lt"/>
              </a:rPr>
              <a:t>         </a:t>
            </a:r>
            <a:r>
              <a:rPr lang="de-DE" sz="2000" b="1" dirty="0" smtClean="0">
                <a:solidFill>
                  <a:schemeClr val="accent1"/>
                </a:solidFill>
                <a:latin typeface="+mn-lt"/>
              </a:rPr>
              <a:t>175</a:t>
            </a:r>
            <a:r>
              <a:rPr lang="de-DE" sz="2000" dirty="0" smtClean="0">
                <a:solidFill>
                  <a:schemeClr val="accent1"/>
                </a:solidFill>
                <a:latin typeface="+mn-lt"/>
              </a:rPr>
              <a:t> railway wagons = </a:t>
            </a:r>
            <a:r>
              <a:rPr lang="de-DE" sz="2000" b="1" dirty="0" smtClean="0">
                <a:solidFill>
                  <a:schemeClr val="accent1"/>
                </a:solidFill>
                <a:latin typeface="+mn-lt"/>
              </a:rPr>
              <a:t>280</a:t>
            </a:r>
            <a:r>
              <a:rPr lang="de-DE" sz="2000" dirty="0" smtClean="0">
                <a:solidFill>
                  <a:schemeClr val="accent1"/>
                </a:solidFill>
                <a:latin typeface="+mn-lt"/>
              </a:rPr>
              <a:t> trucks = </a:t>
            </a:r>
            <a:r>
              <a:rPr lang="de-DE" sz="2000" b="1" dirty="0" smtClean="0">
                <a:solidFill>
                  <a:schemeClr val="accent1"/>
                </a:solidFill>
                <a:latin typeface="+mn-lt"/>
              </a:rPr>
              <a:t>20 km convoy </a:t>
            </a:r>
            <a:r>
              <a:rPr lang="de-DE" sz="2000" dirty="0" smtClean="0">
                <a:solidFill>
                  <a:schemeClr val="accent1"/>
                </a:solidFill>
                <a:latin typeface="+mn-lt"/>
              </a:rPr>
              <a:t>of trucks</a:t>
            </a:r>
            <a:endParaRPr lang="de-DE" sz="20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30" y="5675999"/>
            <a:ext cx="460821" cy="53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037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Strengthening of Danube Navigation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sz="2400" dirty="0">
                <a:solidFill>
                  <a:schemeClr val="accent1"/>
                </a:solidFill>
              </a:rPr>
              <a:t>Why?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500" b="1" dirty="0" smtClean="0">
              <a:solidFill>
                <a:schemeClr val="accent1"/>
              </a:solidFill>
            </a:endParaRPr>
          </a:p>
          <a:p>
            <a:r>
              <a:rPr lang="en-GB" sz="2200" b="1" dirty="0" smtClean="0">
                <a:solidFill>
                  <a:schemeClr val="accent1"/>
                </a:solidFill>
              </a:rPr>
              <a:t>inland vessels as safest transport mode: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GB" dirty="0" smtClean="0">
                <a:solidFill>
                  <a:schemeClr val="accent1"/>
                </a:solidFill>
              </a:rPr>
              <a:t>only </a:t>
            </a:r>
            <a:r>
              <a:rPr lang="en-GB" b="1" dirty="0" smtClean="0">
                <a:solidFill>
                  <a:schemeClr val="accent1"/>
                </a:solidFill>
              </a:rPr>
              <a:t>29</a:t>
            </a:r>
            <a:r>
              <a:rPr lang="en-GB" dirty="0" smtClean="0">
                <a:solidFill>
                  <a:schemeClr val="accent1"/>
                </a:solidFill>
              </a:rPr>
              <a:t> traffic accidents on the Austrian-Danube  in </a:t>
            </a:r>
            <a:r>
              <a:rPr lang="en-GB" dirty="0" smtClean="0">
                <a:solidFill>
                  <a:schemeClr val="accent1"/>
                </a:solidFill>
              </a:rPr>
              <a:t>2014 </a:t>
            </a:r>
            <a:r>
              <a:rPr lang="en-GB" sz="1800" dirty="0" smtClean="0">
                <a:solidFill>
                  <a:schemeClr val="accent1"/>
                </a:solidFill>
              </a:rPr>
              <a:t>(no cases of death)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GB" dirty="0" smtClean="0">
                <a:solidFill>
                  <a:schemeClr val="accent1"/>
                </a:solidFill>
              </a:rPr>
              <a:t>in comparison: </a:t>
            </a:r>
            <a:r>
              <a:rPr lang="en-GB" b="1" dirty="0" smtClean="0">
                <a:solidFill>
                  <a:schemeClr val="accent1"/>
                </a:solidFill>
              </a:rPr>
              <a:t>1117</a:t>
            </a:r>
            <a:r>
              <a:rPr lang="en-GB" dirty="0" smtClean="0">
                <a:solidFill>
                  <a:schemeClr val="accent1"/>
                </a:solidFill>
              </a:rPr>
              <a:t> accidents with trucks </a:t>
            </a:r>
            <a:r>
              <a:rPr lang="en-GB" sz="1800" dirty="0" smtClean="0">
                <a:solidFill>
                  <a:schemeClr val="accent1"/>
                </a:solidFill>
              </a:rPr>
              <a:t>(&gt;3,5 tons) in Austria </a:t>
            </a:r>
            <a:r>
              <a:rPr lang="en-GB" sz="1800" smtClean="0">
                <a:solidFill>
                  <a:schemeClr val="accent1"/>
                </a:solidFill>
              </a:rPr>
              <a:t>in </a:t>
            </a:r>
            <a:r>
              <a:rPr lang="en-GB" sz="1800" smtClean="0">
                <a:solidFill>
                  <a:schemeClr val="accent1"/>
                </a:solidFill>
              </a:rPr>
              <a:t>2014</a:t>
            </a:r>
            <a:endParaRPr lang="en-GB" sz="1800" dirty="0" smtClean="0">
              <a:solidFill>
                <a:schemeClr val="accent1"/>
              </a:solidFill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en-GB" sz="500" dirty="0" smtClean="0">
              <a:solidFill>
                <a:schemeClr val="accent1"/>
              </a:solidFill>
            </a:endParaRPr>
          </a:p>
          <a:p>
            <a:r>
              <a:rPr lang="en-GB" sz="2200" b="1" dirty="0" smtClean="0">
                <a:solidFill>
                  <a:schemeClr val="accent1"/>
                </a:solidFill>
              </a:rPr>
              <a:t>availability around the clock:</a:t>
            </a:r>
            <a:r>
              <a:rPr lang="en-GB" dirty="0" smtClean="0">
                <a:solidFill>
                  <a:schemeClr val="accent1"/>
                </a:solidFill>
              </a:rPr>
              <a:t> </a:t>
            </a:r>
            <a:r>
              <a:rPr lang="en-GB" sz="2000" dirty="0" smtClean="0">
                <a:solidFill>
                  <a:schemeClr val="accent1"/>
                </a:solidFill>
              </a:rPr>
              <a:t>no bans on weekend- and night driving  </a:t>
            </a:r>
          </a:p>
          <a:p>
            <a:endParaRPr lang="en-GB" sz="500" dirty="0" smtClean="0">
              <a:solidFill>
                <a:schemeClr val="accent1"/>
              </a:solidFill>
            </a:endParaRPr>
          </a:p>
          <a:p>
            <a:r>
              <a:rPr lang="en-GB" sz="2200" b="1" dirty="0" smtClean="0">
                <a:solidFill>
                  <a:schemeClr val="accent1"/>
                </a:solidFill>
              </a:rPr>
              <a:t>low infrastructure costs:</a:t>
            </a:r>
            <a:r>
              <a:rPr lang="en-GB" sz="2000" dirty="0" smtClean="0">
                <a:solidFill>
                  <a:schemeClr val="accent1"/>
                </a:solidFill>
              </a:rPr>
              <a:t> natural infrastructure is usually available -&gt; low costs:</a:t>
            </a:r>
          </a:p>
          <a:p>
            <a:endParaRPr lang="de-AT" sz="2800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6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9512" y="4581127"/>
            <a:ext cx="4392488" cy="1648433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6100" indent="0">
              <a:buClr>
                <a:srgbClr val="3C628F"/>
              </a:buClr>
              <a:buFont typeface="Arial" pitchFamily="34" charset="0"/>
              <a:buNone/>
            </a:pPr>
            <a:r>
              <a:rPr lang="en-GB" sz="1800" dirty="0">
                <a:solidFill>
                  <a:srgbClr val="3C628F"/>
                </a:solidFill>
              </a:rPr>
              <a:t>i</a:t>
            </a:r>
            <a:r>
              <a:rPr lang="en-GB" sz="1800" dirty="0" smtClean="0">
                <a:solidFill>
                  <a:srgbClr val="3C628F"/>
                </a:solidFill>
              </a:rPr>
              <a:t>mproving the complete infrastructure of the Danube waterway would require an investment of 1.2 billion €. This corresponds roughly with the cost of constructing 50 km of road or rail infrastructure.</a:t>
            </a:r>
            <a:endParaRPr lang="en-GB" sz="1800" b="1" dirty="0">
              <a:solidFill>
                <a:srgbClr val="3C628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80" y="5062765"/>
            <a:ext cx="460821" cy="53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66404" t="28512" r="5421" b="26447"/>
          <a:stretch/>
        </p:blipFill>
        <p:spPr bwMode="auto">
          <a:xfrm>
            <a:off x="4932040" y="4226510"/>
            <a:ext cx="4152691" cy="2357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629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 smtClean="0">
                <a:solidFill>
                  <a:schemeClr val="accent1"/>
                </a:solidFill>
              </a:rPr>
              <a:t>Problems of Danube Navigation</a:t>
            </a:r>
            <a:endParaRPr lang="de-AT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507288" cy="4776192"/>
          </a:xfrm>
        </p:spPr>
        <p:txBody>
          <a:bodyPr>
            <a:normAutofit/>
          </a:bodyPr>
          <a:lstStyle/>
          <a:p>
            <a:endParaRPr lang="de-AT" sz="10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e-AT" dirty="0" smtClean="0">
                <a:solidFill>
                  <a:schemeClr val="accent1"/>
                </a:solidFill>
              </a:rPr>
              <a:t>            </a:t>
            </a:r>
            <a:r>
              <a:rPr lang="en-GB" dirty="0" smtClean="0">
                <a:solidFill>
                  <a:schemeClr val="accent1"/>
                </a:solidFill>
              </a:rPr>
              <a:t>dependence on variable fairway condition</a:t>
            </a:r>
          </a:p>
          <a:p>
            <a:pPr marL="0" indent="0">
              <a:buNone/>
            </a:pPr>
            <a:endParaRPr lang="en-GB" sz="10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e-AT" dirty="0" smtClean="0">
                <a:solidFill>
                  <a:schemeClr val="accent1"/>
                </a:solidFill>
              </a:rPr>
              <a:t>            </a:t>
            </a:r>
            <a:r>
              <a:rPr lang="en-GB" dirty="0" smtClean="0">
                <a:solidFill>
                  <a:schemeClr val="accent1"/>
                </a:solidFill>
              </a:rPr>
              <a:t>bridges</a:t>
            </a:r>
          </a:p>
          <a:p>
            <a:pPr marL="0" indent="0">
              <a:buNone/>
            </a:pPr>
            <a:endParaRPr lang="de-AT" sz="11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            low transport velocity</a:t>
            </a:r>
          </a:p>
          <a:p>
            <a:pPr marL="0" indent="0">
              <a:buNone/>
            </a:pPr>
            <a:endParaRPr lang="de-AT" sz="10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e-AT" dirty="0" smtClean="0">
                <a:solidFill>
                  <a:schemeClr val="accent1"/>
                </a:solidFill>
              </a:rPr>
              <a:t>           </a:t>
            </a:r>
            <a:r>
              <a:rPr lang="en-GB" dirty="0" smtClean="0">
                <a:solidFill>
                  <a:schemeClr val="accent1"/>
                </a:solidFill>
              </a:rPr>
              <a:t> low network density </a:t>
            </a:r>
            <a:r>
              <a:rPr lang="en-GB" sz="1600" dirty="0" smtClean="0">
                <a:solidFill>
                  <a:schemeClr val="accent1"/>
                </a:solidFill>
              </a:rPr>
              <a:t>(often requiring pre- and end-haulage)</a:t>
            </a:r>
          </a:p>
          <a:p>
            <a:pPr marL="0" indent="0">
              <a:buNone/>
            </a:pPr>
            <a:endParaRPr lang="de-AT" sz="10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e-AT" dirty="0" smtClean="0">
                <a:solidFill>
                  <a:schemeClr val="accent1"/>
                </a:solidFill>
              </a:rPr>
              <a:t>            </a:t>
            </a:r>
            <a:r>
              <a:rPr lang="en-GB" dirty="0" smtClean="0">
                <a:solidFill>
                  <a:schemeClr val="accent1"/>
                </a:solidFill>
              </a:rPr>
              <a:t>inadequate waterway maintenance  </a:t>
            </a:r>
            <a:r>
              <a:rPr lang="en-GB" sz="1600" dirty="0" smtClean="0">
                <a:solidFill>
                  <a:schemeClr val="accent1"/>
                </a:solidFill>
              </a:rPr>
              <a:t>(in some Danube riparian countries)</a:t>
            </a:r>
          </a:p>
          <a:p>
            <a:pPr marL="0" indent="0">
              <a:buNone/>
            </a:pPr>
            <a:endParaRPr lang="de-AT" sz="10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e-AT" dirty="0" smtClean="0">
                <a:solidFill>
                  <a:schemeClr val="accent1"/>
                </a:solidFill>
              </a:rPr>
              <a:t>            </a:t>
            </a:r>
            <a:r>
              <a:rPr lang="en-GB" dirty="0" smtClean="0">
                <a:solidFill>
                  <a:schemeClr val="accent1"/>
                </a:solidFill>
              </a:rPr>
              <a:t>high requirement for modernisation of ports and fleets</a:t>
            </a:r>
          </a:p>
          <a:p>
            <a:pPr marL="0" indent="0">
              <a:buNone/>
            </a:pPr>
            <a:endParaRPr lang="en-GB" sz="10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e-AT" dirty="0" smtClean="0">
                <a:solidFill>
                  <a:schemeClr val="accent1"/>
                </a:solidFill>
              </a:rPr>
              <a:t>            lack of </a:t>
            </a:r>
            <a:r>
              <a:rPr lang="en-GB" dirty="0" smtClean="0">
                <a:solidFill>
                  <a:schemeClr val="accent1"/>
                </a:solidFill>
              </a:rPr>
              <a:t>qualified staff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7</a:t>
            </a:fld>
            <a:endParaRPr lang="de-AT" dirty="0">
              <a:solidFill>
                <a:prstClr val="white"/>
              </a:solidFill>
            </a:endParaRPr>
          </a:p>
        </p:txBody>
      </p:sp>
      <p:pic>
        <p:nvPicPr>
          <p:cNvPr id="7" name="Picture 6" descr="C:\Users\P41184\AppData\Local\Microsoft\Windows\Temporary Internet Files\Content.IE5\GAL9TK10\MC900423165[1].wmf"/>
          <p:cNvPicPr/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658204"/>
            <a:ext cx="288032" cy="28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P41184\AppData\Local\Microsoft\Windows\Temporary Internet Files\Content.IE5\GAL9TK10\MC900423165[1].wmf"/>
          <p:cNvPicPr/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017025"/>
            <a:ext cx="288032" cy="28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P41184\AppData\Local\Microsoft\Windows\Temporary Internet Files\Content.IE5\GAL9TK10\MC900423165[1].wmf"/>
          <p:cNvPicPr/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284984"/>
            <a:ext cx="288032" cy="28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P41184\AppData\Local\Microsoft\Windows\Temporary Internet Files\Content.IE5\GAL9TK10\MC900423165[1].wmf"/>
          <p:cNvPicPr/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933056"/>
            <a:ext cx="288032" cy="28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P41184\AppData\Local\Microsoft\Windows\Temporary Internet Files\Content.IE5\GAL9TK10\MC900423165[1].wmf"/>
          <p:cNvPicPr/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4509120"/>
            <a:ext cx="288032" cy="28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P41184\AppData\Local\Microsoft\Windows\Temporary Internet Files\Content.IE5\GAL9TK10\MC900423165[1].wmf"/>
          <p:cNvPicPr/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5157192"/>
            <a:ext cx="288032" cy="28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P41184\AppData\Local\Microsoft\Windows\Temporary Internet Files\Content.IE5\GAL9TK10\MC900423165[1].wmf"/>
          <p:cNvPicPr/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5805264"/>
            <a:ext cx="288032" cy="288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59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1"/>
                </a:solidFill>
              </a:rPr>
              <a:t>Strengthening of Danube Navigation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D21A09-4510-475D-93A5-F08D4AAD4B59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8</a:t>
            </a:fld>
            <a:endParaRPr lang="de-DE" dirty="0">
              <a:solidFill>
                <a:prstClr val="white"/>
              </a:solidFill>
            </a:endParaRPr>
          </a:p>
        </p:txBody>
      </p:sp>
      <p:graphicFrame>
        <p:nvGraphicFramePr>
          <p:cNvPr id="9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466277"/>
              </p:ext>
            </p:extLst>
          </p:nvPr>
        </p:nvGraphicFramePr>
        <p:xfrm>
          <a:off x="1187624" y="1844824"/>
          <a:ext cx="6264696" cy="2088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4005064"/>
            <a:ext cx="5907783" cy="24230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feld 1"/>
          <p:cNvSpPr txBox="1">
            <a:spLocks noChangeArrowheads="1"/>
          </p:cNvSpPr>
          <p:nvPr/>
        </p:nvSpPr>
        <p:spPr bwMode="auto">
          <a:xfrm>
            <a:off x="5867939" y="6229220"/>
            <a:ext cx="154902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800" dirty="0" smtClean="0">
                <a:solidFill>
                  <a:schemeClr val="accent1"/>
                </a:solidFill>
                <a:latin typeface="+mn-lt"/>
              </a:rPr>
              <a:t>source: via donau/Andi Bruckner</a:t>
            </a:r>
            <a:endParaRPr lang="de-DE" sz="8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841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General Requirements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strengthening  of Danube Navigation </a:t>
            </a:r>
            <a:endParaRPr lang="en-GB" sz="2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AT" sz="4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national and international 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chemeClr val="accent1"/>
                </a:solidFill>
              </a:rPr>
              <a:t>Transport Policy </a:t>
            </a:r>
            <a:r>
              <a:rPr lang="en-GB" dirty="0" smtClean="0">
                <a:solidFill>
                  <a:schemeClr val="accent1"/>
                </a:solidFill>
              </a:rPr>
              <a:t>sets direction 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for</a:t>
            </a:r>
            <a:r>
              <a:rPr lang="en-GB" b="1" dirty="0" smtClean="0">
                <a:solidFill>
                  <a:schemeClr val="accent1"/>
                </a:solidFill>
              </a:rPr>
              <a:t> further development </a:t>
            </a:r>
            <a:r>
              <a:rPr lang="en-GB" dirty="0" smtClean="0">
                <a:solidFill>
                  <a:schemeClr val="accent1"/>
                </a:solidFill>
              </a:rPr>
              <a:t>by:</a:t>
            </a:r>
          </a:p>
          <a:p>
            <a:endParaRPr lang="en-GB" sz="10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defining basic targets and  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smtClean="0">
                <a:solidFill>
                  <a:schemeClr val="accent1"/>
                </a:solidFill>
              </a:rPr>
              <a:t>  strategies</a:t>
            </a:r>
          </a:p>
          <a:p>
            <a:pPr marL="0" indent="0">
              <a:buNone/>
            </a:pPr>
            <a:endParaRPr lang="en-GB" sz="1000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establishing infrastructural projects</a:t>
            </a:r>
          </a:p>
          <a:p>
            <a:endParaRPr lang="de-AT" sz="1000" dirty="0" smtClean="0">
              <a:solidFill>
                <a:schemeClr val="accent1"/>
              </a:solidFill>
            </a:endParaRPr>
          </a:p>
          <a:p>
            <a:endParaRPr lang="de-AT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D7BA-8E13-46FE-8871-8877FE7E3568}" type="slidenum">
              <a:rPr lang="de-AT" smtClean="0">
                <a:solidFill>
                  <a:prstClr val="white"/>
                </a:solidFill>
              </a:rPr>
              <a:pPr/>
              <a:t>9</a:t>
            </a:fld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95536" y="5589240"/>
            <a:ext cx="8496000" cy="864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endParaRPr lang="de-AT" b="1" dirty="0" smtClean="0">
              <a:solidFill>
                <a:schemeClr val="accent1"/>
              </a:solidFill>
            </a:endParaRPr>
          </a:p>
          <a:p>
            <a:pPr marL="274320" lvl="1" indent="0">
              <a:buNone/>
            </a:pPr>
            <a:endParaRPr lang="de-AT" b="1" dirty="0">
              <a:solidFill>
                <a:schemeClr val="accent1"/>
              </a:solidFill>
            </a:endParaRPr>
          </a:p>
          <a:p>
            <a:pPr marL="274320" lvl="1" indent="0">
              <a:buNone/>
            </a:pPr>
            <a:r>
              <a:rPr lang="en-GB" sz="5500" b="1" dirty="0" smtClean="0">
                <a:solidFill>
                  <a:schemeClr val="accent1"/>
                </a:solidFill>
              </a:rPr>
              <a:t>       Important: </a:t>
            </a:r>
            <a:r>
              <a:rPr lang="en-GB" sz="5500" dirty="0" smtClean="0">
                <a:solidFill>
                  <a:schemeClr val="accent1"/>
                </a:solidFill>
              </a:rPr>
              <a:t>teamwork between the Danube riparian states</a:t>
            </a:r>
          </a:p>
          <a:p>
            <a:pPr marL="546100" indent="0">
              <a:buNone/>
            </a:pPr>
            <a:r>
              <a:rPr lang="de-DE" spc="60" dirty="0" smtClean="0">
                <a:solidFill>
                  <a:schemeClr val="accent1"/>
                </a:solidFill>
              </a:rPr>
              <a:t> </a:t>
            </a:r>
          </a:p>
          <a:p>
            <a:pPr marL="546100" indent="0">
              <a:buNone/>
            </a:pPr>
            <a:endParaRPr lang="de-AT" sz="1800" dirty="0">
              <a:solidFill>
                <a:schemeClr val="tx2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443" y="5771195"/>
            <a:ext cx="432050" cy="50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8420" y="1988840"/>
            <a:ext cx="3095400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feld 1"/>
          <p:cNvSpPr txBox="1">
            <a:spLocks noChangeArrowheads="1"/>
          </p:cNvSpPr>
          <p:nvPr/>
        </p:nvSpPr>
        <p:spPr bwMode="auto">
          <a:xfrm>
            <a:off x="7386120" y="1988840"/>
            <a:ext cx="15648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800" dirty="0" smtClean="0">
                <a:solidFill>
                  <a:srgbClr val="3C628F"/>
                </a:solidFill>
                <a:latin typeface="Calibri"/>
              </a:rPr>
              <a:t>source: viadonau/Jürgen Trögl</a:t>
            </a:r>
            <a:endParaRPr lang="de-DE" sz="800" dirty="0">
              <a:solidFill>
                <a:srgbClr val="3C628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92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Custom 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36609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larity">
  <a:themeElements>
    <a:clrScheme name="Custom 12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3C628F"/>
      </a:accent1>
      <a:accent2>
        <a:srgbClr val="2D9DD9"/>
      </a:accent2>
      <a:accent3>
        <a:srgbClr val="F7A941"/>
      </a:accent3>
      <a:accent4>
        <a:srgbClr val="3C628F"/>
      </a:accent4>
      <a:accent5>
        <a:srgbClr val="2D9DD9"/>
      </a:accent5>
      <a:accent6>
        <a:srgbClr val="F7A941"/>
      </a:accent6>
      <a:hlink>
        <a:srgbClr val="3C628F"/>
      </a:hlink>
      <a:folHlink>
        <a:srgbClr val="3C628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larity">
  <a:themeElements>
    <a:clrScheme name="Custom 7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3C628F"/>
      </a:accent1>
      <a:accent2>
        <a:srgbClr val="2D9DD9"/>
      </a:accent2>
      <a:accent3>
        <a:srgbClr val="F7A941"/>
      </a:accent3>
      <a:accent4>
        <a:srgbClr val="3C628F"/>
      </a:accent4>
      <a:accent5>
        <a:srgbClr val="2D9DD9"/>
      </a:accent5>
      <a:accent6>
        <a:srgbClr val="F7A941"/>
      </a:accent6>
      <a:hlink>
        <a:srgbClr val="3C628F"/>
      </a:hlink>
      <a:folHlink>
        <a:srgbClr val="3C628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larity">
  <a:themeElements>
    <a:clrScheme name="REWWay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3C628F"/>
      </a:accent1>
      <a:accent2>
        <a:srgbClr val="2D9DD9"/>
      </a:accent2>
      <a:accent3>
        <a:srgbClr val="F7A941"/>
      </a:accent3>
      <a:accent4>
        <a:srgbClr val="3C628F"/>
      </a:accent4>
      <a:accent5>
        <a:srgbClr val="2D9DD9"/>
      </a:accent5>
      <a:accent6>
        <a:srgbClr val="F7A941"/>
      </a:accent6>
      <a:hlink>
        <a:srgbClr val="003300"/>
      </a:hlink>
      <a:folHlink>
        <a:srgbClr val="3C628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0</TotalTime>
  <Words>1519</Words>
  <Application>Microsoft Office PowerPoint</Application>
  <PresentationFormat>On-screen Show (4:3)</PresentationFormat>
  <Paragraphs>384</Paragraphs>
  <Slides>25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Custom Design</vt:lpstr>
      <vt:lpstr>1_Clarity</vt:lpstr>
      <vt:lpstr>2_Clarity</vt:lpstr>
      <vt:lpstr>3_Clarity</vt:lpstr>
      <vt:lpstr>STRENGTHENING OF DANUBE NAVIGATION</vt:lpstr>
      <vt:lpstr>Strengthening of Danube Navigation</vt:lpstr>
      <vt:lpstr>Strengthening of Danube Navigation Why?</vt:lpstr>
      <vt:lpstr>Strengthening of Danube Navigation Why?</vt:lpstr>
      <vt:lpstr>Strengthening of Danube Navigation Why?</vt:lpstr>
      <vt:lpstr>Strengthening of Danube Navigation Why?</vt:lpstr>
      <vt:lpstr>Problems of Danube Navigation</vt:lpstr>
      <vt:lpstr>Strengthening of Danube Navigation</vt:lpstr>
      <vt:lpstr>General Requirements strengthening  of Danube Navigation </vt:lpstr>
      <vt:lpstr>Framework of Transport Policy- on pan-European level</vt:lpstr>
      <vt:lpstr>Framework of Transport Policy- on pan-European level</vt:lpstr>
      <vt:lpstr>Transport Policy- in Austria</vt:lpstr>
      <vt:lpstr>Problem solving/improvement  dependency on fairway conditions</vt:lpstr>
      <vt:lpstr>Problem solving/improvement  dependency on fairway conditions</vt:lpstr>
      <vt:lpstr>PowerPoint Presentation</vt:lpstr>
      <vt:lpstr>Solution/Improvement dependency on fairway conditions</vt:lpstr>
      <vt:lpstr>Solution/Improvement speed, traffic density</vt:lpstr>
      <vt:lpstr>Solution/Improvement public awareness and education</vt:lpstr>
      <vt:lpstr>Solution/Improvement infrastructure</vt:lpstr>
      <vt:lpstr>Lack of Qualified Staff</vt:lpstr>
      <vt:lpstr>Solution/Improvement lack of qualified staff</vt:lpstr>
      <vt:lpstr>Education and Training Standards</vt:lpstr>
      <vt:lpstr>Solution/Improvement Education and Training Standards</vt:lpstr>
      <vt:lpstr>Sources</vt:lpstr>
      <vt:lpstr>Further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sabine.jung</dc:creator>
  <cp:lastModifiedBy>Haller Alexandra</cp:lastModifiedBy>
  <cp:revision>357</cp:revision>
  <cp:lastPrinted>2013-04-09T11:49:52Z</cp:lastPrinted>
  <dcterms:created xsi:type="dcterms:W3CDTF">2012-09-17T08:31:25Z</dcterms:created>
  <dcterms:modified xsi:type="dcterms:W3CDTF">2015-07-23T12:48:12Z</dcterms:modified>
</cp:coreProperties>
</file>