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 id="2147483675" r:id="rId2"/>
    <p:sldMasterId id="2147483691" r:id="rId3"/>
  </p:sldMasterIdLst>
  <p:notesMasterIdLst>
    <p:notesMasterId r:id="rId46"/>
  </p:notesMasterIdLst>
  <p:handoutMasterIdLst>
    <p:handoutMasterId r:id="rId47"/>
  </p:handoutMasterIdLst>
  <p:sldIdLst>
    <p:sldId id="520" r:id="rId4"/>
    <p:sldId id="529" r:id="rId5"/>
    <p:sldId id="256" r:id="rId6"/>
    <p:sldId id="519" r:id="rId7"/>
    <p:sldId id="499" r:id="rId8"/>
    <p:sldId id="530" r:id="rId9"/>
    <p:sldId id="531" r:id="rId10"/>
    <p:sldId id="532" r:id="rId11"/>
    <p:sldId id="533" r:id="rId12"/>
    <p:sldId id="534" r:id="rId13"/>
    <p:sldId id="535" r:id="rId14"/>
    <p:sldId id="536" r:id="rId15"/>
    <p:sldId id="537" r:id="rId16"/>
    <p:sldId id="507" r:id="rId17"/>
    <p:sldId id="506" r:id="rId18"/>
    <p:sldId id="521" r:id="rId19"/>
    <p:sldId id="545" r:id="rId20"/>
    <p:sldId id="522" r:id="rId21"/>
    <p:sldId id="508" r:id="rId22"/>
    <p:sldId id="523" r:id="rId23"/>
    <p:sldId id="501" r:id="rId24"/>
    <p:sldId id="544" r:id="rId25"/>
    <p:sldId id="540" r:id="rId26"/>
    <p:sldId id="524" r:id="rId27"/>
    <p:sldId id="538" r:id="rId28"/>
    <p:sldId id="471" r:id="rId29"/>
    <p:sldId id="513" r:id="rId30"/>
    <p:sldId id="470" r:id="rId31"/>
    <p:sldId id="514" r:id="rId32"/>
    <p:sldId id="516" r:id="rId33"/>
    <p:sldId id="517" r:id="rId34"/>
    <p:sldId id="526" r:id="rId35"/>
    <p:sldId id="539" r:id="rId36"/>
    <p:sldId id="482" r:id="rId37"/>
    <p:sldId id="515" r:id="rId38"/>
    <p:sldId id="542" r:id="rId39"/>
    <p:sldId id="543" r:id="rId40"/>
    <p:sldId id="498" r:id="rId41"/>
    <p:sldId id="527" r:id="rId42"/>
    <p:sldId id="528" r:id="rId43"/>
    <p:sldId id="417" r:id="rId44"/>
    <p:sldId id="518" r:id="rId45"/>
  </p:sldIdLst>
  <p:sldSz cx="9144000" cy="6858000" type="screen4x3"/>
  <p:notesSz cx="6669088" cy="9928225"/>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0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Vera Hofbauer" initials="VHO" lastIdx="3" clrIdx="0"/>
  <p:cmAuthor id="1" name="Haller Alexandra" initials="HA" lastIdx="8"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628F"/>
    <a:srgbClr val="B0B8D1"/>
    <a:srgbClr val="189B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51" autoAdjust="0"/>
    <p:restoredTop sz="71831" autoAdjust="0"/>
  </p:normalViewPr>
  <p:slideViewPr>
    <p:cSldViewPr showGuides="1">
      <p:cViewPr varScale="1">
        <p:scale>
          <a:sx n="75" d="100"/>
          <a:sy n="75" d="100"/>
        </p:scale>
        <p:origin x="2784" y="-30"/>
      </p:cViewPr>
      <p:guideLst>
        <p:guide orient="horz" pos="2160"/>
        <p:guide pos="2880"/>
      </p:guideLst>
    </p:cSldViewPr>
  </p:slideViewPr>
  <p:notesTextViewPr>
    <p:cViewPr>
      <p:scale>
        <a:sx n="3" d="2"/>
        <a:sy n="3" d="2"/>
      </p:scale>
      <p:origin x="0" y="0"/>
    </p:cViewPr>
  </p:notesTextViewPr>
  <p:sorterViewPr>
    <p:cViewPr>
      <p:scale>
        <a:sx n="100" d="100"/>
        <a:sy n="100" d="100"/>
      </p:scale>
      <p:origin x="0" y="192"/>
    </p:cViewPr>
  </p:sorterViewPr>
  <p:notesViewPr>
    <p:cSldViewPr>
      <p:cViewPr varScale="1">
        <p:scale>
          <a:sx n="78" d="100"/>
          <a:sy n="78" d="100"/>
        </p:scale>
        <p:origin x="-3354" y="-108"/>
      </p:cViewPr>
      <p:guideLst>
        <p:guide orient="horz" pos="3127"/>
        <p:guide pos="210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commentAuthors" Target="commentAuthors.xml"/><Relationship Id="rId8" Type="http://schemas.openxmlformats.org/officeDocument/2006/relationships/slide" Target="slides/slide5.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4914D3-2823-4D9D-9B5F-8AAE908A279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DE"/>
        </a:p>
      </dgm:t>
    </dgm:pt>
    <dgm:pt modelId="{F2941672-F5FC-4F5F-8FF3-57791CAF8C56}">
      <dgm:prSet custT="1"/>
      <dgm:spPr>
        <a:solidFill>
          <a:schemeClr val="accent1">
            <a:lumMod val="40000"/>
            <a:lumOff val="60000"/>
          </a:schemeClr>
        </a:solidFill>
      </dgm:spPr>
      <dgm:t>
        <a:bodyPr/>
        <a:lstStyle/>
        <a:p>
          <a:r>
            <a:rPr lang="de-DE" sz="2400" dirty="0">
              <a:solidFill>
                <a:schemeClr val="accent1"/>
              </a:solidFill>
              <a:latin typeface="Corbel" panose="020B0503020204020204" pitchFamily="34" charset="0"/>
            </a:rPr>
            <a:t>Wasserstraßen</a:t>
          </a:r>
        </a:p>
      </dgm:t>
    </dgm:pt>
    <dgm:pt modelId="{937F0D99-2D0E-48A6-94B9-C880850880C0}" type="parTrans" cxnId="{108E50BE-3469-439F-8FFF-017FEBDD5C74}">
      <dgm:prSet/>
      <dgm:spPr/>
      <dgm:t>
        <a:bodyPr/>
        <a:lstStyle/>
        <a:p>
          <a:endParaRPr lang="de-DE"/>
        </a:p>
      </dgm:t>
    </dgm:pt>
    <dgm:pt modelId="{624E2F07-CA2B-4ED9-89E9-4ED31FD7F6BD}" type="sibTrans" cxnId="{108E50BE-3469-439F-8FFF-017FEBDD5C74}">
      <dgm:prSet/>
      <dgm:spPr/>
      <dgm:t>
        <a:bodyPr/>
        <a:lstStyle/>
        <a:p>
          <a:endParaRPr lang="de-DE"/>
        </a:p>
      </dgm:t>
    </dgm:pt>
    <dgm:pt modelId="{173351EC-E710-4201-8F33-1AD5623FE62E}">
      <dgm:prSet custT="1"/>
      <dgm:spPr>
        <a:solidFill>
          <a:schemeClr val="accent1">
            <a:lumMod val="40000"/>
            <a:lumOff val="60000"/>
          </a:schemeClr>
        </a:solidFill>
      </dgm:spPr>
      <dgm:t>
        <a:bodyPr/>
        <a:lstStyle/>
        <a:p>
          <a:r>
            <a:rPr lang="de-DE" sz="2400" dirty="0">
              <a:solidFill>
                <a:schemeClr val="accent1"/>
              </a:solidFill>
              <a:latin typeface="Corbel" panose="020B0503020204020204" pitchFamily="34" charset="0"/>
            </a:rPr>
            <a:t>Transportverträge, Haftung</a:t>
          </a:r>
        </a:p>
      </dgm:t>
    </dgm:pt>
    <dgm:pt modelId="{4F3AEDE9-65F0-4988-8076-2CEA40D71496}" type="parTrans" cxnId="{F893935F-CABD-4D82-B93B-70657E02FACA}">
      <dgm:prSet/>
      <dgm:spPr/>
      <dgm:t>
        <a:bodyPr/>
        <a:lstStyle/>
        <a:p>
          <a:endParaRPr lang="de-DE"/>
        </a:p>
      </dgm:t>
    </dgm:pt>
    <dgm:pt modelId="{46AFA8D8-F557-4455-8A38-DF16055635A9}" type="sibTrans" cxnId="{F893935F-CABD-4D82-B93B-70657E02FACA}">
      <dgm:prSet/>
      <dgm:spPr/>
      <dgm:t>
        <a:bodyPr/>
        <a:lstStyle/>
        <a:p>
          <a:endParaRPr lang="de-DE"/>
        </a:p>
      </dgm:t>
    </dgm:pt>
    <dgm:pt modelId="{6755B75A-DA2F-4942-9466-602DAA2B76D4}">
      <dgm:prSet custT="1"/>
      <dgm:spPr>
        <a:solidFill>
          <a:schemeClr val="accent1">
            <a:lumMod val="40000"/>
            <a:lumOff val="60000"/>
          </a:schemeClr>
        </a:solidFill>
      </dgm:spPr>
      <dgm:t>
        <a:bodyPr/>
        <a:lstStyle/>
        <a:p>
          <a:r>
            <a:rPr lang="de-DE" sz="2400" dirty="0">
              <a:solidFill>
                <a:schemeClr val="accent1"/>
              </a:solidFill>
              <a:latin typeface="Corbel" panose="020B0503020204020204" pitchFamily="34" charset="0"/>
            </a:rPr>
            <a:t>Besatzung, Ausstattung, Antrieb</a:t>
          </a:r>
          <a:endParaRPr lang="de-DE" sz="1800" dirty="0">
            <a:solidFill>
              <a:schemeClr val="accent1"/>
            </a:solidFill>
            <a:latin typeface="Corbel" panose="020B0503020204020204" pitchFamily="34" charset="0"/>
          </a:endParaRPr>
        </a:p>
      </dgm:t>
    </dgm:pt>
    <dgm:pt modelId="{C9E67486-D4AA-4601-A24B-52155755B0C0}" type="parTrans" cxnId="{6C12AAA9-A7FE-44EC-8AC9-383942F9847E}">
      <dgm:prSet/>
      <dgm:spPr/>
      <dgm:t>
        <a:bodyPr/>
        <a:lstStyle/>
        <a:p>
          <a:endParaRPr lang="de-DE"/>
        </a:p>
      </dgm:t>
    </dgm:pt>
    <dgm:pt modelId="{CC8056C9-9B1F-44C8-BB32-4B1222D8CD4E}" type="sibTrans" cxnId="{6C12AAA9-A7FE-44EC-8AC9-383942F9847E}">
      <dgm:prSet/>
      <dgm:spPr/>
      <dgm:t>
        <a:bodyPr/>
        <a:lstStyle/>
        <a:p>
          <a:endParaRPr lang="de-DE"/>
        </a:p>
      </dgm:t>
    </dgm:pt>
    <dgm:pt modelId="{F24300EC-4372-4D89-B437-9F81F6228517}">
      <dgm:prSet custT="1"/>
      <dgm:spPr>
        <a:solidFill>
          <a:schemeClr val="accent1">
            <a:lumMod val="40000"/>
            <a:lumOff val="60000"/>
          </a:schemeClr>
        </a:solidFill>
      </dgm:spPr>
      <dgm:t>
        <a:bodyPr/>
        <a:lstStyle/>
        <a:p>
          <a:r>
            <a:rPr lang="de-DE" sz="2400" dirty="0">
              <a:solidFill>
                <a:schemeClr val="accent1"/>
              </a:solidFill>
              <a:latin typeface="Corbel" panose="020B0503020204020204" pitchFamily="34" charset="0"/>
            </a:rPr>
            <a:t>Förderung der Binnenschifffahrt</a:t>
          </a:r>
        </a:p>
      </dgm:t>
    </dgm:pt>
    <dgm:pt modelId="{BBB9D7DD-2425-4723-8219-8DCB9AF8E441}" type="sibTrans" cxnId="{0781121C-2DD2-4939-9728-C6477965DA94}">
      <dgm:prSet/>
      <dgm:spPr/>
      <dgm:t>
        <a:bodyPr/>
        <a:lstStyle/>
        <a:p>
          <a:endParaRPr lang="de-DE"/>
        </a:p>
      </dgm:t>
    </dgm:pt>
    <dgm:pt modelId="{468FF3C9-0BE5-4FF4-BE42-47AA0FABB054}" type="parTrans" cxnId="{0781121C-2DD2-4939-9728-C6477965DA94}">
      <dgm:prSet/>
      <dgm:spPr/>
      <dgm:t>
        <a:bodyPr/>
        <a:lstStyle/>
        <a:p>
          <a:endParaRPr lang="de-DE"/>
        </a:p>
      </dgm:t>
    </dgm:pt>
    <dgm:pt modelId="{AE6139D5-D84B-4711-8A6A-A5161E022A99}" type="pres">
      <dgm:prSet presAssocID="{754914D3-2823-4D9D-9B5F-8AAE908A2791}" presName="Name0" presStyleCnt="0">
        <dgm:presLayoutVars>
          <dgm:chMax val="7"/>
          <dgm:chPref val="7"/>
          <dgm:dir/>
        </dgm:presLayoutVars>
      </dgm:prSet>
      <dgm:spPr/>
    </dgm:pt>
    <dgm:pt modelId="{00F42187-34FD-4D8B-A449-F316E9EB9AFA}" type="pres">
      <dgm:prSet presAssocID="{754914D3-2823-4D9D-9B5F-8AAE908A2791}" presName="Name1" presStyleCnt="0"/>
      <dgm:spPr/>
    </dgm:pt>
    <dgm:pt modelId="{C168C53D-163A-4892-8EF0-B5326C3FF8C8}" type="pres">
      <dgm:prSet presAssocID="{754914D3-2823-4D9D-9B5F-8AAE908A2791}" presName="cycle" presStyleCnt="0"/>
      <dgm:spPr/>
    </dgm:pt>
    <dgm:pt modelId="{0FAB2C97-DF89-43B9-B7B2-C745E026F562}" type="pres">
      <dgm:prSet presAssocID="{754914D3-2823-4D9D-9B5F-8AAE908A2791}" presName="srcNode" presStyleLbl="node1" presStyleIdx="0" presStyleCnt="4"/>
      <dgm:spPr/>
    </dgm:pt>
    <dgm:pt modelId="{93855F07-44CB-45DE-B464-761E63A71CD5}" type="pres">
      <dgm:prSet presAssocID="{754914D3-2823-4D9D-9B5F-8AAE908A2791}" presName="conn" presStyleLbl="parChTrans1D2" presStyleIdx="0" presStyleCnt="1"/>
      <dgm:spPr/>
    </dgm:pt>
    <dgm:pt modelId="{D258DE45-194F-4470-A0BE-D234AB24927B}" type="pres">
      <dgm:prSet presAssocID="{754914D3-2823-4D9D-9B5F-8AAE908A2791}" presName="extraNode" presStyleLbl="node1" presStyleIdx="0" presStyleCnt="4"/>
      <dgm:spPr/>
    </dgm:pt>
    <dgm:pt modelId="{BF8CDB65-7F63-46ED-AD6F-299BB5E410A3}" type="pres">
      <dgm:prSet presAssocID="{754914D3-2823-4D9D-9B5F-8AAE908A2791}" presName="dstNode" presStyleLbl="node1" presStyleIdx="0" presStyleCnt="4"/>
      <dgm:spPr/>
    </dgm:pt>
    <dgm:pt modelId="{AB399548-C0EB-4691-9CE6-7284291054B6}" type="pres">
      <dgm:prSet presAssocID="{F2941672-F5FC-4F5F-8FF3-57791CAF8C56}" presName="text_1" presStyleLbl="node1" presStyleIdx="0" presStyleCnt="4">
        <dgm:presLayoutVars>
          <dgm:bulletEnabled val="1"/>
        </dgm:presLayoutVars>
      </dgm:prSet>
      <dgm:spPr/>
    </dgm:pt>
    <dgm:pt modelId="{0B7AF41F-095F-4954-9948-F3B9C7302B4D}" type="pres">
      <dgm:prSet presAssocID="{F2941672-F5FC-4F5F-8FF3-57791CAF8C56}" presName="accent_1" presStyleCnt="0"/>
      <dgm:spPr/>
    </dgm:pt>
    <dgm:pt modelId="{9AF5ED78-341F-403E-97B4-875F8057A202}" type="pres">
      <dgm:prSet presAssocID="{F2941672-F5FC-4F5F-8FF3-57791CAF8C56}" presName="accentRepeatNode" presStyleLbl="solidFgAcc1" presStyleIdx="0" presStyleCnt="4"/>
      <dgm:spPr>
        <a:solidFill>
          <a:schemeClr val="accent1"/>
        </a:solidFill>
        <a:ln w="28575">
          <a:solidFill>
            <a:schemeClr val="accent1"/>
          </a:solidFill>
        </a:ln>
      </dgm:spPr>
    </dgm:pt>
    <dgm:pt modelId="{77ECFE10-46D2-48B0-947A-2C85B551FC94}" type="pres">
      <dgm:prSet presAssocID="{F24300EC-4372-4D89-B437-9F81F6228517}" presName="text_2" presStyleLbl="node1" presStyleIdx="1" presStyleCnt="4">
        <dgm:presLayoutVars>
          <dgm:bulletEnabled val="1"/>
        </dgm:presLayoutVars>
      </dgm:prSet>
      <dgm:spPr/>
    </dgm:pt>
    <dgm:pt modelId="{FEECF01B-4C91-4B01-BFA5-F1DFA7020B0A}" type="pres">
      <dgm:prSet presAssocID="{F24300EC-4372-4D89-B437-9F81F6228517}" presName="accent_2" presStyleCnt="0"/>
      <dgm:spPr/>
    </dgm:pt>
    <dgm:pt modelId="{EF12B5F5-AB8A-4523-B395-C351AAF3CDFA}" type="pres">
      <dgm:prSet presAssocID="{F24300EC-4372-4D89-B437-9F81F6228517}" presName="accentRepeatNode" presStyleLbl="solidFgAcc1" presStyleIdx="1" presStyleCnt="4"/>
      <dgm:spPr>
        <a:solidFill>
          <a:schemeClr val="accent1">
            <a:lumMod val="40000"/>
            <a:lumOff val="60000"/>
          </a:schemeClr>
        </a:solidFill>
        <a:ln w="28575">
          <a:solidFill>
            <a:schemeClr val="accent1"/>
          </a:solidFill>
        </a:ln>
      </dgm:spPr>
    </dgm:pt>
    <dgm:pt modelId="{6B0ECE05-8828-4C0A-A479-6C928C989F2D}" type="pres">
      <dgm:prSet presAssocID="{173351EC-E710-4201-8F33-1AD5623FE62E}" presName="text_3" presStyleLbl="node1" presStyleIdx="2" presStyleCnt="4">
        <dgm:presLayoutVars>
          <dgm:bulletEnabled val="1"/>
        </dgm:presLayoutVars>
      </dgm:prSet>
      <dgm:spPr/>
    </dgm:pt>
    <dgm:pt modelId="{1A41940D-DA6D-4168-B61B-2046AB904AF1}" type="pres">
      <dgm:prSet presAssocID="{173351EC-E710-4201-8F33-1AD5623FE62E}" presName="accent_3" presStyleCnt="0"/>
      <dgm:spPr/>
    </dgm:pt>
    <dgm:pt modelId="{84FECD7B-556D-40CD-80FE-E856FE6C01BC}" type="pres">
      <dgm:prSet presAssocID="{173351EC-E710-4201-8F33-1AD5623FE62E}" presName="accentRepeatNode" presStyleLbl="solidFgAcc1" presStyleIdx="2" presStyleCnt="4"/>
      <dgm:spPr>
        <a:solidFill>
          <a:schemeClr val="accent1">
            <a:lumMod val="40000"/>
            <a:lumOff val="60000"/>
          </a:schemeClr>
        </a:solidFill>
        <a:ln w="28575">
          <a:solidFill>
            <a:schemeClr val="accent1"/>
          </a:solidFill>
        </a:ln>
      </dgm:spPr>
    </dgm:pt>
    <dgm:pt modelId="{91210F3F-D8B2-42DD-8F99-15CEF9439F8A}" type="pres">
      <dgm:prSet presAssocID="{6755B75A-DA2F-4942-9466-602DAA2B76D4}" presName="text_4" presStyleLbl="node1" presStyleIdx="3" presStyleCnt="4">
        <dgm:presLayoutVars>
          <dgm:bulletEnabled val="1"/>
        </dgm:presLayoutVars>
      </dgm:prSet>
      <dgm:spPr/>
    </dgm:pt>
    <dgm:pt modelId="{D9DCCA26-62B6-4763-8EFA-968C560C11C4}" type="pres">
      <dgm:prSet presAssocID="{6755B75A-DA2F-4942-9466-602DAA2B76D4}" presName="accent_4" presStyleCnt="0"/>
      <dgm:spPr/>
    </dgm:pt>
    <dgm:pt modelId="{2D85C60B-45A6-47F1-BDC4-779963C33EA5}" type="pres">
      <dgm:prSet presAssocID="{6755B75A-DA2F-4942-9466-602DAA2B76D4}" presName="accentRepeatNode" presStyleLbl="solidFgAcc1" presStyleIdx="3" presStyleCnt="4"/>
      <dgm:spPr>
        <a:solidFill>
          <a:schemeClr val="accent1">
            <a:lumMod val="40000"/>
            <a:lumOff val="60000"/>
          </a:schemeClr>
        </a:solidFill>
        <a:ln w="28575">
          <a:solidFill>
            <a:schemeClr val="accent1"/>
          </a:solidFill>
        </a:ln>
      </dgm:spPr>
    </dgm:pt>
  </dgm:ptLst>
  <dgm:cxnLst>
    <dgm:cxn modelId="{0781121C-2DD2-4939-9728-C6477965DA94}" srcId="{754914D3-2823-4D9D-9B5F-8AAE908A2791}" destId="{F24300EC-4372-4D89-B437-9F81F6228517}" srcOrd="1" destOrd="0" parTransId="{468FF3C9-0BE5-4FF4-BE42-47AA0FABB054}" sibTransId="{BBB9D7DD-2425-4723-8219-8DCB9AF8E441}"/>
    <dgm:cxn modelId="{F893935F-CABD-4D82-B93B-70657E02FACA}" srcId="{754914D3-2823-4D9D-9B5F-8AAE908A2791}" destId="{173351EC-E710-4201-8F33-1AD5623FE62E}" srcOrd="2" destOrd="0" parTransId="{4F3AEDE9-65F0-4988-8076-2CEA40D71496}" sibTransId="{46AFA8D8-F557-4455-8A38-DF16055635A9}"/>
    <dgm:cxn modelId="{A6570760-D2D7-4934-9FB9-BA6A4F570A23}" type="presOf" srcId="{F2941672-F5FC-4F5F-8FF3-57791CAF8C56}" destId="{AB399548-C0EB-4691-9CE6-7284291054B6}" srcOrd="0" destOrd="0" presId="urn:microsoft.com/office/officeart/2008/layout/VerticalCurvedList"/>
    <dgm:cxn modelId="{323A5759-ACCF-4740-9844-94DD8CAA14FA}" type="presOf" srcId="{6755B75A-DA2F-4942-9466-602DAA2B76D4}" destId="{91210F3F-D8B2-42DD-8F99-15CEF9439F8A}" srcOrd="0" destOrd="0" presId="urn:microsoft.com/office/officeart/2008/layout/VerticalCurvedList"/>
    <dgm:cxn modelId="{6C12AAA9-A7FE-44EC-8AC9-383942F9847E}" srcId="{754914D3-2823-4D9D-9B5F-8AAE908A2791}" destId="{6755B75A-DA2F-4942-9466-602DAA2B76D4}" srcOrd="3" destOrd="0" parTransId="{C9E67486-D4AA-4601-A24B-52155755B0C0}" sibTransId="{CC8056C9-9B1F-44C8-BB32-4B1222D8CD4E}"/>
    <dgm:cxn modelId="{108E50BE-3469-439F-8FFF-017FEBDD5C74}" srcId="{754914D3-2823-4D9D-9B5F-8AAE908A2791}" destId="{F2941672-F5FC-4F5F-8FF3-57791CAF8C56}" srcOrd="0" destOrd="0" parTransId="{937F0D99-2D0E-48A6-94B9-C880850880C0}" sibTransId="{624E2F07-CA2B-4ED9-89E9-4ED31FD7F6BD}"/>
    <dgm:cxn modelId="{E3712CE4-24F4-44BB-B3F0-2DCF9C4ABE4A}" type="presOf" srcId="{F24300EC-4372-4D89-B437-9F81F6228517}" destId="{77ECFE10-46D2-48B0-947A-2C85B551FC94}" srcOrd="0" destOrd="0" presId="urn:microsoft.com/office/officeart/2008/layout/VerticalCurvedList"/>
    <dgm:cxn modelId="{0118ACF1-3BA8-4EE0-BFF3-9BF2B2607C5F}" type="presOf" srcId="{624E2F07-CA2B-4ED9-89E9-4ED31FD7F6BD}" destId="{93855F07-44CB-45DE-B464-761E63A71CD5}" srcOrd="0" destOrd="0" presId="urn:microsoft.com/office/officeart/2008/layout/VerticalCurvedList"/>
    <dgm:cxn modelId="{5A1F75F8-FD96-45E2-AA40-5823DB24AE86}" type="presOf" srcId="{754914D3-2823-4D9D-9B5F-8AAE908A2791}" destId="{AE6139D5-D84B-4711-8A6A-A5161E022A99}" srcOrd="0" destOrd="0" presId="urn:microsoft.com/office/officeart/2008/layout/VerticalCurvedList"/>
    <dgm:cxn modelId="{FD7C2CFE-2999-4441-A9D7-BA0B664A9494}" type="presOf" srcId="{173351EC-E710-4201-8F33-1AD5623FE62E}" destId="{6B0ECE05-8828-4C0A-A479-6C928C989F2D}" srcOrd="0" destOrd="0" presId="urn:microsoft.com/office/officeart/2008/layout/VerticalCurvedList"/>
    <dgm:cxn modelId="{D49667BA-EF50-4538-A82B-B3D717DDA4FA}" type="presParOf" srcId="{AE6139D5-D84B-4711-8A6A-A5161E022A99}" destId="{00F42187-34FD-4D8B-A449-F316E9EB9AFA}" srcOrd="0" destOrd="0" presId="urn:microsoft.com/office/officeart/2008/layout/VerticalCurvedList"/>
    <dgm:cxn modelId="{5F01C1CF-B7F1-47CB-88DC-C9F8F51CF917}" type="presParOf" srcId="{00F42187-34FD-4D8B-A449-F316E9EB9AFA}" destId="{C168C53D-163A-4892-8EF0-B5326C3FF8C8}" srcOrd="0" destOrd="0" presId="urn:microsoft.com/office/officeart/2008/layout/VerticalCurvedList"/>
    <dgm:cxn modelId="{AEBC7F85-FA87-4AFF-96EA-4BB0AD87A0D8}" type="presParOf" srcId="{C168C53D-163A-4892-8EF0-B5326C3FF8C8}" destId="{0FAB2C97-DF89-43B9-B7B2-C745E026F562}" srcOrd="0" destOrd="0" presId="urn:microsoft.com/office/officeart/2008/layout/VerticalCurvedList"/>
    <dgm:cxn modelId="{D70F31E5-FBAF-45D3-8A49-562B9DED25D8}" type="presParOf" srcId="{C168C53D-163A-4892-8EF0-B5326C3FF8C8}" destId="{93855F07-44CB-45DE-B464-761E63A71CD5}" srcOrd="1" destOrd="0" presId="urn:microsoft.com/office/officeart/2008/layout/VerticalCurvedList"/>
    <dgm:cxn modelId="{97F0EE84-6CAE-419E-93BF-E2C72A948C47}" type="presParOf" srcId="{C168C53D-163A-4892-8EF0-B5326C3FF8C8}" destId="{D258DE45-194F-4470-A0BE-D234AB24927B}" srcOrd="2" destOrd="0" presId="urn:microsoft.com/office/officeart/2008/layout/VerticalCurvedList"/>
    <dgm:cxn modelId="{839E12F1-333A-4DB2-ABE6-6B83B9DCF1AF}" type="presParOf" srcId="{C168C53D-163A-4892-8EF0-B5326C3FF8C8}" destId="{BF8CDB65-7F63-46ED-AD6F-299BB5E410A3}" srcOrd="3" destOrd="0" presId="urn:microsoft.com/office/officeart/2008/layout/VerticalCurvedList"/>
    <dgm:cxn modelId="{A9CDC121-7069-49D9-AB7A-74EA8558A367}" type="presParOf" srcId="{00F42187-34FD-4D8B-A449-F316E9EB9AFA}" destId="{AB399548-C0EB-4691-9CE6-7284291054B6}" srcOrd="1" destOrd="0" presId="urn:microsoft.com/office/officeart/2008/layout/VerticalCurvedList"/>
    <dgm:cxn modelId="{82BBFC42-3359-4682-A89F-4B0ABB3C14FB}" type="presParOf" srcId="{00F42187-34FD-4D8B-A449-F316E9EB9AFA}" destId="{0B7AF41F-095F-4954-9948-F3B9C7302B4D}" srcOrd="2" destOrd="0" presId="urn:microsoft.com/office/officeart/2008/layout/VerticalCurvedList"/>
    <dgm:cxn modelId="{88103EDE-CFED-4615-920F-32FF26487139}" type="presParOf" srcId="{0B7AF41F-095F-4954-9948-F3B9C7302B4D}" destId="{9AF5ED78-341F-403E-97B4-875F8057A202}" srcOrd="0" destOrd="0" presId="urn:microsoft.com/office/officeart/2008/layout/VerticalCurvedList"/>
    <dgm:cxn modelId="{BE175D8B-C37A-4300-8A90-947D90828C3D}" type="presParOf" srcId="{00F42187-34FD-4D8B-A449-F316E9EB9AFA}" destId="{77ECFE10-46D2-48B0-947A-2C85B551FC94}" srcOrd="3" destOrd="0" presId="urn:microsoft.com/office/officeart/2008/layout/VerticalCurvedList"/>
    <dgm:cxn modelId="{954A66B5-C61E-4212-AA71-9862E53EFCED}" type="presParOf" srcId="{00F42187-34FD-4D8B-A449-F316E9EB9AFA}" destId="{FEECF01B-4C91-4B01-BFA5-F1DFA7020B0A}" srcOrd="4" destOrd="0" presId="urn:microsoft.com/office/officeart/2008/layout/VerticalCurvedList"/>
    <dgm:cxn modelId="{80A84F99-5D6F-433B-A724-8940EAB2A7C3}" type="presParOf" srcId="{FEECF01B-4C91-4B01-BFA5-F1DFA7020B0A}" destId="{EF12B5F5-AB8A-4523-B395-C351AAF3CDFA}" srcOrd="0" destOrd="0" presId="urn:microsoft.com/office/officeart/2008/layout/VerticalCurvedList"/>
    <dgm:cxn modelId="{62C772F7-C712-43B0-917A-145BA8E1E907}" type="presParOf" srcId="{00F42187-34FD-4D8B-A449-F316E9EB9AFA}" destId="{6B0ECE05-8828-4C0A-A479-6C928C989F2D}" srcOrd="5" destOrd="0" presId="urn:microsoft.com/office/officeart/2008/layout/VerticalCurvedList"/>
    <dgm:cxn modelId="{F27634E1-B165-43D4-961E-EC9CC07B8B60}" type="presParOf" srcId="{00F42187-34FD-4D8B-A449-F316E9EB9AFA}" destId="{1A41940D-DA6D-4168-B61B-2046AB904AF1}" srcOrd="6" destOrd="0" presId="urn:microsoft.com/office/officeart/2008/layout/VerticalCurvedList"/>
    <dgm:cxn modelId="{349CFA76-4CE4-42EF-A6C2-700E9BBB75A0}" type="presParOf" srcId="{1A41940D-DA6D-4168-B61B-2046AB904AF1}" destId="{84FECD7B-556D-40CD-80FE-E856FE6C01BC}" srcOrd="0" destOrd="0" presId="urn:microsoft.com/office/officeart/2008/layout/VerticalCurvedList"/>
    <dgm:cxn modelId="{E0742C31-CE40-43A9-AEB2-1F80F90F7819}" type="presParOf" srcId="{00F42187-34FD-4D8B-A449-F316E9EB9AFA}" destId="{91210F3F-D8B2-42DD-8F99-15CEF9439F8A}" srcOrd="7" destOrd="0" presId="urn:microsoft.com/office/officeart/2008/layout/VerticalCurvedList"/>
    <dgm:cxn modelId="{C1489089-4EE4-44B0-B160-1996F0934DDD}" type="presParOf" srcId="{00F42187-34FD-4D8B-A449-F316E9EB9AFA}" destId="{D9DCCA26-62B6-4763-8EFA-968C560C11C4}" srcOrd="8" destOrd="0" presId="urn:microsoft.com/office/officeart/2008/layout/VerticalCurvedList"/>
    <dgm:cxn modelId="{5BB5459A-0DBA-410E-9327-3CD188EFD6EF}" type="presParOf" srcId="{D9DCCA26-62B6-4763-8EFA-968C560C11C4}" destId="{2D85C60B-45A6-47F1-BDC4-779963C33EA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4914D3-2823-4D9D-9B5F-8AAE908A279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DE"/>
        </a:p>
      </dgm:t>
    </dgm:pt>
    <dgm:pt modelId="{F2941672-F5FC-4F5F-8FF3-57791CAF8C56}">
      <dgm:prSet custT="1"/>
      <dgm:spPr>
        <a:solidFill>
          <a:schemeClr val="accent1">
            <a:lumMod val="40000"/>
            <a:lumOff val="60000"/>
          </a:schemeClr>
        </a:solidFill>
      </dgm:spPr>
      <dgm:t>
        <a:bodyPr/>
        <a:lstStyle/>
        <a:p>
          <a:r>
            <a:rPr lang="de-DE" sz="2400" dirty="0">
              <a:solidFill>
                <a:schemeClr val="accent1"/>
              </a:solidFill>
              <a:latin typeface="Corbel" panose="020B0503020204020204" pitchFamily="34" charset="0"/>
            </a:rPr>
            <a:t>Wasserstraßen</a:t>
          </a:r>
        </a:p>
      </dgm:t>
    </dgm:pt>
    <dgm:pt modelId="{937F0D99-2D0E-48A6-94B9-C880850880C0}" type="parTrans" cxnId="{108E50BE-3469-439F-8FFF-017FEBDD5C74}">
      <dgm:prSet/>
      <dgm:spPr/>
      <dgm:t>
        <a:bodyPr/>
        <a:lstStyle/>
        <a:p>
          <a:endParaRPr lang="de-DE"/>
        </a:p>
      </dgm:t>
    </dgm:pt>
    <dgm:pt modelId="{624E2F07-CA2B-4ED9-89E9-4ED31FD7F6BD}" type="sibTrans" cxnId="{108E50BE-3469-439F-8FFF-017FEBDD5C74}">
      <dgm:prSet/>
      <dgm:spPr/>
      <dgm:t>
        <a:bodyPr/>
        <a:lstStyle/>
        <a:p>
          <a:endParaRPr lang="de-DE"/>
        </a:p>
      </dgm:t>
    </dgm:pt>
    <dgm:pt modelId="{173351EC-E710-4201-8F33-1AD5623FE62E}">
      <dgm:prSet custT="1"/>
      <dgm:spPr>
        <a:solidFill>
          <a:schemeClr val="accent1">
            <a:lumMod val="40000"/>
            <a:lumOff val="60000"/>
          </a:schemeClr>
        </a:solidFill>
      </dgm:spPr>
      <dgm:t>
        <a:bodyPr/>
        <a:lstStyle/>
        <a:p>
          <a:r>
            <a:rPr lang="de-DE" sz="2400" dirty="0">
              <a:solidFill>
                <a:schemeClr val="accent1"/>
              </a:solidFill>
              <a:latin typeface="Corbel" panose="020B0503020204020204" pitchFamily="34" charset="0"/>
            </a:rPr>
            <a:t>Transportverträge, Haftung</a:t>
          </a:r>
        </a:p>
      </dgm:t>
    </dgm:pt>
    <dgm:pt modelId="{4F3AEDE9-65F0-4988-8076-2CEA40D71496}" type="parTrans" cxnId="{F893935F-CABD-4D82-B93B-70657E02FACA}">
      <dgm:prSet/>
      <dgm:spPr/>
      <dgm:t>
        <a:bodyPr/>
        <a:lstStyle/>
        <a:p>
          <a:endParaRPr lang="de-DE"/>
        </a:p>
      </dgm:t>
    </dgm:pt>
    <dgm:pt modelId="{46AFA8D8-F557-4455-8A38-DF16055635A9}" type="sibTrans" cxnId="{F893935F-CABD-4D82-B93B-70657E02FACA}">
      <dgm:prSet/>
      <dgm:spPr/>
      <dgm:t>
        <a:bodyPr/>
        <a:lstStyle/>
        <a:p>
          <a:endParaRPr lang="de-DE"/>
        </a:p>
      </dgm:t>
    </dgm:pt>
    <dgm:pt modelId="{6755B75A-DA2F-4942-9466-602DAA2B76D4}">
      <dgm:prSet custT="1"/>
      <dgm:spPr>
        <a:solidFill>
          <a:schemeClr val="accent1">
            <a:lumMod val="40000"/>
            <a:lumOff val="60000"/>
          </a:schemeClr>
        </a:solidFill>
      </dgm:spPr>
      <dgm:t>
        <a:bodyPr/>
        <a:lstStyle/>
        <a:p>
          <a:r>
            <a:rPr lang="de-DE" sz="2400" dirty="0">
              <a:solidFill>
                <a:schemeClr val="accent1"/>
              </a:solidFill>
              <a:latin typeface="Corbel" panose="020B0503020204020204" pitchFamily="34" charset="0"/>
            </a:rPr>
            <a:t>Besatzung, Ausstattung, Antrieb</a:t>
          </a:r>
          <a:endParaRPr lang="de-DE" sz="1800" dirty="0">
            <a:solidFill>
              <a:schemeClr val="accent1"/>
            </a:solidFill>
            <a:latin typeface="Corbel" panose="020B0503020204020204" pitchFamily="34" charset="0"/>
          </a:endParaRPr>
        </a:p>
      </dgm:t>
    </dgm:pt>
    <dgm:pt modelId="{C9E67486-D4AA-4601-A24B-52155755B0C0}" type="parTrans" cxnId="{6C12AAA9-A7FE-44EC-8AC9-383942F9847E}">
      <dgm:prSet/>
      <dgm:spPr/>
      <dgm:t>
        <a:bodyPr/>
        <a:lstStyle/>
        <a:p>
          <a:endParaRPr lang="de-DE"/>
        </a:p>
      </dgm:t>
    </dgm:pt>
    <dgm:pt modelId="{CC8056C9-9B1F-44C8-BB32-4B1222D8CD4E}" type="sibTrans" cxnId="{6C12AAA9-A7FE-44EC-8AC9-383942F9847E}">
      <dgm:prSet/>
      <dgm:spPr/>
      <dgm:t>
        <a:bodyPr/>
        <a:lstStyle/>
        <a:p>
          <a:endParaRPr lang="de-DE"/>
        </a:p>
      </dgm:t>
    </dgm:pt>
    <dgm:pt modelId="{F24300EC-4372-4D89-B437-9F81F6228517}">
      <dgm:prSet custT="1"/>
      <dgm:spPr>
        <a:solidFill>
          <a:schemeClr val="accent1">
            <a:lumMod val="40000"/>
            <a:lumOff val="60000"/>
          </a:schemeClr>
        </a:solidFill>
      </dgm:spPr>
      <dgm:t>
        <a:bodyPr/>
        <a:lstStyle/>
        <a:p>
          <a:r>
            <a:rPr lang="de-DE" sz="2400" dirty="0">
              <a:solidFill>
                <a:schemeClr val="accent1"/>
              </a:solidFill>
              <a:latin typeface="Corbel" panose="020B0503020204020204" pitchFamily="34" charset="0"/>
            </a:rPr>
            <a:t>Förderung der Binnenschifffahrt</a:t>
          </a:r>
        </a:p>
      </dgm:t>
    </dgm:pt>
    <dgm:pt modelId="{BBB9D7DD-2425-4723-8219-8DCB9AF8E441}" type="sibTrans" cxnId="{0781121C-2DD2-4939-9728-C6477965DA94}">
      <dgm:prSet/>
      <dgm:spPr/>
      <dgm:t>
        <a:bodyPr/>
        <a:lstStyle/>
        <a:p>
          <a:endParaRPr lang="de-DE"/>
        </a:p>
      </dgm:t>
    </dgm:pt>
    <dgm:pt modelId="{468FF3C9-0BE5-4FF4-BE42-47AA0FABB054}" type="parTrans" cxnId="{0781121C-2DD2-4939-9728-C6477965DA94}">
      <dgm:prSet/>
      <dgm:spPr/>
      <dgm:t>
        <a:bodyPr/>
        <a:lstStyle/>
        <a:p>
          <a:endParaRPr lang="de-DE"/>
        </a:p>
      </dgm:t>
    </dgm:pt>
    <dgm:pt modelId="{AE6139D5-D84B-4711-8A6A-A5161E022A99}" type="pres">
      <dgm:prSet presAssocID="{754914D3-2823-4D9D-9B5F-8AAE908A2791}" presName="Name0" presStyleCnt="0">
        <dgm:presLayoutVars>
          <dgm:chMax val="7"/>
          <dgm:chPref val="7"/>
          <dgm:dir/>
        </dgm:presLayoutVars>
      </dgm:prSet>
      <dgm:spPr/>
    </dgm:pt>
    <dgm:pt modelId="{00F42187-34FD-4D8B-A449-F316E9EB9AFA}" type="pres">
      <dgm:prSet presAssocID="{754914D3-2823-4D9D-9B5F-8AAE908A2791}" presName="Name1" presStyleCnt="0"/>
      <dgm:spPr/>
    </dgm:pt>
    <dgm:pt modelId="{C168C53D-163A-4892-8EF0-B5326C3FF8C8}" type="pres">
      <dgm:prSet presAssocID="{754914D3-2823-4D9D-9B5F-8AAE908A2791}" presName="cycle" presStyleCnt="0"/>
      <dgm:spPr/>
    </dgm:pt>
    <dgm:pt modelId="{0FAB2C97-DF89-43B9-B7B2-C745E026F562}" type="pres">
      <dgm:prSet presAssocID="{754914D3-2823-4D9D-9B5F-8AAE908A2791}" presName="srcNode" presStyleLbl="node1" presStyleIdx="0" presStyleCnt="4"/>
      <dgm:spPr/>
    </dgm:pt>
    <dgm:pt modelId="{93855F07-44CB-45DE-B464-761E63A71CD5}" type="pres">
      <dgm:prSet presAssocID="{754914D3-2823-4D9D-9B5F-8AAE908A2791}" presName="conn" presStyleLbl="parChTrans1D2" presStyleIdx="0" presStyleCnt="1"/>
      <dgm:spPr/>
    </dgm:pt>
    <dgm:pt modelId="{D258DE45-194F-4470-A0BE-D234AB24927B}" type="pres">
      <dgm:prSet presAssocID="{754914D3-2823-4D9D-9B5F-8AAE908A2791}" presName="extraNode" presStyleLbl="node1" presStyleIdx="0" presStyleCnt="4"/>
      <dgm:spPr/>
    </dgm:pt>
    <dgm:pt modelId="{BF8CDB65-7F63-46ED-AD6F-299BB5E410A3}" type="pres">
      <dgm:prSet presAssocID="{754914D3-2823-4D9D-9B5F-8AAE908A2791}" presName="dstNode" presStyleLbl="node1" presStyleIdx="0" presStyleCnt="4"/>
      <dgm:spPr/>
    </dgm:pt>
    <dgm:pt modelId="{AB399548-C0EB-4691-9CE6-7284291054B6}" type="pres">
      <dgm:prSet presAssocID="{F2941672-F5FC-4F5F-8FF3-57791CAF8C56}" presName="text_1" presStyleLbl="node1" presStyleIdx="0" presStyleCnt="4">
        <dgm:presLayoutVars>
          <dgm:bulletEnabled val="1"/>
        </dgm:presLayoutVars>
      </dgm:prSet>
      <dgm:spPr/>
    </dgm:pt>
    <dgm:pt modelId="{0B7AF41F-095F-4954-9948-F3B9C7302B4D}" type="pres">
      <dgm:prSet presAssocID="{F2941672-F5FC-4F5F-8FF3-57791CAF8C56}" presName="accent_1" presStyleCnt="0"/>
      <dgm:spPr/>
    </dgm:pt>
    <dgm:pt modelId="{9AF5ED78-341F-403E-97B4-875F8057A202}" type="pres">
      <dgm:prSet presAssocID="{F2941672-F5FC-4F5F-8FF3-57791CAF8C56}" presName="accentRepeatNode" presStyleLbl="solidFgAcc1" presStyleIdx="0" presStyleCnt="4"/>
      <dgm:spPr>
        <a:solidFill>
          <a:schemeClr val="accent1">
            <a:lumMod val="40000"/>
            <a:lumOff val="60000"/>
          </a:schemeClr>
        </a:solidFill>
        <a:ln w="28575">
          <a:solidFill>
            <a:schemeClr val="accent1"/>
          </a:solidFill>
        </a:ln>
      </dgm:spPr>
    </dgm:pt>
    <dgm:pt modelId="{77ECFE10-46D2-48B0-947A-2C85B551FC94}" type="pres">
      <dgm:prSet presAssocID="{F24300EC-4372-4D89-B437-9F81F6228517}" presName="text_2" presStyleLbl="node1" presStyleIdx="1" presStyleCnt="4">
        <dgm:presLayoutVars>
          <dgm:bulletEnabled val="1"/>
        </dgm:presLayoutVars>
      </dgm:prSet>
      <dgm:spPr/>
    </dgm:pt>
    <dgm:pt modelId="{FEECF01B-4C91-4B01-BFA5-F1DFA7020B0A}" type="pres">
      <dgm:prSet presAssocID="{F24300EC-4372-4D89-B437-9F81F6228517}" presName="accent_2" presStyleCnt="0"/>
      <dgm:spPr/>
    </dgm:pt>
    <dgm:pt modelId="{EF12B5F5-AB8A-4523-B395-C351AAF3CDFA}" type="pres">
      <dgm:prSet presAssocID="{F24300EC-4372-4D89-B437-9F81F6228517}" presName="accentRepeatNode" presStyleLbl="solidFgAcc1" presStyleIdx="1" presStyleCnt="4"/>
      <dgm:spPr>
        <a:solidFill>
          <a:srgbClr val="3C628F"/>
        </a:solidFill>
        <a:ln w="28575">
          <a:solidFill>
            <a:schemeClr val="accent1"/>
          </a:solidFill>
        </a:ln>
      </dgm:spPr>
    </dgm:pt>
    <dgm:pt modelId="{6B0ECE05-8828-4C0A-A479-6C928C989F2D}" type="pres">
      <dgm:prSet presAssocID="{173351EC-E710-4201-8F33-1AD5623FE62E}" presName="text_3" presStyleLbl="node1" presStyleIdx="2" presStyleCnt="4">
        <dgm:presLayoutVars>
          <dgm:bulletEnabled val="1"/>
        </dgm:presLayoutVars>
      </dgm:prSet>
      <dgm:spPr/>
    </dgm:pt>
    <dgm:pt modelId="{1A41940D-DA6D-4168-B61B-2046AB904AF1}" type="pres">
      <dgm:prSet presAssocID="{173351EC-E710-4201-8F33-1AD5623FE62E}" presName="accent_3" presStyleCnt="0"/>
      <dgm:spPr/>
    </dgm:pt>
    <dgm:pt modelId="{84FECD7B-556D-40CD-80FE-E856FE6C01BC}" type="pres">
      <dgm:prSet presAssocID="{173351EC-E710-4201-8F33-1AD5623FE62E}" presName="accentRepeatNode" presStyleLbl="solidFgAcc1" presStyleIdx="2" presStyleCnt="4"/>
      <dgm:spPr>
        <a:solidFill>
          <a:schemeClr val="accent1">
            <a:lumMod val="40000"/>
            <a:lumOff val="60000"/>
          </a:schemeClr>
        </a:solidFill>
        <a:ln w="28575">
          <a:solidFill>
            <a:schemeClr val="accent1"/>
          </a:solidFill>
        </a:ln>
      </dgm:spPr>
    </dgm:pt>
    <dgm:pt modelId="{91210F3F-D8B2-42DD-8F99-15CEF9439F8A}" type="pres">
      <dgm:prSet presAssocID="{6755B75A-DA2F-4942-9466-602DAA2B76D4}" presName="text_4" presStyleLbl="node1" presStyleIdx="3" presStyleCnt="4">
        <dgm:presLayoutVars>
          <dgm:bulletEnabled val="1"/>
        </dgm:presLayoutVars>
      </dgm:prSet>
      <dgm:spPr/>
    </dgm:pt>
    <dgm:pt modelId="{D9DCCA26-62B6-4763-8EFA-968C560C11C4}" type="pres">
      <dgm:prSet presAssocID="{6755B75A-DA2F-4942-9466-602DAA2B76D4}" presName="accent_4" presStyleCnt="0"/>
      <dgm:spPr/>
    </dgm:pt>
    <dgm:pt modelId="{2D85C60B-45A6-47F1-BDC4-779963C33EA5}" type="pres">
      <dgm:prSet presAssocID="{6755B75A-DA2F-4942-9466-602DAA2B76D4}" presName="accentRepeatNode" presStyleLbl="solidFgAcc1" presStyleIdx="3" presStyleCnt="4"/>
      <dgm:spPr>
        <a:solidFill>
          <a:schemeClr val="accent1">
            <a:lumMod val="40000"/>
            <a:lumOff val="60000"/>
          </a:schemeClr>
        </a:solidFill>
        <a:ln w="28575">
          <a:solidFill>
            <a:schemeClr val="accent1"/>
          </a:solidFill>
        </a:ln>
      </dgm:spPr>
    </dgm:pt>
  </dgm:ptLst>
  <dgm:cxnLst>
    <dgm:cxn modelId="{0781121C-2DD2-4939-9728-C6477965DA94}" srcId="{754914D3-2823-4D9D-9B5F-8AAE908A2791}" destId="{F24300EC-4372-4D89-B437-9F81F6228517}" srcOrd="1" destOrd="0" parTransId="{468FF3C9-0BE5-4FF4-BE42-47AA0FABB054}" sibTransId="{BBB9D7DD-2425-4723-8219-8DCB9AF8E441}"/>
    <dgm:cxn modelId="{F893935F-CABD-4D82-B93B-70657E02FACA}" srcId="{754914D3-2823-4D9D-9B5F-8AAE908A2791}" destId="{173351EC-E710-4201-8F33-1AD5623FE62E}" srcOrd="2" destOrd="0" parTransId="{4F3AEDE9-65F0-4988-8076-2CEA40D71496}" sibTransId="{46AFA8D8-F557-4455-8A38-DF16055635A9}"/>
    <dgm:cxn modelId="{A6570760-D2D7-4934-9FB9-BA6A4F570A23}" type="presOf" srcId="{F2941672-F5FC-4F5F-8FF3-57791CAF8C56}" destId="{AB399548-C0EB-4691-9CE6-7284291054B6}" srcOrd="0" destOrd="0" presId="urn:microsoft.com/office/officeart/2008/layout/VerticalCurvedList"/>
    <dgm:cxn modelId="{323A5759-ACCF-4740-9844-94DD8CAA14FA}" type="presOf" srcId="{6755B75A-DA2F-4942-9466-602DAA2B76D4}" destId="{91210F3F-D8B2-42DD-8F99-15CEF9439F8A}" srcOrd="0" destOrd="0" presId="urn:microsoft.com/office/officeart/2008/layout/VerticalCurvedList"/>
    <dgm:cxn modelId="{6C12AAA9-A7FE-44EC-8AC9-383942F9847E}" srcId="{754914D3-2823-4D9D-9B5F-8AAE908A2791}" destId="{6755B75A-DA2F-4942-9466-602DAA2B76D4}" srcOrd="3" destOrd="0" parTransId="{C9E67486-D4AA-4601-A24B-52155755B0C0}" sibTransId="{CC8056C9-9B1F-44C8-BB32-4B1222D8CD4E}"/>
    <dgm:cxn modelId="{108E50BE-3469-439F-8FFF-017FEBDD5C74}" srcId="{754914D3-2823-4D9D-9B5F-8AAE908A2791}" destId="{F2941672-F5FC-4F5F-8FF3-57791CAF8C56}" srcOrd="0" destOrd="0" parTransId="{937F0D99-2D0E-48A6-94B9-C880850880C0}" sibTransId="{624E2F07-CA2B-4ED9-89E9-4ED31FD7F6BD}"/>
    <dgm:cxn modelId="{E3712CE4-24F4-44BB-B3F0-2DCF9C4ABE4A}" type="presOf" srcId="{F24300EC-4372-4D89-B437-9F81F6228517}" destId="{77ECFE10-46D2-48B0-947A-2C85B551FC94}" srcOrd="0" destOrd="0" presId="urn:microsoft.com/office/officeart/2008/layout/VerticalCurvedList"/>
    <dgm:cxn modelId="{0118ACF1-3BA8-4EE0-BFF3-9BF2B2607C5F}" type="presOf" srcId="{624E2F07-CA2B-4ED9-89E9-4ED31FD7F6BD}" destId="{93855F07-44CB-45DE-B464-761E63A71CD5}" srcOrd="0" destOrd="0" presId="urn:microsoft.com/office/officeart/2008/layout/VerticalCurvedList"/>
    <dgm:cxn modelId="{5A1F75F8-FD96-45E2-AA40-5823DB24AE86}" type="presOf" srcId="{754914D3-2823-4D9D-9B5F-8AAE908A2791}" destId="{AE6139D5-D84B-4711-8A6A-A5161E022A99}" srcOrd="0" destOrd="0" presId="urn:microsoft.com/office/officeart/2008/layout/VerticalCurvedList"/>
    <dgm:cxn modelId="{FD7C2CFE-2999-4441-A9D7-BA0B664A9494}" type="presOf" srcId="{173351EC-E710-4201-8F33-1AD5623FE62E}" destId="{6B0ECE05-8828-4C0A-A479-6C928C989F2D}" srcOrd="0" destOrd="0" presId="urn:microsoft.com/office/officeart/2008/layout/VerticalCurvedList"/>
    <dgm:cxn modelId="{D49667BA-EF50-4538-A82B-B3D717DDA4FA}" type="presParOf" srcId="{AE6139D5-D84B-4711-8A6A-A5161E022A99}" destId="{00F42187-34FD-4D8B-A449-F316E9EB9AFA}" srcOrd="0" destOrd="0" presId="urn:microsoft.com/office/officeart/2008/layout/VerticalCurvedList"/>
    <dgm:cxn modelId="{5F01C1CF-B7F1-47CB-88DC-C9F8F51CF917}" type="presParOf" srcId="{00F42187-34FD-4D8B-A449-F316E9EB9AFA}" destId="{C168C53D-163A-4892-8EF0-B5326C3FF8C8}" srcOrd="0" destOrd="0" presId="urn:microsoft.com/office/officeart/2008/layout/VerticalCurvedList"/>
    <dgm:cxn modelId="{AEBC7F85-FA87-4AFF-96EA-4BB0AD87A0D8}" type="presParOf" srcId="{C168C53D-163A-4892-8EF0-B5326C3FF8C8}" destId="{0FAB2C97-DF89-43B9-B7B2-C745E026F562}" srcOrd="0" destOrd="0" presId="urn:microsoft.com/office/officeart/2008/layout/VerticalCurvedList"/>
    <dgm:cxn modelId="{D70F31E5-FBAF-45D3-8A49-562B9DED25D8}" type="presParOf" srcId="{C168C53D-163A-4892-8EF0-B5326C3FF8C8}" destId="{93855F07-44CB-45DE-B464-761E63A71CD5}" srcOrd="1" destOrd="0" presId="urn:microsoft.com/office/officeart/2008/layout/VerticalCurvedList"/>
    <dgm:cxn modelId="{97F0EE84-6CAE-419E-93BF-E2C72A948C47}" type="presParOf" srcId="{C168C53D-163A-4892-8EF0-B5326C3FF8C8}" destId="{D258DE45-194F-4470-A0BE-D234AB24927B}" srcOrd="2" destOrd="0" presId="urn:microsoft.com/office/officeart/2008/layout/VerticalCurvedList"/>
    <dgm:cxn modelId="{839E12F1-333A-4DB2-ABE6-6B83B9DCF1AF}" type="presParOf" srcId="{C168C53D-163A-4892-8EF0-B5326C3FF8C8}" destId="{BF8CDB65-7F63-46ED-AD6F-299BB5E410A3}" srcOrd="3" destOrd="0" presId="urn:microsoft.com/office/officeart/2008/layout/VerticalCurvedList"/>
    <dgm:cxn modelId="{A9CDC121-7069-49D9-AB7A-74EA8558A367}" type="presParOf" srcId="{00F42187-34FD-4D8B-A449-F316E9EB9AFA}" destId="{AB399548-C0EB-4691-9CE6-7284291054B6}" srcOrd="1" destOrd="0" presId="urn:microsoft.com/office/officeart/2008/layout/VerticalCurvedList"/>
    <dgm:cxn modelId="{82BBFC42-3359-4682-A89F-4B0ABB3C14FB}" type="presParOf" srcId="{00F42187-34FD-4D8B-A449-F316E9EB9AFA}" destId="{0B7AF41F-095F-4954-9948-F3B9C7302B4D}" srcOrd="2" destOrd="0" presId="urn:microsoft.com/office/officeart/2008/layout/VerticalCurvedList"/>
    <dgm:cxn modelId="{88103EDE-CFED-4615-920F-32FF26487139}" type="presParOf" srcId="{0B7AF41F-095F-4954-9948-F3B9C7302B4D}" destId="{9AF5ED78-341F-403E-97B4-875F8057A202}" srcOrd="0" destOrd="0" presId="urn:microsoft.com/office/officeart/2008/layout/VerticalCurvedList"/>
    <dgm:cxn modelId="{BE175D8B-C37A-4300-8A90-947D90828C3D}" type="presParOf" srcId="{00F42187-34FD-4D8B-A449-F316E9EB9AFA}" destId="{77ECFE10-46D2-48B0-947A-2C85B551FC94}" srcOrd="3" destOrd="0" presId="urn:microsoft.com/office/officeart/2008/layout/VerticalCurvedList"/>
    <dgm:cxn modelId="{954A66B5-C61E-4212-AA71-9862E53EFCED}" type="presParOf" srcId="{00F42187-34FD-4D8B-A449-F316E9EB9AFA}" destId="{FEECF01B-4C91-4B01-BFA5-F1DFA7020B0A}" srcOrd="4" destOrd="0" presId="urn:microsoft.com/office/officeart/2008/layout/VerticalCurvedList"/>
    <dgm:cxn modelId="{80A84F99-5D6F-433B-A724-8940EAB2A7C3}" type="presParOf" srcId="{FEECF01B-4C91-4B01-BFA5-F1DFA7020B0A}" destId="{EF12B5F5-AB8A-4523-B395-C351AAF3CDFA}" srcOrd="0" destOrd="0" presId="urn:microsoft.com/office/officeart/2008/layout/VerticalCurvedList"/>
    <dgm:cxn modelId="{62C772F7-C712-43B0-917A-145BA8E1E907}" type="presParOf" srcId="{00F42187-34FD-4D8B-A449-F316E9EB9AFA}" destId="{6B0ECE05-8828-4C0A-A479-6C928C989F2D}" srcOrd="5" destOrd="0" presId="urn:microsoft.com/office/officeart/2008/layout/VerticalCurvedList"/>
    <dgm:cxn modelId="{F27634E1-B165-43D4-961E-EC9CC07B8B60}" type="presParOf" srcId="{00F42187-34FD-4D8B-A449-F316E9EB9AFA}" destId="{1A41940D-DA6D-4168-B61B-2046AB904AF1}" srcOrd="6" destOrd="0" presId="urn:microsoft.com/office/officeart/2008/layout/VerticalCurvedList"/>
    <dgm:cxn modelId="{349CFA76-4CE4-42EF-A6C2-700E9BBB75A0}" type="presParOf" srcId="{1A41940D-DA6D-4168-B61B-2046AB904AF1}" destId="{84FECD7B-556D-40CD-80FE-E856FE6C01BC}" srcOrd="0" destOrd="0" presId="urn:microsoft.com/office/officeart/2008/layout/VerticalCurvedList"/>
    <dgm:cxn modelId="{E0742C31-CE40-43A9-AEB2-1F80F90F7819}" type="presParOf" srcId="{00F42187-34FD-4D8B-A449-F316E9EB9AFA}" destId="{91210F3F-D8B2-42DD-8F99-15CEF9439F8A}" srcOrd="7" destOrd="0" presId="urn:microsoft.com/office/officeart/2008/layout/VerticalCurvedList"/>
    <dgm:cxn modelId="{C1489089-4EE4-44B0-B160-1996F0934DDD}" type="presParOf" srcId="{00F42187-34FD-4D8B-A449-F316E9EB9AFA}" destId="{D9DCCA26-62B6-4763-8EFA-968C560C11C4}" srcOrd="8" destOrd="0" presId="urn:microsoft.com/office/officeart/2008/layout/VerticalCurvedList"/>
    <dgm:cxn modelId="{5BB5459A-0DBA-410E-9327-3CD188EFD6EF}" type="presParOf" srcId="{D9DCCA26-62B6-4763-8EFA-968C560C11C4}" destId="{2D85C60B-45A6-47F1-BDC4-779963C33EA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54914D3-2823-4D9D-9B5F-8AAE908A279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DE"/>
        </a:p>
      </dgm:t>
    </dgm:pt>
    <dgm:pt modelId="{F2941672-F5FC-4F5F-8FF3-57791CAF8C56}">
      <dgm:prSet custT="1"/>
      <dgm:spPr>
        <a:solidFill>
          <a:schemeClr val="accent1">
            <a:lumMod val="40000"/>
            <a:lumOff val="60000"/>
          </a:schemeClr>
        </a:solidFill>
      </dgm:spPr>
      <dgm:t>
        <a:bodyPr/>
        <a:lstStyle/>
        <a:p>
          <a:r>
            <a:rPr lang="de-DE" sz="2400" dirty="0">
              <a:solidFill>
                <a:schemeClr val="accent1"/>
              </a:solidFill>
              <a:latin typeface="Corbel" panose="020B0503020204020204" pitchFamily="34" charset="0"/>
            </a:rPr>
            <a:t>Wasserstraßen</a:t>
          </a:r>
        </a:p>
      </dgm:t>
    </dgm:pt>
    <dgm:pt modelId="{937F0D99-2D0E-48A6-94B9-C880850880C0}" type="parTrans" cxnId="{108E50BE-3469-439F-8FFF-017FEBDD5C74}">
      <dgm:prSet/>
      <dgm:spPr/>
      <dgm:t>
        <a:bodyPr/>
        <a:lstStyle/>
        <a:p>
          <a:endParaRPr lang="de-DE"/>
        </a:p>
      </dgm:t>
    </dgm:pt>
    <dgm:pt modelId="{624E2F07-CA2B-4ED9-89E9-4ED31FD7F6BD}" type="sibTrans" cxnId="{108E50BE-3469-439F-8FFF-017FEBDD5C74}">
      <dgm:prSet/>
      <dgm:spPr/>
      <dgm:t>
        <a:bodyPr/>
        <a:lstStyle/>
        <a:p>
          <a:endParaRPr lang="de-DE"/>
        </a:p>
      </dgm:t>
    </dgm:pt>
    <dgm:pt modelId="{173351EC-E710-4201-8F33-1AD5623FE62E}">
      <dgm:prSet custT="1"/>
      <dgm:spPr>
        <a:solidFill>
          <a:schemeClr val="accent1">
            <a:lumMod val="40000"/>
            <a:lumOff val="60000"/>
          </a:schemeClr>
        </a:solidFill>
      </dgm:spPr>
      <dgm:t>
        <a:bodyPr/>
        <a:lstStyle/>
        <a:p>
          <a:r>
            <a:rPr lang="de-DE" sz="2400" dirty="0">
              <a:solidFill>
                <a:schemeClr val="accent1"/>
              </a:solidFill>
              <a:latin typeface="Corbel" panose="020B0503020204020204" pitchFamily="34" charset="0"/>
            </a:rPr>
            <a:t>Transportverträge, Haftung</a:t>
          </a:r>
        </a:p>
      </dgm:t>
    </dgm:pt>
    <dgm:pt modelId="{4F3AEDE9-65F0-4988-8076-2CEA40D71496}" type="parTrans" cxnId="{F893935F-CABD-4D82-B93B-70657E02FACA}">
      <dgm:prSet/>
      <dgm:spPr/>
      <dgm:t>
        <a:bodyPr/>
        <a:lstStyle/>
        <a:p>
          <a:endParaRPr lang="de-DE"/>
        </a:p>
      </dgm:t>
    </dgm:pt>
    <dgm:pt modelId="{46AFA8D8-F557-4455-8A38-DF16055635A9}" type="sibTrans" cxnId="{F893935F-CABD-4D82-B93B-70657E02FACA}">
      <dgm:prSet/>
      <dgm:spPr/>
      <dgm:t>
        <a:bodyPr/>
        <a:lstStyle/>
        <a:p>
          <a:endParaRPr lang="de-DE"/>
        </a:p>
      </dgm:t>
    </dgm:pt>
    <dgm:pt modelId="{6755B75A-DA2F-4942-9466-602DAA2B76D4}">
      <dgm:prSet custT="1"/>
      <dgm:spPr>
        <a:solidFill>
          <a:schemeClr val="accent1">
            <a:lumMod val="40000"/>
            <a:lumOff val="60000"/>
          </a:schemeClr>
        </a:solidFill>
      </dgm:spPr>
      <dgm:t>
        <a:bodyPr/>
        <a:lstStyle/>
        <a:p>
          <a:r>
            <a:rPr lang="de-DE" sz="2400" dirty="0">
              <a:solidFill>
                <a:schemeClr val="accent1"/>
              </a:solidFill>
              <a:latin typeface="Corbel" panose="020B0503020204020204" pitchFamily="34" charset="0"/>
            </a:rPr>
            <a:t>Besatzung, Ausstattung, Antrieb</a:t>
          </a:r>
          <a:endParaRPr lang="de-DE" sz="1800" dirty="0">
            <a:solidFill>
              <a:schemeClr val="accent1"/>
            </a:solidFill>
            <a:latin typeface="Corbel" panose="020B0503020204020204" pitchFamily="34" charset="0"/>
          </a:endParaRPr>
        </a:p>
      </dgm:t>
    </dgm:pt>
    <dgm:pt modelId="{C9E67486-D4AA-4601-A24B-52155755B0C0}" type="parTrans" cxnId="{6C12AAA9-A7FE-44EC-8AC9-383942F9847E}">
      <dgm:prSet/>
      <dgm:spPr/>
      <dgm:t>
        <a:bodyPr/>
        <a:lstStyle/>
        <a:p>
          <a:endParaRPr lang="de-DE"/>
        </a:p>
      </dgm:t>
    </dgm:pt>
    <dgm:pt modelId="{CC8056C9-9B1F-44C8-BB32-4B1222D8CD4E}" type="sibTrans" cxnId="{6C12AAA9-A7FE-44EC-8AC9-383942F9847E}">
      <dgm:prSet/>
      <dgm:spPr/>
      <dgm:t>
        <a:bodyPr/>
        <a:lstStyle/>
        <a:p>
          <a:endParaRPr lang="de-DE"/>
        </a:p>
      </dgm:t>
    </dgm:pt>
    <dgm:pt modelId="{F24300EC-4372-4D89-B437-9F81F6228517}">
      <dgm:prSet custT="1"/>
      <dgm:spPr>
        <a:solidFill>
          <a:schemeClr val="accent1">
            <a:lumMod val="40000"/>
            <a:lumOff val="60000"/>
          </a:schemeClr>
        </a:solidFill>
      </dgm:spPr>
      <dgm:t>
        <a:bodyPr/>
        <a:lstStyle/>
        <a:p>
          <a:r>
            <a:rPr lang="de-DE" sz="2400" dirty="0">
              <a:solidFill>
                <a:schemeClr val="accent1"/>
              </a:solidFill>
              <a:latin typeface="Corbel" panose="020B0503020204020204" pitchFamily="34" charset="0"/>
            </a:rPr>
            <a:t>Förderung der Binnenschifffahrt</a:t>
          </a:r>
        </a:p>
      </dgm:t>
    </dgm:pt>
    <dgm:pt modelId="{BBB9D7DD-2425-4723-8219-8DCB9AF8E441}" type="sibTrans" cxnId="{0781121C-2DD2-4939-9728-C6477965DA94}">
      <dgm:prSet/>
      <dgm:spPr/>
      <dgm:t>
        <a:bodyPr/>
        <a:lstStyle/>
        <a:p>
          <a:endParaRPr lang="de-DE"/>
        </a:p>
      </dgm:t>
    </dgm:pt>
    <dgm:pt modelId="{468FF3C9-0BE5-4FF4-BE42-47AA0FABB054}" type="parTrans" cxnId="{0781121C-2DD2-4939-9728-C6477965DA94}">
      <dgm:prSet/>
      <dgm:spPr/>
      <dgm:t>
        <a:bodyPr/>
        <a:lstStyle/>
        <a:p>
          <a:endParaRPr lang="de-DE"/>
        </a:p>
      </dgm:t>
    </dgm:pt>
    <dgm:pt modelId="{AE6139D5-D84B-4711-8A6A-A5161E022A99}" type="pres">
      <dgm:prSet presAssocID="{754914D3-2823-4D9D-9B5F-8AAE908A2791}" presName="Name0" presStyleCnt="0">
        <dgm:presLayoutVars>
          <dgm:chMax val="7"/>
          <dgm:chPref val="7"/>
          <dgm:dir/>
        </dgm:presLayoutVars>
      </dgm:prSet>
      <dgm:spPr/>
    </dgm:pt>
    <dgm:pt modelId="{00F42187-34FD-4D8B-A449-F316E9EB9AFA}" type="pres">
      <dgm:prSet presAssocID="{754914D3-2823-4D9D-9B5F-8AAE908A2791}" presName="Name1" presStyleCnt="0"/>
      <dgm:spPr/>
    </dgm:pt>
    <dgm:pt modelId="{C168C53D-163A-4892-8EF0-B5326C3FF8C8}" type="pres">
      <dgm:prSet presAssocID="{754914D3-2823-4D9D-9B5F-8AAE908A2791}" presName="cycle" presStyleCnt="0"/>
      <dgm:spPr/>
    </dgm:pt>
    <dgm:pt modelId="{0FAB2C97-DF89-43B9-B7B2-C745E026F562}" type="pres">
      <dgm:prSet presAssocID="{754914D3-2823-4D9D-9B5F-8AAE908A2791}" presName="srcNode" presStyleLbl="node1" presStyleIdx="0" presStyleCnt="4"/>
      <dgm:spPr/>
    </dgm:pt>
    <dgm:pt modelId="{93855F07-44CB-45DE-B464-761E63A71CD5}" type="pres">
      <dgm:prSet presAssocID="{754914D3-2823-4D9D-9B5F-8AAE908A2791}" presName="conn" presStyleLbl="parChTrans1D2" presStyleIdx="0" presStyleCnt="1"/>
      <dgm:spPr/>
    </dgm:pt>
    <dgm:pt modelId="{D258DE45-194F-4470-A0BE-D234AB24927B}" type="pres">
      <dgm:prSet presAssocID="{754914D3-2823-4D9D-9B5F-8AAE908A2791}" presName="extraNode" presStyleLbl="node1" presStyleIdx="0" presStyleCnt="4"/>
      <dgm:spPr/>
    </dgm:pt>
    <dgm:pt modelId="{BF8CDB65-7F63-46ED-AD6F-299BB5E410A3}" type="pres">
      <dgm:prSet presAssocID="{754914D3-2823-4D9D-9B5F-8AAE908A2791}" presName="dstNode" presStyleLbl="node1" presStyleIdx="0" presStyleCnt="4"/>
      <dgm:spPr/>
    </dgm:pt>
    <dgm:pt modelId="{AB399548-C0EB-4691-9CE6-7284291054B6}" type="pres">
      <dgm:prSet presAssocID="{F2941672-F5FC-4F5F-8FF3-57791CAF8C56}" presName="text_1" presStyleLbl="node1" presStyleIdx="0" presStyleCnt="4">
        <dgm:presLayoutVars>
          <dgm:bulletEnabled val="1"/>
        </dgm:presLayoutVars>
      </dgm:prSet>
      <dgm:spPr/>
    </dgm:pt>
    <dgm:pt modelId="{0B7AF41F-095F-4954-9948-F3B9C7302B4D}" type="pres">
      <dgm:prSet presAssocID="{F2941672-F5FC-4F5F-8FF3-57791CAF8C56}" presName="accent_1" presStyleCnt="0"/>
      <dgm:spPr/>
    </dgm:pt>
    <dgm:pt modelId="{9AF5ED78-341F-403E-97B4-875F8057A202}" type="pres">
      <dgm:prSet presAssocID="{F2941672-F5FC-4F5F-8FF3-57791CAF8C56}" presName="accentRepeatNode" presStyleLbl="solidFgAcc1" presStyleIdx="0" presStyleCnt="4"/>
      <dgm:spPr>
        <a:solidFill>
          <a:schemeClr val="accent1">
            <a:lumMod val="40000"/>
            <a:lumOff val="60000"/>
          </a:schemeClr>
        </a:solidFill>
        <a:ln w="28575">
          <a:solidFill>
            <a:schemeClr val="accent1"/>
          </a:solidFill>
        </a:ln>
      </dgm:spPr>
    </dgm:pt>
    <dgm:pt modelId="{77ECFE10-46D2-48B0-947A-2C85B551FC94}" type="pres">
      <dgm:prSet presAssocID="{F24300EC-4372-4D89-B437-9F81F6228517}" presName="text_2" presStyleLbl="node1" presStyleIdx="1" presStyleCnt="4">
        <dgm:presLayoutVars>
          <dgm:bulletEnabled val="1"/>
        </dgm:presLayoutVars>
      </dgm:prSet>
      <dgm:spPr/>
    </dgm:pt>
    <dgm:pt modelId="{FEECF01B-4C91-4B01-BFA5-F1DFA7020B0A}" type="pres">
      <dgm:prSet presAssocID="{F24300EC-4372-4D89-B437-9F81F6228517}" presName="accent_2" presStyleCnt="0"/>
      <dgm:spPr/>
    </dgm:pt>
    <dgm:pt modelId="{EF12B5F5-AB8A-4523-B395-C351AAF3CDFA}" type="pres">
      <dgm:prSet presAssocID="{F24300EC-4372-4D89-B437-9F81F6228517}" presName="accentRepeatNode" presStyleLbl="solidFgAcc1" presStyleIdx="1" presStyleCnt="4"/>
      <dgm:spPr>
        <a:solidFill>
          <a:schemeClr val="accent1">
            <a:lumMod val="40000"/>
            <a:lumOff val="60000"/>
          </a:schemeClr>
        </a:solidFill>
        <a:ln w="28575">
          <a:solidFill>
            <a:schemeClr val="accent1"/>
          </a:solidFill>
        </a:ln>
      </dgm:spPr>
    </dgm:pt>
    <dgm:pt modelId="{6B0ECE05-8828-4C0A-A479-6C928C989F2D}" type="pres">
      <dgm:prSet presAssocID="{173351EC-E710-4201-8F33-1AD5623FE62E}" presName="text_3" presStyleLbl="node1" presStyleIdx="2" presStyleCnt="4">
        <dgm:presLayoutVars>
          <dgm:bulletEnabled val="1"/>
        </dgm:presLayoutVars>
      </dgm:prSet>
      <dgm:spPr/>
    </dgm:pt>
    <dgm:pt modelId="{1A41940D-DA6D-4168-B61B-2046AB904AF1}" type="pres">
      <dgm:prSet presAssocID="{173351EC-E710-4201-8F33-1AD5623FE62E}" presName="accent_3" presStyleCnt="0"/>
      <dgm:spPr/>
    </dgm:pt>
    <dgm:pt modelId="{84FECD7B-556D-40CD-80FE-E856FE6C01BC}" type="pres">
      <dgm:prSet presAssocID="{173351EC-E710-4201-8F33-1AD5623FE62E}" presName="accentRepeatNode" presStyleLbl="solidFgAcc1" presStyleIdx="2" presStyleCnt="4"/>
      <dgm:spPr>
        <a:solidFill>
          <a:schemeClr val="accent1"/>
        </a:solidFill>
        <a:ln w="28575">
          <a:solidFill>
            <a:schemeClr val="accent1"/>
          </a:solidFill>
        </a:ln>
      </dgm:spPr>
    </dgm:pt>
    <dgm:pt modelId="{91210F3F-D8B2-42DD-8F99-15CEF9439F8A}" type="pres">
      <dgm:prSet presAssocID="{6755B75A-DA2F-4942-9466-602DAA2B76D4}" presName="text_4" presStyleLbl="node1" presStyleIdx="3" presStyleCnt="4">
        <dgm:presLayoutVars>
          <dgm:bulletEnabled val="1"/>
        </dgm:presLayoutVars>
      </dgm:prSet>
      <dgm:spPr/>
    </dgm:pt>
    <dgm:pt modelId="{D9DCCA26-62B6-4763-8EFA-968C560C11C4}" type="pres">
      <dgm:prSet presAssocID="{6755B75A-DA2F-4942-9466-602DAA2B76D4}" presName="accent_4" presStyleCnt="0"/>
      <dgm:spPr/>
    </dgm:pt>
    <dgm:pt modelId="{2D85C60B-45A6-47F1-BDC4-779963C33EA5}" type="pres">
      <dgm:prSet presAssocID="{6755B75A-DA2F-4942-9466-602DAA2B76D4}" presName="accentRepeatNode" presStyleLbl="solidFgAcc1" presStyleIdx="3" presStyleCnt="4"/>
      <dgm:spPr>
        <a:solidFill>
          <a:schemeClr val="accent1">
            <a:lumMod val="40000"/>
            <a:lumOff val="60000"/>
          </a:schemeClr>
        </a:solidFill>
        <a:ln w="28575">
          <a:solidFill>
            <a:schemeClr val="accent1"/>
          </a:solidFill>
        </a:ln>
      </dgm:spPr>
    </dgm:pt>
  </dgm:ptLst>
  <dgm:cxnLst>
    <dgm:cxn modelId="{0781121C-2DD2-4939-9728-C6477965DA94}" srcId="{754914D3-2823-4D9D-9B5F-8AAE908A2791}" destId="{F24300EC-4372-4D89-B437-9F81F6228517}" srcOrd="1" destOrd="0" parTransId="{468FF3C9-0BE5-4FF4-BE42-47AA0FABB054}" sibTransId="{BBB9D7DD-2425-4723-8219-8DCB9AF8E441}"/>
    <dgm:cxn modelId="{F893935F-CABD-4D82-B93B-70657E02FACA}" srcId="{754914D3-2823-4D9D-9B5F-8AAE908A2791}" destId="{173351EC-E710-4201-8F33-1AD5623FE62E}" srcOrd="2" destOrd="0" parTransId="{4F3AEDE9-65F0-4988-8076-2CEA40D71496}" sibTransId="{46AFA8D8-F557-4455-8A38-DF16055635A9}"/>
    <dgm:cxn modelId="{A6570760-D2D7-4934-9FB9-BA6A4F570A23}" type="presOf" srcId="{F2941672-F5FC-4F5F-8FF3-57791CAF8C56}" destId="{AB399548-C0EB-4691-9CE6-7284291054B6}" srcOrd="0" destOrd="0" presId="urn:microsoft.com/office/officeart/2008/layout/VerticalCurvedList"/>
    <dgm:cxn modelId="{323A5759-ACCF-4740-9844-94DD8CAA14FA}" type="presOf" srcId="{6755B75A-DA2F-4942-9466-602DAA2B76D4}" destId="{91210F3F-D8B2-42DD-8F99-15CEF9439F8A}" srcOrd="0" destOrd="0" presId="urn:microsoft.com/office/officeart/2008/layout/VerticalCurvedList"/>
    <dgm:cxn modelId="{6C12AAA9-A7FE-44EC-8AC9-383942F9847E}" srcId="{754914D3-2823-4D9D-9B5F-8AAE908A2791}" destId="{6755B75A-DA2F-4942-9466-602DAA2B76D4}" srcOrd="3" destOrd="0" parTransId="{C9E67486-D4AA-4601-A24B-52155755B0C0}" sibTransId="{CC8056C9-9B1F-44C8-BB32-4B1222D8CD4E}"/>
    <dgm:cxn modelId="{108E50BE-3469-439F-8FFF-017FEBDD5C74}" srcId="{754914D3-2823-4D9D-9B5F-8AAE908A2791}" destId="{F2941672-F5FC-4F5F-8FF3-57791CAF8C56}" srcOrd="0" destOrd="0" parTransId="{937F0D99-2D0E-48A6-94B9-C880850880C0}" sibTransId="{624E2F07-CA2B-4ED9-89E9-4ED31FD7F6BD}"/>
    <dgm:cxn modelId="{E3712CE4-24F4-44BB-B3F0-2DCF9C4ABE4A}" type="presOf" srcId="{F24300EC-4372-4D89-B437-9F81F6228517}" destId="{77ECFE10-46D2-48B0-947A-2C85B551FC94}" srcOrd="0" destOrd="0" presId="urn:microsoft.com/office/officeart/2008/layout/VerticalCurvedList"/>
    <dgm:cxn modelId="{0118ACF1-3BA8-4EE0-BFF3-9BF2B2607C5F}" type="presOf" srcId="{624E2F07-CA2B-4ED9-89E9-4ED31FD7F6BD}" destId="{93855F07-44CB-45DE-B464-761E63A71CD5}" srcOrd="0" destOrd="0" presId="urn:microsoft.com/office/officeart/2008/layout/VerticalCurvedList"/>
    <dgm:cxn modelId="{5A1F75F8-FD96-45E2-AA40-5823DB24AE86}" type="presOf" srcId="{754914D3-2823-4D9D-9B5F-8AAE908A2791}" destId="{AE6139D5-D84B-4711-8A6A-A5161E022A99}" srcOrd="0" destOrd="0" presId="urn:microsoft.com/office/officeart/2008/layout/VerticalCurvedList"/>
    <dgm:cxn modelId="{FD7C2CFE-2999-4441-A9D7-BA0B664A9494}" type="presOf" srcId="{173351EC-E710-4201-8F33-1AD5623FE62E}" destId="{6B0ECE05-8828-4C0A-A479-6C928C989F2D}" srcOrd="0" destOrd="0" presId="urn:microsoft.com/office/officeart/2008/layout/VerticalCurvedList"/>
    <dgm:cxn modelId="{D49667BA-EF50-4538-A82B-B3D717DDA4FA}" type="presParOf" srcId="{AE6139D5-D84B-4711-8A6A-A5161E022A99}" destId="{00F42187-34FD-4D8B-A449-F316E9EB9AFA}" srcOrd="0" destOrd="0" presId="urn:microsoft.com/office/officeart/2008/layout/VerticalCurvedList"/>
    <dgm:cxn modelId="{5F01C1CF-B7F1-47CB-88DC-C9F8F51CF917}" type="presParOf" srcId="{00F42187-34FD-4D8B-A449-F316E9EB9AFA}" destId="{C168C53D-163A-4892-8EF0-B5326C3FF8C8}" srcOrd="0" destOrd="0" presId="urn:microsoft.com/office/officeart/2008/layout/VerticalCurvedList"/>
    <dgm:cxn modelId="{AEBC7F85-FA87-4AFF-96EA-4BB0AD87A0D8}" type="presParOf" srcId="{C168C53D-163A-4892-8EF0-B5326C3FF8C8}" destId="{0FAB2C97-DF89-43B9-B7B2-C745E026F562}" srcOrd="0" destOrd="0" presId="urn:microsoft.com/office/officeart/2008/layout/VerticalCurvedList"/>
    <dgm:cxn modelId="{D70F31E5-FBAF-45D3-8A49-562B9DED25D8}" type="presParOf" srcId="{C168C53D-163A-4892-8EF0-B5326C3FF8C8}" destId="{93855F07-44CB-45DE-B464-761E63A71CD5}" srcOrd="1" destOrd="0" presId="urn:microsoft.com/office/officeart/2008/layout/VerticalCurvedList"/>
    <dgm:cxn modelId="{97F0EE84-6CAE-419E-93BF-E2C72A948C47}" type="presParOf" srcId="{C168C53D-163A-4892-8EF0-B5326C3FF8C8}" destId="{D258DE45-194F-4470-A0BE-D234AB24927B}" srcOrd="2" destOrd="0" presId="urn:microsoft.com/office/officeart/2008/layout/VerticalCurvedList"/>
    <dgm:cxn modelId="{839E12F1-333A-4DB2-ABE6-6B83B9DCF1AF}" type="presParOf" srcId="{C168C53D-163A-4892-8EF0-B5326C3FF8C8}" destId="{BF8CDB65-7F63-46ED-AD6F-299BB5E410A3}" srcOrd="3" destOrd="0" presId="urn:microsoft.com/office/officeart/2008/layout/VerticalCurvedList"/>
    <dgm:cxn modelId="{A9CDC121-7069-49D9-AB7A-74EA8558A367}" type="presParOf" srcId="{00F42187-34FD-4D8B-A449-F316E9EB9AFA}" destId="{AB399548-C0EB-4691-9CE6-7284291054B6}" srcOrd="1" destOrd="0" presId="urn:microsoft.com/office/officeart/2008/layout/VerticalCurvedList"/>
    <dgm:cxn modelId="{82BBFC42-3359-4682-A89F-4B0ABB3C14FB}" type="presParOf" srcId="{00F42187-34FD-4D8B-A449-F316E9EB9AFA}" destId="{0B7AF41F-095F-4954-9948-F3B9C7302B4D}" srcOrd="2" destOrd="0" presId="urn:microsoft.com/office/officeart/2008/layout/VerticalCurvedList"/>
    <dgm:cxn modelId="{88103EDE-CFED-4615-920F-32FF26487139}" type="presParOf" srcId="{0B7AF41F-095F-4954-9948-F3B9C7302B4D}" destId="{9AF5ED78-341F-403E-97B4-875F8057A202}" srcOrd="0" destOrd="0" presId="urn:microsoft.com/office/officeart/2008/layout/VerticalCurvedList"/>
    <dgm:cxn modelId="{BE175D8B-C37A-4300-8A90-947D90828C3D}" type="presParOf" srcId="{00F42187-34FD-4D8B-A449-F316E9EB9AFA}" destId="{77ECFE10-46D2-48B0-947A-2C85B551FC94}" srcOrd="3" destOrd="0" presId="urn:microsoft.com/office/officeart/2008/layout/VerticalCurvedList"/>
    <dgm:cxn modelId="{954A66B5-C61E-4212-AA71-9862E53EFCED}" type="presParOf" srcId="{00F42187-34FD-4D8B-A449-F316E9EB9AFA}" destId="{FEECF01B-4C91-4B01-BFA5-F1DFA7020B0A}" srcOrd="4" destOrd="0" presId="urn:microsoft.com/office/officeart/2008/layout/VerticalCurvedList"/>
    <dgm:cxn modelId="{80A84F99-5D6F-433B-A724-8940EAB2A7C3}" type="presParOf" srcId="{FEECF01B-4C91-4B01-BFA5-F1DFA7020B0A}" destId="{EF12B5F5-AB8A-4523-B395-C351AAF3CDFA}" srcOrd="0" destOrd="0" presId="urn:microsoft.com/office/officeart/2008/layout/VerticalCurvedList"/>
    <dgm:cxn modelId="{62C772F7-C712-43B0-917A-145BA8E1E907}" type="presParOf" srcId="{00F42187-34FD-4D8B-A449-F316E9EB9AFA}" destId="{6B0ECE05-8828-4C0A-A479-6C928C989F2D}" srcOrd="5" destOrd="0" presId="urn:microsoft.com/office/officeart/2008/layout/VerticalCurvedList"/>
    <dgm:cxn modelId="{F27634E1-B165-43D4-961E-EC9CC07B8B60}" type="presParOf" srcId="{00F42187-34FD-4D8B-A449-F316E9EB9AFA}" destId="{1A41940D-DA6D-4168-B61B-2046AB904AF1}" srcOrd="6" destOrd="0" presId="urn:microsoft.com/office/officeart/2008/layout/VerticalCurvedList"/>
    <dgm:cxn modelId="{349CFA76-4CE4-42EF-A6C2-700E9BBB75A0}" type="presParOf" srcId="{1A41940D-DA6D-4168-B61B-2046AB904AF1}" destId="{84FECD7B-556D-40CD-80FE-E856FE6C01BC}" srcOrd="0" destOrd="0" presId="urn:microsoft.com/office/officeart/2008/layout/VerticalCurvedList"/>
    <dgm:cxn modelId="{E0742C31-CE40-43A9-AEB2-1F80F90F7819}" type="presParOf" srcId="{00F42187-34FD-4D8B-A449-F316E9EB9AFA}" destId="{91210F3F-D8B2-42DD-8F99-15CEF9439F8A}" srcOrd="7" destOrd="0" presId="urn:microsoft.com/office/officeart/2008/layout/VerticalCurvedList"/>
    <dgm:cxn modelId="{C1489089-4EE4-44B0-B160-1996F0934DDD}" type="presParOf" srcId="{00F42187-34FD-4D8B-A449-F316E9EB9AFA}" destId="{D9DCCA26-62B6-4763-8EFA-968C560C11C4}" srcOrd="8" destOrd="0" presId="urn:microsoft.com/office/officeart/2008/layout/VerticalCurvedList"/>
    <dgm:cxn modelId="{5BB5459A-0DBA-410E-9327-3CD188EFD6EF}" type="presParOf" srcId="{D9DCCA26-62B6-4763-8EFA-968C560C11C4}" destId="{2D85C60B-45A6-47F1-BDC4-779963C33EA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54914D3-2823-4D9D-9B5F-8AAE908A279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DE"/>
        </a:p>
      </dgm:t>
    </dgm:pt>
    <dgm:pt modelId="{F2941672-F5FC-4F5F-8FF3-57791CAF8C56}">
      <dgm:prSet custT="1"/>
      <dgm:spPr>
        <a:solidFill>
          <a:schemeClr val="accent1">
            <a:lumMod val="40000"/>
            <a:lumOff val="60000"/>
          </a:schemeClr>
        </a:solidFill>
      </dgm:spPr>
      <dgm:t>
        <a:bodyPr/>
        <a:lstStyle/>
        <a:p>
          <a:r>
            <a:rPr lang="de-DE" sz="2400" dirty="0">
              <a:solidFill>
                <a:schemeClr val="accent1"/>
              </a:solidFill>
              <a:latin typeface="Corbel" panose="020B0503020204020204" pitchFamily="34" charset="0"/>
            </a:rPr>
            <a:t>Wasserstraßen</a:t>
          </a:r>
        </a:p>
      </dgm:t>
    </dgm:pt>
    <dgm:pt modelId="{937F0D99-2D0E-48A6-94B9-C880850880C0}" type="parTrans" cxnId="{108E50BE-3469-439F-8FFF-017FEBDD5C74}">
      <dgm:prSet/>
      <dgm:spPr/>
      <dgm:t>
        <a:bodyPr/>
        <a:lstStyle/>
        <a:p>
          <a:endParaRPr lang="de-DE"/>
        </a:p>
      </dgm:t>
    </dgm:pt>
    <dgm:pt modelId="{624E2F07-CA2B-4ED9-89E9-4ED31FD7F6BD}" type="sibTrans" cxnId="{108E50BE-3469-439F-8FFF-017FEBDD5C74}">
      <dgm:prSet/>
      <dgm:spPr/>
      <dgm:t>
        <a:bodyPr/>
        <a:lstStyle/>
        <a:p>
          <a:endParaRPr lang="de-DE"/>
        </a:p>
      </dgm:t>
    </dgm:pt>
    <dgm:pt modelId="{173351EC-E710-4201-8F33-1AD5623FE62E}">
      <dgm:prSet custT="1"/>
      <dgm:spPr>
        <a:solidFill>
          <a:schemeClr val="accent1">
            <a:lumMod val="40000"/>
            <a:lumOff val="60000"/>
          </a:schemeClr>
        </a:solidFill>
      </dgm:spPr>
      <dgm:t>
        <a:bodyPr/>
        <a:lstStyle/>
        <a:p>
          <a:r>
            <a:rPr lang="de-DE" sz="2400" dirty="0">
              <a:solidFill>
                <a:schemeClr val="accent1"/>
              </a:solidFill>
              <a:latin typeface="Corbel" panose="020B0503020204020204" pitchFamily="34" charset="0"/>
            </a:rPr>
            <a:t>Transportverträge, Haftung</a:t>
          </a:r>
        </a:p>
      </dgm:t>
    </dgm:pt>
    <dgm:pt modelId="{4F3AEDE9-65F0-4988-8076-2CEA40D71496}" type="parTrans" cxnId="{F893935F-CABD-4D82-B93B-70657E02FACA}">
      <dgm:prSet/>
      <dgm:spPr/>
      <dgm:t>
        <a:bodyPr/>
        <a:lstStyle/>
        <a:p>
          <a:endParaRPr lang="de-DE"/>
        </a:p>
      </dgm:t>
    </dgm:pt>
    <dgm:pt modelId="{46AFA8D8-F557-4455-8A38-DF16055635A9}" type="sibTrans" cxnId="{F893935F-CABD-4D82-B93B-70657E02FACA}">
      <dgm:prSet/>
      <dgm:spPr/>
      <dgm:t>
        <a:bodyPr/>
        <a:lstStyle/>
        <a:p>
          <a:endParaRPr lang="de-DE"/>
        </a:p>
      </dgm:t>
    </dgm:pt>
    <dgm:pt modelId="{6755B75A-DA2F-4942-9466-602DAA2B76D4}">
      <dgm:prSet custT="1"/>
      <dgm:spPr>
        <a:solidFill>
          <a:schemeClr val="accent1">
            <a:lumMod val="40000"/>
            <a:lumOff val="60000"/>
          </a:schemeClr>
        </a:solidFill>
      </dgm:spPr>
      <dgm:t>
        <a:bodyPr/>
        <a:lstStyle/>
        <a:p>
          <a:r>
            <a:rPr lang="de-DE" sz="2400" dirty="0">
              <a:solidFill>
                <a:schemeClr val="accent1"/>
              </a:solidFill>
              <a:latin typeface="Corbel" panose="020B0503020204020204" pitchFamily="34" charset="0"/>
            </a:rPr>
            <a:t>Besatzung, Ausstattung, Antrieb</a:t>
          </a:r>
          <a:endParaRPr lang="de-DE" sz="1800" dirty="0">
            <a:solidFill>
              <a:schemeClr val="accent1"/>
            </a:solidFill>
            <a:latin typeface="Corbel" panose="020B0503020204020204" pitchFamily="34" charset="0"/>
          </a:endParaRPr>
        </a:p>
      </dgm:t>
    </dgm:pt>
    <dgm:pt modelId="{C9E67486-D4AA-4601-A24B-52155755B0C0}" type="parTrans" cxnId="{6C12AAA9-A7FE-44EC-8AC9-383942F9847E}">
      <dgm:prSet/>
      <dgm:spPr/>
      <dgm:t>
        <a:bodyPr/>
        <a:lstStyle/>
        <a:p>
          <a:endParaRPr lang="de-DE"/>
        </a:p>
      </dgm:t>
    </dgm:pt>
    <dgm:pt modelId="{CC8056C9-9B1F-44C8-BB32-4B1222D8CD4E}" type="sibTrans" cxnId="{6C12AAA9-A7FE-44EC-8AC9-383942F9847E}">
      <dgm:prSet/>
      <dgm:spPr/>
      <dgm:t>
        <a:bodyPr/>
        <a:lstStyle/>
        <a:p>
          <a:endParaRPr lang="de-DE"/>
        </a:p>
      </dgm:t>
    </dgm:pt>
    <dgm:pt modelId="{F24300EC-4372-4D89-B437-9F81F6228517}">
      <dgm:prSet custT="1"/>
      <dgm:spPr>
        <a:solidFill>
          <a:schemeClr val="accent1">
            <a:lumMod val="40000"/>
            <a:lumOff val="60000"/>
          </a:schemeClr>
        </a:solidFill>
      </dgm:spPr>
      <dgm:t>
        <a:bodyPr/>
        <a:lstStyle/>
        <a:p>
          <a:r>
            <a:rPr lang="de-DE" sz="2400" dirty="0">
              <a:solidFill>
                <a:schemeClr val="accent1"/>
              </a:solidFill>
              <a:latin typeface="Corbel" panose="020B0503020204020204" pitchFamily="34" charset="0"/>
            </a:rPr>
            <a:t>Förderung der Binnenschifffahrt</a:t>
          </a:r>
        </a:p>
      </dgm:t>
    </dgm:pt>
    <dgm:pt modelId="{BBB9D7DD-2425-4723-8219-8DCB9AF8E441}" type="sibTrans" cxnId="{0781121C-2DD2-4939-9728-C6477965DA94}">
      <dgm:prSet/>
      <dgm:spPr/>
      <dgm:t>
        <a:bodyPr/>
        <a:lstStyle/>
        <a:p>
          <a:endParaRPr lang="de-DE"/>
        </a:p>
      </dgm:t>
    </dgm:pt>
    <dgm:pt modelId="{468FF3C9-0BE5-4FF4-BE42-47AA0FABB054}" type="parTrans" cxnId="{0781121C-2DD2-4939-9728-C6477965DA94}">
      <dgm:prSet/>
      <dgm:spPr/>
      <dgm:t>
        <a:bodyPr/>
        <a:lstStyle/>
        <a:p>
          <a:endParaRPr lang="de-DE"/>
        </a:p>
      </dgm:t>
    </dgm:pt>
    <dgm:pt modelId="{AE6139D5-D84B-4711-8A6A-A5161E022A99}" type="pres">
      <dgm:prSet presAssocID="{754914D3-2823-4D9D-9B5F-8AAE908A2791}" presName="Name0" presStyleCnt="0">
        <dgm:presLayoutVars>
          <dgm:chMax val="7"/>
          <dgm:chPref val="7"/>
          <dgm:dir/>
        </dgm:presLayoutVars>
      </dgm:prSet>
      <dgm:spPr/>
    </dgm:pt>
    <dgm:pt modelId="{00F42187-34FD-4D8B-A449-F316E9EB9AFA}" type="pres">
      <dgm:prSet presAssocID="{754914D3-2823-4D9D-9B5F-8AAE908A2791}" presName="Name1" presStyleCnt="0"/>
      <dgm:spPr/>
    </dgm:pt>
    <dgm:pt modelId="{C168C53D-163A-4892-8EF0-B5326C3FF8C8}" type="pres">
      <dgm:prSet presAssocID="{754914D3-2823-4D9D-9B5F-8AAE908A2791}" presName="cycle" presStyleCnt="0"/>
      <dgm:spPr/>
    </dgm:pt>
    <dgm:pt modelId="{0FAB2C97-DF89-43B9-B7B2-C745E026F562}" type="pres">
      <dgm:prSet presAssocID="{754914D3-2823-4D9D-9B5F-8AAE908A2791}" presName="srcNode" presStyleLbl="node1" presStyleIdx="0" presStyleCnt="4"/>
      <dgm:spPr/>
    </dgm:pt>
    <dgm:pt modelId="{93855F07-44CB-45DE-B464-761E63A71CD5}" type="pres">
      <dgm:prSet presAssocID="{754914D3-2823-4D9D-9B5F-8AAE908A2791}" presName="conn" presStyleLbl="parChTrans1D2" presStyleIdx="0" presStyleCnt="1"/>
      <dgm:spPr/>
    </dgm:pt>
    <dgm:pt modelId="{D258DE45-194F-4470-A0BE-D234AB24927B}" type="pres">
      <dgm:prSet presAssocID="{754914D3-2823-4D9D-9B5F-8AAE908A2791}" presName="extraNode" presStyleLbl="node1" presStyleIdx="0" presStyleCnt="4"/>
      <dgm:spPr/>
    </dgm:pt>
    <dgm:pt modelId="{BF8CDB65-7F63-46ED-AD6F-299BB5E410A3}" type="pres">
      <dgm:prSet presAssocID="{754914D3-2823-4D9D-9B5F-8AAE908A2791}" presName="dstNode" presStyleLbl="node1" presStyleIdx="0" presStyleCnt="4"/>
      <dgm:spPr/>
    </dgm:pt>
    <dgm:pt modelId="{AB399548-C0EB-4691-9CE6-7284291054B6}" type="pres">
      <dgm:prSet presAssocID="{F2941672-F5FC-4F5F-8FF3-57791CAF8C56}" presName="text_1" presStyleLbl="node1" presStyleIdx="0" presStyleCnt="4">
        <dgm:presLayoutVars>
          <dgm:bulletEnabled val="1"/>
        </dgm:presLayoutVars>
      </dgm:prSet>
      <dgm:spPr/>
    </dgm:pt>
    <dgm:pt modelId="{0B7AF41F-095F-4954-9948-F3B9C7302B4D}" type="pres">
      <dgm:prSet presAssocID="{F2941672-F5FC-4F5F-8FF3-57791CAF8C56}" presName="accent_1" presStyleCnt="0"/>
      <dgm:spPr/>
    </dgm:pt>
    <dgm:pt modelId="{9AF5ED78-341F-403E-97B4-875F8057A202}" type="pres">
      <dgm:prSet presAssocID="{F2941672-F5FC-4F5F-8FF3-57791CAF8C56}" presName="accentRepeatNode" presStyleLbl="solidFgAcc1" presStyleIdx="0" presStyleCnt="4"/>
      <dgm:spPr>
        <a:solidFill>
          <a:schemeClr val="accent1">
            <a:lumMod val="40000"/>
            <a:lumOff val="60000"/>
          </a:schemeClr>
        </a:solidFill>
        <a:ln w="28575">
          <a:solidFill>
            <a:schemeClr val="accent1"/>
          </a:solidFill>
        </a:ln>
      </dgm:spPr>
    </dgm:pt>
    <dgm:pt modelId="{77ECFE10-46D2-48B0-947A-2C85B551FC94}" type="pres">
      <dgm:prSet presAssocID="{F24300EC-4372-4D89-B437-9F81F6228517}" presName="text_2" presStyleLbl="node1" presStyleIdx="1" presStyleCnt="4">
        <dgm:presLayoutVars>
          <dgm:bulletEnabled val="1"/>
        </dgm:presLayoutVars>
      </dgm:prSet>
      <dgm:spPr/>
    </dgm:pt>
    <dgm:pt modelId="{FEECF01B-4C91-4B01-BFA5-F1DFA7020B0A}" type="pres">
      <dgm:prSet presAssocID="{F24300EC-4372-4D89-B437-9F81F6228517}" presName="accent_2" presStyleCnt="0"/>
      <dgm:spPr/>
    </dgm:pt>
    <dgm:pt modelId="{EF12B5F5-AB8A-4523-B395-C351AAF3CDFA}" type="pres">
      <dgm:prSet presAssocID="{F24300EC-4372-4D89-B437-9F81F6228517}" presName="accentRepeatNode" presStyleLbl="solidFgAcc1" presStyleIdx="1" presStyleCnt="4"/>
      <dgm:spPr>
        <a:solidFill>
          <a:schemeClr val="accent1">
            <a:lumMod val="40000"/>
            <a:lumOff val="60000"/>
          </a:schemeClr>
        </a:solidFill>
        <a:ln w="28575">
          <a:solidFill>
            <a:schemeClr val="accent1"/>
          </a:solidFill>
        </a:ln>
      </dgm:spPr>
    </dgm:pt>
    <dgm:pt modelId="{6B0ECE05-8828-4C0A-A479-6C928C989F2D}" type="pres">
      <dgm:prSet presAssocID="{173351EC-E710-4201-8F33-1AD5623FE62E}" presName="text_3" presStyleLbl="node1" presStyleIdx="2" presStyleCnt="4">
        <dgm:presLayoutVars>
          <dgm:bulletEnabled val="1"/>
        </dgm:presLayoutVars>
      </dgm:prSet>
      <dgm:spPr/>
    </dgm:pt>
    <dgm:pt modelId="{1A41940D-DA6D-4168-B61B-2046AB904AF1}" type="pres">
      <dgm:prSet presAssocID="{173351EC-E710-4201-8F33-1AD5623FE62E}" presName="accent_3" presStyleCnt="0"/>
      <dgm:spPr/>
    </dgm:pt>
    <dgm:pt modelId="{84FECD7B-556D-40CD-80FE-E856FE6C01BC}" type="pres">
      <dgm:prSet presAssocID="{173351EC-E710-4201-8F33-1AD5623FE62E}" presName="accentRepeatNode" presStyleLbl="solidFgAcc1" presStyleIdx="2" presStyleCnt="4"/>
      <dgm:spPr>
        <a:solidFill>
          <a:schemeClr val="accent1">
            <a:lumMod val="40000"/>
            <a:lumOff val="60000"/>
          </a:schemeClr>
        </a:solidFill>
        <a:ln w="28575">
          <a:solidFill>
            <a:schemeClr val="accent1"/>
          </a:solidFill>
        </a:ln>
      </dgm:spPr>
    </dgm:pt>
    <dgm:pt modelId="{91210F3F-D8B2-42DD-8F99-15CEF9439F8A}" type="pres">
      <dgm:prSet presAssocID="{6755B75A-DA2F-4942-9466-602DAA2B76D4}" presName="text_4" presStyleLbl="node1" presStyleIdx="3" presStyleCnt="4">
        <dgm:presLayoutVars>
          <dgm:bulletEnabled val="1"/>
        </dgm:presLayoutVars>
      </dgm:prSet>
      <dgm:spPr/>
    </dgm:pt>
    <dgm:pt modelId="{D9DCCA26-62B6-4763-8EFA-968C560C11C4}" type="pres">
      <dgm:prSet presAssocID="{6755B75A-DA2F-4942-9466-602DAA2B76D4}" presName="accent_4" presStyleCnt="0"/>
      <dgm:spPr/>
    </dgm:pt>
    <dgm:pt modelId="{2D85C60B-45A6-47F1-BDC4-779963C33EA5}" type="pres">
      <dgm:prSet presAssocID="{6755B75A-DA2F-4942-9466-602DAA2B76D4}" presName="accentRepeatNode" presStyleLbl="solidFgAcc1" presStyleIdx="3" presStyleCnt="4"/>
      <dgm:spPr>
        <a:solidFill>
          <a:schemeClr val="accent1"/>
        </a:solidFill>
        <a:ln w="28575">
          <a:solidFill>
            <a:schemeClr val="accent1"/>
          </a:solidFill>
        </a:ln>
      </dgm:spPr>
    </dgm:pt>
  </dgm:ptLst>
  <dgm:cxnLst>
    <dgm:cxn modelId="{0781121C-2DD2-4939-9728-C6477965DA94}" srcId="{754914D3-2823-4D9D-9B5F-8AAE908A2791}" destId="{F24300EC-4372-4D89-B437-9F81F6228517}" srcOrd="1" destOrd="0" parTransId="{468FF3C9-0BE5-4FF4-BE42-47AA0FABB054}" sibTransId="{BBB9D7DD-2425-4723-8219-8DCB9AF8E441}"/>
    <dgm:cxn modelId="{F893935F-CABD-4D82-B93B-70657E02FACA}" srcId="{754914D3-2823-4D9D-9B5F-8AAE908A2791}" destId="{173351EC-E710-4201-8F33-1AD5623FE62E}" srcOrd="2" destOrd="0" parTransId="{4F3AEDE9-65F0-4988-8076-2CEA40D71496}" sibTransId="{46AFA8D8-F557-4455-8A38-DF16055635A9}"/>
    <dgm:cxn modelId="{A6570760-D2D7-4934-9FB9-BA6A4F570A23}" type="presOf" srcId="{F2941672-F5FC-4F5F-8FF3-57791CAF8C56}" destId="{AB399548-C0EB-4691-9CE6-7284291054B6}" srcOrd="0" destOrd="0" presId="urn:microsoft.com/office/officeart/2008/layout/VerticalCurvedList"/>
    <dgm:cxn modelId="{323A5759-ACCF-4740-9844-94DD8CAA14FA}" type="presOf" srcId="{6755B75A-DA2F-4942-9466-602DAA2B76D4}" destId="{91210F3F-D8B2-42DD-8F99-15CEF9439F8A}" srcOrd="0" destOrd="0" presId="urn:microsoft.com/office/officeart/2008/layout/VerticalCurvedList"/>
    <dgm:cxn modelId="{6C12AAA9-A7FE-44EC-8AC9-383942F9847E}" srcId="{754914D3-2823-4D9D-9B5F-8AAE908A2791}" destId="{6755B75A-DA2F-4942-9466-602DAA2B76D4}" srcOrd="3" destOrd="0" parTransId="{C9E67486-D4AA-4601-A24B-52155755B0C0}" sibTransId="{CC8056C9-9B1F-44C8-BB32-4B1222D8CD4E}"/>
    <dgm:cxn modelId="{108E50BE-3469-439F-8FFF-017FEBDD5C74}" srcId="{754914D3-2823-4D9D-9B5F-8AAE908A2791}" destId="{F2941672-F5FC-4F5F-8FF3-57791CAF8C56}" srcOrd="0" destOrd="0" parTransId="{937F0D99-2D0E-48A6-94B9-C880850880C0}" sibTransId="{624E2F07-CA2B-4ED9-89E9-4ED31FD7F6BD}"/>
    <dgm:cxn modelId="{E3712CE4-24F4-44BB-B3F0-2DCF9C4ABE4A}" type="presOf" srcId="{F24300EC-4372-4D89-B437-9F81F6228517}" destId="{77ECFE10-46D2-48B0-947A-2C85B551FC94}" srcOrd="0" destOrd="0" presId="urn:microsoft.com/office/officeart/2008/layout/VerticalCurvedList"/>
    <dgm:cxn modelId="{0118ACF1-3BA8-4EE0-BFF3-9BF2B2607C5F}" type="presOf" srcId="{624E2F07-CA2B-4ED9-89E9-4ED31FD7F6BD}" destId="{93855F07-44CB-45DE-B464-761E63A71CD5}" srcOrd="0" destOrd="0" presId="urn:microsoft.com/office/officeart/2008/layout/VerticalCurvedList"/>
    <dgm:cxn modelId="{5A1F75F8-FD96-45E2-AA40-5823DB24AE86}" type="presOf" srcId="{754914D3-2823-4D9D-9B5F-8AAE908A2791}" destId="{AE6139D5-D84B-4711-8A6A-A5161E022A99}" srcOrd="0" destOrd="0" presId="urn:microsoft.com/office/officeart/2008/layout/VerticalCurvedList"/>
    <dgm:cxn modelId="{FD7C2CFE-2999-4441-A9D7-BA0B664A9494}" type="presOf" srcId="{173351EC-E710-4201-8F33-1AD5623FE62E}" destId="{6B0ECE05-8828-4C0A-A479-6C928C989F2D}" srcOrd="0" destOrd="0" presId="urn:microsoft.com/office/officeart/2008/layout/VerticalCurvedList"/>
    <dgm:cxn modelId="{D49667BA-EF50-4538-A82B-B3D717DDA4FA}" type="presParOf" srcId="{AE6139D5-D84B-4711-8A6A-A5161E022A99}" destId="{00F42187-34FD-4D8B-A449-F316E9EB9AFA}" srcOrd="0" destOrd="0" presId="urn:microsoft.com/office/officeart/2008/layout/VerticalCurvedList"/>
    <dgm:cxn modelId="{5F01C1CF-B7F1-47CB-88DC-C9F8F51CF917}" type="presParOf" srcId="{00F42187-34FD-4D8B-A449-F316E9EB9AFA}" destId="{C168C53D-163A-4892-8EF0-B5326C3FF8C8}" srcOrd="0" destOrd="0" presId="urn:microsoft.com/office/officeart/2008/layout/VerticalCurvedList"/>
    <dgm:cxn modelId="{AEBC7F85-FA87-4AFF-96EA-4BB0AD87A0D8}" type="presParOf" srcId="{C168C53D-163A-4892-8EF0-B5326C3FF8C8}" destId="{0FAB2C97-DF89-43B9-B7B2-C745E026F562}" srcOrd="0" destOrd="0" presId="urn:microsoft.com/office/officeart/2008/layout/VerticalCurvedList"/>
    <dgm:cxn modelId="{D70F31E5-FBAF-45D3-8A49-562B9DED25D8}" type="presParOf" srcId="{C168C53D-163A-4892-8EF0-B5326C3FF8C8}" destId="{93855F07-44CB-45DE-B464-761E63A71CD5}" srcOrd="1" destOrd="0" presId="urn:microsoft.com/office/officeart/2008/layout/VerticalCurvedList"/>
    <dgm:cxn modelId="{97F0EE84-6CAE-419E-93BF-E2C72A948C47}" type="presParOf" srcId="{C168C53D-163A-4892-8EF0-B5326C3FF8C8}" destId="{D258DE45-194F-4470-A0BE-D234AB24927B}" srcOrd="2" destOrd="0" presId="urn:microsoft.com/office/officeart/2008/layout/VerticalCurvedList"/>
    <dgm:cxn modelId="{839E12F1-333A-4DB2-ABE6-6B83B9DCF1AF}" type="presParOf" srcId="{C168C53D-163A-4892-8EF0-B5326C3FF8C8}" destId="{BF8CDB65-7F63-46ED-AD6F-299BB5E410A3}" srcOrd="3" destOrd="0" presId="urn:microsoft.com/office/officeart/2008/layout/VerticalCurvedList"/>
    <dgm:cxn modelId="{A9CDC121-7069-49D9-AB7A-74EA8558A367}" type="presParOf" srcId="{00F42187-34FD-4D8B-A449-F316E9EB9AFA}" destId="{AB399548-C0EB-4691-9CE6-7284291054B6}" srcOrd="1" destOrd="0" presId="urn:microsoft.com/office/officeart/2008/layout/VerticalCurvedList"/>
    <dgm:cxn modelId="{82BBFC42-3359-4682-A89F-4B0ABB3C14FB}" type="presParOf" srcId="{00F42187-34FD-4D8B-A449-F316E9EB9AFA}" destId="{0B7AF41F-095F-4954-9948-F3B9C7302B4D}" srcOrd="2" destOrd="0" presId="urn:microsoft.com/office/officeart/2008/layout/VerticalCurvedList"/>
    <dgm:cxn modelId="{88103EDE-CFED-4615-920F-32FF26487139}" type="presParOf" srcId="{0B7AF41F-095F-4954-9948-F3B9C7302B4D}" destId="{9AF5ED78-341F-403E-97B4-875F8057A202}" srcOrd="0" destOrd="0" presId="urn:microsoft.com/office/officeart/2008/layout/VerticalCurvedList"/>
    <dgm:cxn modelId="{BE175D8B-C37A-4300-8A90-947D90828C3D}" type="presParOf" srcId="{00F42187-34FD-4D8B-A449-F316E9EB9AFA}" destId="{77ECFE10-46D2-48B0-947A-2C85B551FC94}" srcOrd="3" destOrd="0" presId="urn:microsoft.com/office/officeart/2008/layout/VerticalCurvedList"/>
    <dgm:cxn modelId="{954A66B5-C61E-4212-AA71-9862E53EFCED}" type="presParOf" srcId="{00F42187-34FD-4D8B-A449-F316E9EB9AFA}" destId="{FEECF01B-4C91-4B01-BFA5-F1DFA7020B0A}" srcOrd="4" destOrd="0" presId="urn:microsoft.com/office/officeart/2008/layout/VerticalCurvedList"/>
    <dgm:cxn modelId="{80A84F99-5D6F-433B-A724-8940EAB2A7C3}" type="presParOf" srcId="{FEECF01B-4C91-4B01-BFA5-F1DFA7020B0A}" destId="{EF12B5F5-AB8A-4523-B395-C351AAF3CDFA}" srcOrd="0" destOrd="0" presId="urn:microsoft.com/office/officeart/2008/layout/VerticalCurvedList"/>
    <dgm:cxn modelId="{62C772F7-C712-43B0-917A-145BA8E1E907}" type="presParOf" srcId="{00F42187-34FD-4D8B-A449-F316E9EB9AFA}" destId="{6B0ECE05-8828-4C0A-A479-6C928C989F2D}" srcOrd="5" destOrd="0" presId="urn:microsoft.com/office/officeart/2008/layout/VerticalCurvedList"/>
    <dgm:cxn modelId="{F27634E1-B165-43D4-961E-EC9CC07B8B60}" type="presParOf" srcId="{00F42187-34FD-4D8B-A449-F316E9EB9AFA}" destId="{1A41940D-DA6D-4168-B61B-2046AB904AF1}" srcOrd="6" destOrd="0" presId="urn:microsoft.com/office/officeart/2008/layout/VerticalCurvedList"/>
    <dgm:cxn modelId="{349CFA76-4CE4-42EF-A6C2-700E9BBB75A0}" type="presParOf" srcId="{1A41940D-DA6D-4168-B61B-2046AB904AF1}" destId="{84FECD7B-556D-40CD-80FE-E856FE6C01BC}" srcOrd="0" destOrd="0" presId="urn:microsoft.com/office/officeart/2008/layout/VerticalCurvedList"/>
    <dgm:cxn modelId="{E0742C31-CE40-43A9-AEB2-1F80F90F7819}" type="presParOf" srcId="{00F42187-34FD-4D8B-A449-F316E9EB9AFA}" destId="{91210F3F-D8B2-42DD-8F99-15CEF9439F8A}" srcOrd="7" destOrd="0" presId="urn:microsoft.com/office/officeart/2008/layout/VerticalCurvedList"/>
    <dgm:cxn modelId="{C1489089-4EE4-44B0-B160-1996F0934DDD}" type="presParOf" srcId="{00F42187-34FD-4D8B-A449-F316E9EB9AFA}" destId="{D9DCCA26-62B6-4763-8EFA-968C560C11C4}" srcOrd="8" destOrd="0" presId="urn:microsoft.com/office/officeart/2008/layout/VerticalCurvedList"/>
    <dgm:cxn modelId="{5BB5459A-0DBA-410E-9327-3CD188EFD6EF}" type="presParOf" srcId="{D9DCCA26-62B6-4763-8EFA-968C560C11C4}" destId="{2D85C60B-45A6-47F1-BDC4-779963C33EA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55F07-44CB-45DE-B464-761E63A71CD5}">
      <dsp:nvSpPr>
        <dsp:cNvPr id="0" name=""/>
        <dsp:cNvSpPr/>
      </dsp:nvSpPr>
      <dsp:spPr>
        <a:xfrm>
          <a:off x="-4640106" y="-711366"/>
          <a:ext cx="5527188" cy="5527188"/>
        </a:xfrm>
        <a:prstGeom prst="blockArc">
          <a:avLst>
            <a:gd name="adj1" fmla="val 18900000"/>
            <a:gd name="adj2" fmla="val 2700000"/>
            <a:gd name="adj3" fmla="val 391"/>
          </a:avLst>
        </a:pr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B399548-C0EB-4691-9CE6-7284291054B6}">
      <dsp:nvSpPr>
        <dsp:cNvPr id="0" name=""/>
        <dsp:cNvSpPr/>
      </dsp:nvSpPr>
      <dsp:spPr>
        <a:xfrm>
          <a:off x="464619" y="315550"/>
          <a:ext cx="5456218"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solidFill>
                <a:schemeClr val="accent1"/>
              </a:solidFill>
              <a:latin typeface="Corbel" panose="020B0503020204020204" pitchFamily="34" charset="0"/>
            </a:rPr>
            <a:t>Wasserstraßen</a:t>
          </a:r>
        </a:p>
      </dsp:txBody>
      <dsp:txXfrm>
        <a:off x="464619" y="315550"/>
        <a:ext cx="5456218" cy="631429"/>
      </dsp:txXfrm>
    </dsp:sp>
    <dsp:sp modelId="{9AF5ED78-341F-403E-97B4-875F8057A202}">
      <dsp:nvSpPr>
        <dsp:cNvPr id="0" name=""/>
        <dsp:cNvSpPr/>
      </dsp:nvSpPr>
      <dsp:spPr>
        <a:xfrm>
          <a:off x="69976" y="236621"/>
          <a:ext cx="789286" cy="789286"/>
        </a:xfrm>
        <a:prstGeom prst="ellipse">
          <a:avLst/>
        </a:prstGeom>
        <a:solidFill>
          <a:schemeClr val="accent1"/>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77ECFE10-46D2-48B0-947A-2C85B551FC94}">
      <dsp:nvSpPr>
        <dsp:cNvPr id="0" name=""/>
        <dsp:cNvSpPr/>
      </dsp:nvSpPr>
      <dsp:spPr>
        <a:xfrm>
          <a:off x="826632" y="1262859"/>
          <a:ext cx="5094205"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solidFill>
                <a:schemeClr val="accent1"/>
              </a:solidFill>
              <a:latin typeface="Corbel" panose="020B0503020204020204" pitchFamily="34" charset="0"/>
            </a:rPr>
            <a:t>Förderung der Binnenschifffahrt</a:t>
          </a:r>
        </a:p>
      </dsp:txBody>
      <dsp:txXfrm>
        <a:off x="826632" y="1262859"/>
        <a:ext cx="5094205" cy="631429"/>
      </dsp:txXfrm>
    </dsp:sp>
    <dsp:sp modelId="{EF12B5F5-AB8A-4523-B395-C351AAF3CDFA}">
      <dsp:nvSpPr>
        <dsp:cNvPr id="0" name=""/>
        <dsp:cNvSpPr/>
      </dsp:nvSpPr>
      <dsp:spPr>
        <a:xfrm>
          <a:off x="431989" y="1183930"/>
          <a:ext cx="789286" cy="789286"/>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6B0ECE05-8828-4C0A-A479-6C928C989F2D}">
      <dsp:nvSpPr>
        <dsp:cNvPr id="0" name=""/>
        <dsp:cNvSpPr/>
      </dsp:nvSpPr>
      <dsp:spPr>
        <a:xfrm>
          <a:off x="826632" y="2210167"/>
          <a:ext cx="5094205"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solidFill>
                <a:schemeClr val="accent1"/>
              </a:solidFill>
              <a:latin typeface="Corbel" panose="020B0503020204020204" pitchFamily="34" charset="0"/>
            </a:rPr>
            <a:t>Transportverträge, Haftung</a:t>
          </a:r>
        </a:p>
      </dsp:txBody>
      <dsp:txXfrm>
        <a:off x="826632" y="2210167"/>
        <a:ext cx="5094205" cy="631429"/>
      </dsp:txXfrm>
    </dsp:sp>
    <dsp:sp modelId="{84FECD7B-556D-40CD-80FE-E856FE6C01BC}">
      <dsp:nvSpPr>
        <dsp:cNvPr id="0" name=""/>
        <dsp:cNvSpPr/>
      </dsp:nvSpPr>
      <dsp:spPr>
        <a:xfrm>
          <a:off x="431989" y="2131238"/>
          <a:ext cx="789286" cy="789286"/>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91210F3F-D8B2-42DD-8F99-15CEF9439F8A}">
      <dsp:nvSpPr>
        <dsp:cNvPr id="0" name=""/>
        <dsp:cNvSpPr/>
      </dsp:nvSpPr>
      <dsp:spPr>
        <a:xfrm>
          <a:off x="464619" y="3157475"/>
          <a:ext cx="5456218"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solidFill>
                <a:schemeClr val="accent1"/>
              </a:solidFill>
              <a:latin typeface="Corbel" panose="020B0503020204020204" pitchFamily="34" charset="0"/>
            </a:rPr>
            <a:t>Besatzung, Ausstattung, Antrieb</a:t>
          </a:r>
          <a:endParaRPr lang="de-DE" sz="1800" kern="1200" dirty="0">
            <a:solidFill>
              <a:schemeClr val="accent1"/>
            </a:solidFill>
            <a:latin typeface="Corbel" panose="020B0503020204020204" pitchFamily="34" charset="0"/>
          </a:endParaRPr>
        </a:p>
      </dsp:txBody>
      <dsp:txXfrm>
        <a:off x="464619" y="3157475"/>
        <a:ext cx="5456218" cy="631429"/>
      </dsp:txXfrm>
    </dsp:sp>
    <dsp:sp modelId="{2D85C60B-45A6-47F1-BDC4-779963C33EA5}">
      <dsp:nvSpPr>
        <dsp:cNvPr id="0" name=""/>
        <dsp:cNvSpPr/>
      </dsp:nvSpPr>
      <dsp:spPr>
        <a:xfrm>
          <a:off x="69976" y="3078547"/>
          <a:ext cx="789286" cy="789286"/>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55F07-44CB-45DE-B464-761E63A71CD5}">
      <dsp:nvSpPr>
        <dsp:cNvPr id="0" name=""/>
        <dsp:cNvSpPr/>
      </dsp:nvSpPr>
      <dsp:spPr>
        <a:xfrm>
          <a:off x="-4640106" y="-711366"/>
          <a:ext cx="5527188" cy="5527188"/>
        </a:xfrm>
        <a:prstGeom prst="blockArc">
          <a:avLst>
            <a:gd name="adj1" fmla="val 18900000"/>
            <a:gd name="adj2" fmla="val 2700000"/>
            <a:gd name="adj3" fmla="val 391"/>
          </a:avLst>
        </a:pr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B399548-C0EB-4691-9CE6-7284291054B6}">
      <dsp:nvSpPr>
        <dsp:cNvPr id="0" name=""/>
        <dsp:cNvSpPr/>
      </dsp:nvSpPr>
      <dsp:spPr>
        <a:xfrm>
          <a:off x="464619" y="315550"/>
          <a:ext cx="5456218"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solidFill>
                <a:schemeClr val="accent1"/>
              </a:solidFill>
              <a:latin typeface="Corbel" panose="020B0503020204020204" pitchFamily="34" charset="0"/>
            </a:rPr>
            <a:t>Wasserstraßen</a:t>
          </a:r>
        </a:p>
      </dsp:txBody>
      <dsp:txXfrm>
        <a:off x="464619" y="315550"/>
        <a:ext cx="5456218" cy="631429"/>
      </dsp:txXfrm>
    </dsp:sp>
    <dsp:sp modelId="{9AF5ED78-341F-403E-97B4-875F8057A202}">
      <dsp:nvSpPr>
        <dsp:cNvPr id="0" name=""/>
        <dsp:cNvSpPr/>
      </dsp:nvSpPr>
      <dsp:spPr>
        <a:xfrm>
          <a:off x="69976" y="236621"/>
          <a:ext cx="789286" cy="789286"/>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77ECFE10-46D2-48B0-947A-2C85B551FC94}">
      <dsp:nvSpPr>
        <dsp:cNvPr id="0" name=""/>
        <dsp:cNvSpPr/>
      </dsp:nvSpPr>
      <dsp:spPr>
        <a:xfrm>
          <a:off x="826632" y="1262859"/>
          <a:ext cx="5094205"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solidFill>
                <a:schemeClr val="accent1"/>
              </a:solidFill>
              <a:latin typeface="Corbel" panose="020B0503020204020204" pitchFamily="34" charset="0"/>
            </a:rPr>
            <a:t>Förderung der Binnenschifffahrt</a:t>
          </a:r>
        </a:p>
      </dsp:txBody>
      <dsp:txXfrm>
        <a:off x="826632" y="1262859"/>
        <a:ext cx="5094205" cy="631429"/>
      </dsp:txXfrm>
    </dsp:sp>
    <dsp:sp modelId="{EF12B5F5-AB8A-4523-B395-C351AAF3CDFA}">
      <dsp:nvSpPr>
        <dsp:cNvPr id="0" name=""/>
        <dsp:cNvSpPr/>
      </dsp:nvSpPr>
      <dsp:spPr>
        <a:xfrm>
          <a:off x="431989" y="1183930"/>
          <a:ext cx="789286" cy="789286"/>
        </a:xfrm>
        <a:prstGeom prst="ellipse">
          <a:avLst/>
        </a:prstGeom>
        <a:solidFill>
          <a:srgbClr val="3C628F"/>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6B0ECE05-8828-4C0A-A479-6C928C989F2D}">
      <dsp:nvSpPr>
        <dsp:cNvPr id="0" name=""/>
        <dsp:cNvSpPr/>
      </dsp:nvSpPr>
      <dsp:spPr>
        <a:xfrm>
          <a:off x="826632" y="2210167"/>
          <a:ext cx="5094205"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solidFill>
                <a:schemeClr val="accent1"/>
              </a:solidFill>
              <a:latin typeface="Corbel" panose="020B0503020204020204" pitchFamily="34" charset="0"/>
            </a:rPr>
            <a:t>Transportverträge, Haftung</a:t>
          </a:r>
        </a:p>
      </dsp:txBody>
      <dsp:txXfrm>
        <a:off x="826632" y="2210167"/>
        <a:ext cx="5094205" cy="631429"/>
      </dsp:txXfrm>
    </dsp:sp>
    <dsp:sp modelId="{84FECD7B-556D-40CD-80FE-E856FE6C01BC}">
      <dsp:nvSpPr>
        <dsp:cNvPr id="0" name=""/>
        <dsp:cNvSpPr/>
      </dsp:nvSpPr>
      <dsp:spPr>
        <a:xfrm>
          <a:off x="431989" y="2131238"/>
          <a:ext cx="789286" cy="789286"/>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91210F3F-D8B2-42DD-8F99-15CEF9439F8A}">
      <dsp:nvSpPr>
        <dsp:cNvPr id="0" name=""/>
        <dsp:cNvSpPr/>
      </dsp:nvSpPr>
      <dsp:spPr>
        <a:xfrm>
          <a:off x="464619" y="3157475"/>
          <a:ext cx="5456218"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solidFill>
                <a:schemeClr val="accent1"/>
              </a:solidFill>
              <a:latin typeface="Corbel" panose="020B0503020204020204" pitchFamily="34" charset="0"/>
            </a:rPr>
            <a:t>Besatzung, Ausstattung, Antrieb</a:t>
          </a:r>
          <a:endParaRPr lang="de-DE" sz="1800" kern="1200" dirty="0">
            <a:solidFill>
              <a:schemeClr val="accent1"/>
            </a:solidFill>
            <a:latin typeface="Corbel" panose="020B0503020204020204" pitchFamily="34" charset="0"/>
          </a:endParaRPr>
        </a:p>
      </dsp:txBody>
      <dsp:txXfrm>
        <a:off x="464619" y="3157475"/>
        <a:ext cx="5456218" cy="631429"/>
      </dsp:txXfrm>
    </dsp:sp>
    <dsp:sp modelId="{2D85C60B-45A6-47F1-BDC4-779963C33EA5}">
      <dsp:nvSpPr>
        <dsp:cNvPr id="0" name=""/>
        <dsp:cNvSpPr/>
      </dsp:nvSpPr>
      <dsp:spPr>
        <a:xfrm>
          <a:off x="69976" y="3078547"/>
          <a:ext cx="789286" cy="789286"/>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55F07-44CB-45DE-B464-761E63A71CD5}">
      <dsp:nvSpPr>
        <dsp:cNvPr id="0" name=""/>
        <dsp:cNvSpPr/>
      </dsp:nvSpPr>
      <dsp:spPr>
        <a:xfrm>
          <a:off x="-4640106" y="-711366"/>
          <a:ext cx="5527188" cy="5527188"/>
        </a:xfrm>
        <a:prstGeom prst="blockArc">
          <a:avLst>
            <a:gd name="adj1" fmla="val 18900000"/>
            <a:gd name="adj2" fmla="val 2700000"/>
            <a:gd name="adj3" fmla="val 391"/>
          </a:avLst>
        </a:pr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B399548-C0EB-4691-9CE6-7284291054B6}">
      <dsp:nvSpPr>
        <dsp:cNvPr id="0" name=""/>
        <dsp:cNvSpPr/>
      </dsp:nvSpPr>
      <dsp:spPr>
        <a:xfrm>
          <a:off x="464619" y="315550"/>
          <a:ext cx="5456218"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solidFill>
                <a:schemeClr val="accent1"/>
              </a:solidFill>
              <a:latin typeface="Corbel" panose="020B0503020204020204" pitchFamily="34" charset="0"/>
            </a:rPr>
            <a:t>Wasserstraßen</a:t>
          </a:r>
        </a:p>
      </dsp:txBody>
      <dsp:txXfrm>
        <a:off x="464619" y="315550"/>
        <a:ext cx="5456218" cy="631429"/>
      </dsp:txXfrm>
    </dsp:sp>
    <dsp:sp modelId="{9AF5ED78-341F-403E-97B4-875F8057A202}">
      <dsp:nvSpPr>
        <dsp:cNvPr id="0" name=""/>
        <dsp:cNvSpPr/>
      </dsp:nvSpPr>
      <dsp:spPr>
        <a:xfrm>
          <a:off x="69976" y="236621"/>
          <a:ext cx="789286" cy="789286"/>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77ECFE10-46D2-48B0-947A-2C85B551FC94}">
      <dsp:nvSpPr>
        <dsp:cNvPr id="0" name=""/>
        <dsp:cNvSpPr/>
      </dsp:nvSpPr>
      <dsp:spPr>
        <a:xfrm>
          <a:off x="826632" y="1262859"/>
          <a:ext cx="5094205"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solidFill>
                <a:schemeClr val="accent1"/>
              </a:solidFill>
              <a:latin typeface="Corbel" panose="020B0503020204020204" pitchFamily="34" charset="0"/>
            </a:rPr>
            <a:t>Förderung der Binnenschifffahrt</a:t>
          </a:r>
        </a:p>
      </dsp:txBody>
      <dsp:txXfrm>
        <a:off x="826632" y="1262859"/>
        <a:ext cx="5094205" cy="631429"/>
      </dsp:txXfrm>
    </dsp:sp>
    <dsp:sp modelId="{EF12B5F5-AB8A-4523-B395-C351AAF3CDFA}">
      <dsp:nvSpPr>
        <dsp:cNvPr id="0" name=""/>
        <dsp:cNvSpPr/>
      </dsp:nvSpPr>
      <dsp:spPr>
        <a:xfrm>
          <a:off x="431989" y="1183930"/>
          <a:ext cx="789286" cy="789286"/>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6B0ECE05-8828-4C0A-A479-6C928C989F2D}">
      <dsp:nvSpPr>
        <dsp:cNvPr id="0" name=""/>
        <dsp:cNvSpPr/>
      </dsp:nvSpPr>
      <dsp:spPr>
        <a:xfrm>
          <a:off x="826632" y="2210167"/>
          <a:ext cx="5094205"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solidFill>
                <a:schemeClr val="accent1"/>
              </a:solidFill>
              <a:latin typeface="Corbel" panose="020B0503020204020204" pitchFamily="34" charset="0"/>
            </a:rPr>
            <a:t>Transportverträge, Haftung</a:t>
          </a:r>
        </a:p>
      </dsp:txBody>
      <dsp:txXfrm>
        <a:off x="826632" y="2210167"/>
        <a:ext cx="5094205" cy="631429"/>
      </dsp:txXfrm>
    </dsp:sp>
    <dsp:sp modelId="{84FECD7B-556D-40CD-80FE-E856FE6C01BC}">
      <dsp:nvSpPr>
        <dsp:cNvPr id="0" name=""/>
        <dsp:cNvSpPr/>
      </dsp:nvSpPr>
      <dsp:spPr>
        <a:xfrm>
          <a:off x="431989" y="2131238"/>
          <a:ext cx="789286" cy="789286"/>
        </a:xfrm>
        <a:prstGeom prst="ellipse">
          <a:avLst/>
        </a:prstGeom>
        <a:solidFill>
          <a:schemeClr val="accent1"/>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91210F3F-D8B2-42DD-8F99-15CEF9439F8A}">
      <dsp:nvSpPr>
        <dsp:cNvPr id="0" name=""/>
        <dsp:cNvSpPr/>
      </dsp:nvSpPr>
      <dsp:spPr>
        <a:xfrm>
          <a:off x="464619" y="3157475"/>
          <a:ext cx="5456218"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solidFill>
                <a:schemeClr val="accent1"/>
              </a:solidFill>
              <a:latin typeface="Corbel" panose="020B0503020204020204" pitchFamily="34" charset="0"/>
            </a:rPr>
            <a:t>Besatzung, Ausstattung, Antrieb</a:t>
          </a:r>
          <a:endParaRPr lang="de-DE" sz="1800" kern="1200" dirty="0">
            <a:solidFill>
              <a:schemeClr val="accent1"/>
            </a:solidFill>
            <a:latin typeface="Corbel" panose="020B0503020204020204" pitchFamily="34" charset="0"/>
          </a:endParaRPr>
        </a:p>
      </dsp:txBody>
      <dsp:txXfrm>
        <a:off x="464619" y="3157475"/>
        <a:ext cx="5456218" cy="631429"/>
      </dsp:txXfrm>
    </dsp:sp>
    <dsp:sp modelId="{2D85C60B-45A6-47F1-BDC4-779963C33EA5}">
      <dsp:nvSpPr>
        <dsp:cNvPr id="0" name=""/>
        <dsp:cNvSpPr/>
      </dsp:nvSpPr>
      <dsp:spPr>
        <a:xfrm>
          <a:off x="69976" y="3078547"/>
          <a:ext cx="789286" cy="789286"/>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55F07-44CB-45DE-B464-761E63A71CD5}">
      <dsp:nvSpPr>
        <dsp:cNvPr id="0" name=""/>
        <dsp:cNvSpPr/>
      </dsp:nvSpPr>
      <dsp:spPr>
        <a:xfrm>
          <a:off x="-4640106" y="-711366"/>
          <a:ext cx="5527188" cy="5527188"/>
        </a:xfrm>
        <a:prstGeom prst="blockArc">
          <a:avLst>
            <a:gd name="adj1" fmla="val 18900000"/>
            <a:gd name="adj2" fmla="val 2700000"/>
            <a:gd name="adj3" fmla="val 391"/>
          </a:avLst>
        </a:pr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B399548-C0EB-4691-9CE6-7284291054B6}">
      <dsp:nvSpPr>
        <dsp:cNvPr id="0" name=""/>
        <dsp:cNvSpPr/>
      </dsp:nvSpPr>
      <dsp:spPr>
        <a:xfrm>
          <a:off x="464619" y="315550"/>
          <a:ext cx="5456218"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solidFill>
                <a:schemeClr val="accent1"/>
              </a:solidFill>
              <a:latin typeface="Corbel" panose="020B0503020204020204" pitchFamily="34" charset="0"/>
            </a:rPr>
            <a:t>Wasserstraßen</a:t>
          </a:r>
        </a:p>
      </dsp:txBody>
      <dsp:txXfrm>
        <a:off x="464619" y="315550"/>
        <a:ext cx="5456218" cy="631429"/>
      </dsp:txXfrm>
    </dsp:sp>
    <dsp:sp modelId="{9AF5ED78-341F-403E-97B4-875F8057A202}">
      <dsp:nvSpPr>
        <dsp:cNvPr id="0" name=""/>
        <dsp:cNvSpPr/>
      </dsp:nvSpPr>
      <dsp:spPr>
        <a:xfrm>
          <a:off x="69976" y="236621"/>
          <a:ext cx="789286" cy="789286"/>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77ECFE10-46D2-48B0-947A-2C85B551FC94}">
      <dsp:nvSpPr>
        <dsp:cNvPr id="0" name=""/>
        <dsp:cNvSpPr/>
      </dsp:nvSpPr>
      <dsp:spPr>
        <a:xfrm>
          <a:off x="826632" y="1262859"/>
          <a:ext cx="5094205"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solidFill>
                <a:schemeClr val="accent1"/>
              </a:solidFill>
              <a:latin typeface="Corbel" panose="020B0503020204020204" pitchFamily="34" charset="0"/>
            </a:rPr>
            <a:t>Förderung der Binnenschifffahrt</a:t>
          </a:r>
        </a:p>
      </dsp:txBody>
      <dsp:txXfrm>
        <a:off x="826632" y="1262859"/>
        <a:ext cx="5094205" cy="631429"/>
      </dsp:txXfrm>
    </dsp:sp>
    <dsp:sp modelId="{EF12B5F5-AB8A-4523-B395-C351AAF3CDFA}">
      <dsp:nvSpPr>
        <dsp:cNvPr id="0" name=""/>
        <dsp:cNvSpPr/>
      </dsp:nvSpPr>
      <dsp:spPr>
        <a:xfrm>
          <a:off x="431989" y="1183930"/>
          <a:ext cx="789286" cy="789286"/>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6B0ECE05-8828-4C0A-A479-6C928C989F2D}">
      <dsp:nvSpPr>
        <dsp:cNvPr id="0" name=""/>
        <dsp:cNvSpPr/>
      </dsp:nvSpPr>
      <dsp:spPr>
        <a:xfrm>
          <a:off x="826632" y="2210167"/>
          <a:ext cx="5094205"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solidFill>
                <a:schemeClr val="accent1"/>
              </a:solidFill>
              <a:latin typeface="Corbel" panose="020B0503020204020204" pitchFamily="34" charset="0"/>
            </a:rPr>
            <a:t>Transportverträge, Haftung</a:t>
          </a:r>
        </a:p>
      </dsp:txBody>
      <dsp:txXfrm>
        <a:off x="826632" y="2210167"/>
        <a:ext cx="5094205" cy="631429"/>
      </dsp:txXfrm>
    </dsp:sp>
    <dsp:sp modelId="{84FECD7B-556D-40CD-80FE-E856FE6C01BC}">
      <dsp:nvSpPr>
        <dsp:cNvPr id="0" name=""/>
        <dsp:cNvSpPr/>
      </dsp:nvSpPr>
      <dsp:spPr>
        <a:xfrm>
          <a:off x="431989" y="2131238"/>
          <a:ext cx="789286" cy="789286"/>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91210F3F-D8B2-42DD-8F99-15CEF9439F8A}">
      <dsp:nvSpPr>
        <dsp:cNvPr id="0" name=""/>
        <dsp:cNvSpPr/>
      </dsp:nvSpPr>
      <dsp:spPr>
        <a:xfrm>
          <a:off x="464619" y="3157475"/>
          <a:ext cx="5456218"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solidFill>
                <a:schemeClr val="accent1"/>
              </a:solidFill>
              <a:latin typeface="Corbel" panose="020B0503020204020204" pitchFamily="34" charset="0"/>
            </a:rPr>
            <a:t>Besatzung, Ausstattung, Antrieb</a:t>
          </a:r>
          <a:endParaRPr lang="de-DE" sz="1800" kern="1200" dirty="0">
            <a:solidFill>
              <a:schemeClr val="accent1"/>
            </a:solidFill>
            <a:latin typeface="Corbel" panose="020B0503020204020204" pitchFamily="34" charset="0"/>
          </a:endParaRPr>
        </a:p>
      </dsp:txBody>
      <dsp:txXfrm>
        <a:off x="464619" y="3157475"/>
        <a:ext cx="5456218" cy="631429"/>
      </dsp:txXfrm>
    </dsp:sp>
    <dsp:sp modelId="{2D85C60B-45A6-47F1-BDC4-779963C33EA5}">
      <dsp:nvSpPr>
        <dsp:cNvPr id="0" name=""/>
        <dsp:cNvSpPr/>
      </dsp:nvSpPr>
      <dsp:spPr>
        <a:xfrm>
          <a:off x="69976" y="3078547"/>
          <a:ext cx="789286" cy="789286"/>
        </a:xfrm>
        <a:prstGeom prst="ellipse">
          <a:avLst/>
        </a:prstGeom>
        <a:solidFill>
          <a:schemeClr val="accent1"/>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90405" cy="496095"/>
          </a:xfrm>
          <a:prstGeom prst="rect">
            <a:avLst/>
          </a:prstGeom>
        </p:spPr>
        <p:txBody>
          <a:bodyPr vert="horz" lIns="90608" tIns="45304" rIns="90608" bIns="45304" rtlCol="0"/>
          <a:lstStyle>
            <a:lvl1pPr algn="l">
              <a:defRPr sz="1200"/>
            </a:lvl1pPr>
          </a:lstStyle>
          <a:p>
            <a:endParaRPr lang="de-AT" dirty="0"/>
          </a:p>
        </p:txBody>
      </p:sp>
      <p:sp>
        <p:nvSpPr>
          <p:cNvPr id="3" name="Date Placeholder 2"/>
          <p:cNvSpPr>
            <a:spLocks noGrp="1"/>
          </p:cNvSpPr>
          <p:nvPr>
            <p:ph type="dt" sz="quarter" idx="1"/>
          </p:nvPr>
        </p:nvSpPr>
        <p:spPr>
          <a:xfrm>
            <a:off x="3777128" y="0"/>
            <a:ext cx="2890405" cy="496095"/>
          </a:xfrm>
          <a:prstGeom prst="rect">
            <a:avLst/>
          </a:prstGeom>
        </p:spPr>
        <p:txBody>
          <a:bodyPr vert="horz" lIns="90608" tIns="45304" rIns="90608" bIns="45304" rtlCol="0"/>
          <a:lstStyle>
            <a:lvl1pPr algn="r">
              <a:defRPr sz="1200"/>
            </a:lvl1pPr>
          </a:lstStyle>
          <a:p>
            <a:fld id="{29440D30-D8CF-48D9-8C08-8F5A188DD82E}" type="datetimeFigureOut">
              <a:rPr lang="de-AT" smtClean="0"/>
              <a:t>11.10.2021</a:t>
            </a:fld>
            <a:endParaRPr lang="de-AT" dirty="0"/>
          </a:p>
        </p:txBody>
      </p:sp>
      <p:sp>
        <p:nvSpPr>
          <p:cNvPr id="4" name="Footer Placeholder 3"/>
          <p:cNvSpPr>
            <a:spLocks noGrp="1"/>
          </p:cNvSpPr>
          <p:nvPr>
            <p:ph type="ftr" sz="quarter" idx="2"/>
          </p:nvPr>
        </p:nvSpPr>
        <p:spPr>
          <a:xfrm>
            <a:off x="0" y="9430546"/>
            <a:ext cx="2890405" cy="496095"/>
          </a:xfrm>
          <a:prstGeom prst="rect">
            <a:avLst/>
          </a:prstGeom>
        </p:spPr>
        <p:txBody>
          <a:bodyPr vert="horz" lIns="90608" tIns="45304" rIns="90608" bIns="45304" rtlCol="0" anchor="b"/>
          <a:lstStyle>
            <a:lvl1pPr algn="l">
              <a:defRPr sz="1200"/>
            </a:lvl1pPr>
          </a:lstStyle>
          <a:p>
            <a:endParaRPr lang="de-AT" dirty="0"/>
          </a:p>
        </p:txBody>
      </p:sp>
      <p:sp>
        <p:nvSpPr>
          <p:cNvPr id="5" name="Slide Number Placeholder 4"/>
          <p:cNvSpPr>
            <a:spLocks noGrp="1"/>
          </p:cNvSpPr>
          <p:nvPr>
            <p:ph type="sldNum" sz="quarter" idx="3"/>
          </p:nvPr>
        </p:nvSpPr>
        <p:spPr>
          <a:xfrm>
            <a:off x="3777128" y="9430546"/>
            <a:ext cx="2890405" cy="496095"/>
          </a:xfrm>
          <a:prstGeom prst="rect">
            <a:avLst/>
          </a:prstGeom>
        </p:spPr>
        <p:txBody>
          <a:bodyPr vert="horz" lIns="90608" tIns="45304" rIns="90608" bIns="45304" rtlCol="0" anchor="b"/>
          <a:lstStyle>
            <a:lvl1pPr algn="r">
              <a:defRPr sz="1200"/>
            </a:lvl1pPr>
          </a:lstStyle>
          <a:p>
            <a:fld id="{FC156E28-7D79-4ED5-9C24-3C8BC3C1DC1C}" type="slidenum">
              <a:rPr lang="de-AT" smtClean="0"/>
              <a:t>‹Nr.›</a:t>
            </a:fld>
            <a:endParaRPr lang="de-AT" dirty="0"/>
          </a:p>
        </p:txBody>
      </p:sp>
    </p:spTree>
    <p:extLst>
      <p:ext uri="{BB962C8B-B14F-4D97-AF65-F5344CB8AC3E}">
        <p14:creationId xmlns:p14="http://schemas.microsoft.com/office/powerpoint/2010/main" val="5609526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889938" cy="496412"/>
          </a:xfrm>
          <a:prstGeom prst="rect">
            <a:avLst/>
          </a:prstGeom>
        </p:spPr>
        <p:txBody>
          <a:bodyPr vert="horz" lIns="91423" tIns="45711" rIns="91423" bIns="45711" rtlCol="0"/>
          <a:lstStyle>
            <a:lvl1pPr algn="l">
              <a:defRPr sz="1200"/>
            </a:lvl1pPr>
          </a:lstStyle>
          <a:p>
            <a:endParaRPr lang="de-AT" dirty="0"/>
          </a:p>
        </p:txBody>
      </p:sp>
      <p:sp>
        <p:nvSpPr>
          <p:cNvPr id="3" name="Date Placeholder 2"/>
          <p:cNvSpPr>
            <a:spLocks noGrp="1"/>
          </p:cNvSpPr>
          <p:nvPr>
            <p:ph type="dt" idx="1"/>
          </p:nvPr>
        </p:nvSpPr>
        <p:spPr>
          <a:xfrm>
            <a:off x="3777608" y="0"/>
            <a:ext cx="2889938" cy="496412"/>
          </a:xfrm>
          <a:prstGeom prst="rect">
            <a:avLst/>
          </a:prstGeom>
        </p:spPr>
        <p:txBody>
          <a:bodyPr vert="horz" lIns="91423" tIns="45711" rIns="91423" bIns="45711" rtlCol="0"/>
          <a:lstStyle>
            <a:lvl1pPr algn="r">
              <a:defRPr sz="1200"/>
            </a:lvl1pPr>
          </a:lstStyle>
          <a:p>
            <a:fld id="{CCFC2A34-98BB-4C93-A97D-162B0DCA04A7}" type="datetimeFigureOut">
              <a:rPr lang="de-AT" smtClean="0"/>
              <a:t>11.10.2021</a:t>
            </a:fld>
            <a:endParaRPr lang="de-AT" dirty="0"/>
          </a:p>
        </p:txBody>
      </p:sp>
      <p:sp>
        <p:nvSpPr>
          <p:cNvPr id="4" name="Slide Image Placeholder 3"/>
          <p:cNvSpPr>
            <a:spLocks noGrp="1" noRot="1" noChangeAspect="1"/>
          </p:cNvSpPr>
          <p:nvPr>
            <p:ph type="sldImg" idx="2"/>
          </p:nvPr>
        </p:nvSpPr>
        <p:spPr>
          <a:xfrm>
            <a:off x="852488" y="744538"/>
            <a:ext cx="4964112" cy="3724275"/>
          </a:xfrm>
          <a:prstGeom prst="rect">
            <a:avLst/>
          </a:prstGeom>
          <a:noFill/>
          <a:ln w="12700">
            <a:solidFill>
              <a:prstClr val="black"/>
            </a:solidFill>
          </a:ln>
        </p:spPr>
        <p:txBody>
          <a:bodyPr vert="horz" lIns="91423" tIns="45711" rIns="91423" bIns="45711" rtlCol="0" anchor="ctr"/>
          <a:lstStyle/>
          <a:p>
            <a:endParaRPr lang="de-AT" dirty="0"/>
          </a:p>
        </p:txBody>
      </p:sp>
      <p:sp>
        <p:nvSpPr>
          <p:cNvPr id="5" name="Notes Placeholder 4"/>
          <p:cNvSpPr>
            <a:spLocks noGrp="1"/>
          </p:cNvSpPr>
          <p:nvPr>
            <p:ph type="body" sz="quarter" idx="3"/>
          </p:nvPr>
        </p:nvSpPr>
        <p:spPr>
          <a:xfrm>
            <a:off x="666909" y="4715907"/>
            <a:ext cx="5335270" cy="4467702"/>
          </a:xfrm>
          <a:prstGeom prst="rect">
            <a:avLst/>
          </a:prstGeom>
        </p:spPr>
        <p:txBody>
          <a:bodyPr vert="horz" lIns="91423" tIns="45711" rIns="91423" bIns="4571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6" name="Footer Placeholder 5"/>
          <p:cNvSpPr>
            <a:spLocks noGrp="1"/>
          </p:cNvSpPr>
          <p:nvPr>
            <p:ph type="ftr" sz="quarter" idx="4"/>
          </p:nvPr>
        </p:nvSpPr>
        <p:spPr>
          <a:xfrm>
            <a:off x="1" y="9430092"/>
            <a:ext cx="2889938" cy="496412"/>
          </a:xfrm>
          <a:prstGeom prst="rect">
            <a:avLst/>
          </a:prstGeom>
        </p:spPr>
        <p:txBody>
          <a:bodyPr vert="horz" lIns="91423" tIns="45711" rIns="91423" bIns="45711" rtlCol="0" anchor="b"/>
          <a:lstStyle>
            <a:lvl1pPr algn="l">
              <a:defRPr sz="1200"/>
            </a:lvl1pPr>
          </a:lstStyle>
          <a:p>
            <a:endParaRPr lang="de-AT" dirty="0"/>
          </a:p>
        </p:txBody>
      </p:sp>
      <p:sp>
        <p:nvSpPr>
          <p:cNvPr id="7" name="Slide Number Placeholder 6"/>
          <p:cNvSpPr>
            <a:spLocks noGrp="1"/>
          </p:cNvSpPr>
          <p:nvPr>
            <p:ph type="sldNum" sz="quarter" idx="5"/>
          </p:nvPr>
        </p:nvSpPr>
        <p:spPr>
          <a:xfrm>
            <a:off x="3777608" y="9430092"/>
            <a:ext cx="2889938" cy="496412"/>
          </a:xfrm>
          <a:prstGeom prst="rect">
            <a:avLst/>
          </a:prstGeom>
        </p:spPr>
        <p:txBody>
          <a:bodyPr vert="horz" lIns="91423" tIns="45711" rIns="91423" bIns="45711" rtlCol="0" anchor="b"/>
          <a:lstStyle>
            <a:lvl1pPr algn="r">
              <a:defRPr sz="1200"/>
            </a:lvl1pPr>
          </a:lstStyle>
          <a:p>
            <a:fld id="{56F06DAA-0A4E-4110-9797-3FB8CA0FEA93}" type="slidenum">
              <a:rPr lang="de-AT" smtClean="0"/>
              <a:t>‹Nr.›</a:t>
            </a:fld>
            <a:endParaRPr lang="de-AT" dirty="0"/>
          </a:p>
        </p:txBody>
      </p:sp>
    </p:spTree>
    <p:extLst>
      <p:ext uri="{BB962C8B-B14F-4D97-AF65-F5344CB8AC3E}">
        <p14:creationId xmlns:p14="http://schemas.microsoft.com/office/powerpoint/2010/main" val="1550144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10"/>
          </p:nvPr>
        </p:nvSpPr>
        <p:spPr/>
        <p:txBody>
          <a:bodyPr/>
          <a:lstStyle/>
          <a:p>
            <a:fld id="{56F06DAA-0A4E-4110-9797-3FB8CA0FEA93}" type="slidenum">
              <a:rPr lang="de-AT" smtClean="0"/>
              <a:t>1</a:t>
            </a:fld>
            <a:endParaRPr lang="de-AT" dirty="0"/>
          </a:p>
        </p:txBody>
      </p:sp>
    </p:spTree>
    <p:extLst>
      <p:ext uri="{BB962C8B-B14F-4D97-AF65-F5344CB8AC3E}">
        <p14:creationId xmlns:p14="http://schemas.microsoft.com/office/powerpoint/2010/main" val="1669653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baseline="0" dirty="0"/>
              <a:t>Die rechtlichen Regelungen für die Binnenschifffahrt in Österreich sind einerseits durch europäische Festlegungen (meist in Form von national umsetzungsbedürftigen Richtlinien) und ihrer Umsetzung ins nationale Recht sowie anderseits durch spezifisch nationale Rechtsgrundlagen vorgegeben.</a:t>
            </a:r>
          </a:p>
          <a:p>
            <a:endParaRPr lang="de-AT"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de-AT" dirty="0"/>
              <a:t>Das </a:t>
            </a:r>
            <a:r>
              <a:rPr lang="de-AT" b="1" dirty="0"/>
              <a:t>Schifffahrtsgesetz</a:t>
            </a:r>
            <a:r>
              <a:rPr lang="de-AT" dirty="0"/>
              <a:t> regelt die Schifffahrt auf den österreichischen Gewässern und enthält</a:t>
            </a:r>
            <a:r>
              <a:rPr lang="de-AT" baseline="0" dirty="0"/>
              <a:t> Vorschriften betreffend Wasserstraße, Schifffahrtsanlagen, Schifffahrtsgewerberecht, Schiffszulassung, Schiffsführung und Schiffsführerschulen.</a:t>
            </a:r>
          </a:p>
          <a:p>
            <a:endParaRPr lang="de-AT" baseline="0" dirty="0"/>
          </a:p>
          <a:p>
            <a:endParaRPr lang="de-AT" baseline="0" dirty="0"/>
          </a:p>
          <a:p>
            <a:r>
              <a:rPr lang="de-AT" baseline="0" dirty="0"/>
              <a:t>Das </a:t>
            </a:r>
            <a:r>
              <a:rPr lang="de-AT" b="1" baseline="0" dirty="0"/>
              <a:t>Wasserstraßengesetz</a:t>
            </a:r>
            <a:r>
              <a:rPr lang="de-AT" baseline="0" dirty="0"/>
              <a:t> regelt die Aufgaben und die Organisation der österreichischen Bundes-Wasserstraßenverwaltung, die von der viadonau – Österreichische Wasserstraßen-Gesellschaft mbH, einem Tochterunternehmen des </a:t>
            </a:r>
            <a:r>
              <a:rPr lang="de-AT" sz="1200" b="0" i="0" u="none" strike="noStrike" kern="1200" dirty="0">
                <a:solidFill>
                  <a:schemeClr val="tx1"/>
                </a:solidFill>
                <a:effectLst/>
                <a:latin typeface="+mn-lt"/>
                <a:ea typeface="+mn-ea"/>
                <a:cs typeface="+mn-cs"/>
              </a:rPr>
              <a:t>Bundesministerium für Klimaschutz, Umwelt, Energie, Mobilität, Innovation und Technologie</a:t>
            </a:r>
            <a:r>
              <a:rPr lang="de-AT" baseline="0" dirty="0"/>
              <a:t>, wahrgenommen werden. Die strategische Planung, Steuerung und Kontrolle der Bundeswasserstraße obliegt dem Bundesministerium selbst.</a:t>
            </a:r>
          </a:p>
          <a:p>
            <a:r>
              <a:rPr lang="de-AT" baseline="0" dirty="0"/>
              <a:t>Alle Maßnahmen an Gewässern sind laut Gesetz unter größtmöglicher Schonung der Umwelt vorzunehmen. Die Wasserstraßen sind derart zu planen, zu errichten und instand zu halten, dass sie nach Maßgabe und bei Beachtung der schifffahrtsrechtlichen Vorschriften von allen Benutzern ohne Gefahr genutzt werden können.</a:t>
            </a:r>
          </a:p>
          <a:p>
            <a:endParaRPr lang="de-AT"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Quelle: </a:t>
            </a:r>
            <a:r>
              <a:rPr lang="de-AT" dirty="0" err="1"/>
              <a:t>viadonau</a:t>
            </a:r>
            <a:r>
              <a:rPr lang="de-AT" dirty="0"/>
              <a:t>, im Handbuch der Donauschifffahrt S. 32.</a:t>
            </a:r>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10</a:t>
            </a:fld>
            <a:endParaRPr lang="de-AT" dirty="0"/>
          </a:p>
        </p:txBody>
      </p:sp>
    </p:spTree>
    <p:extLst>
      <p:ext uri="{BB962C8B-B14F-4D97-AF65-F5344CB8AC3E}">
        <p14:creationId xmlns:p14="http://schemas.microsoft.com/office/powerpoint/2010/main" val="1574569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Die Wasserstraßen-Verkehrsordnung kurz</a:t>
            </a:r>
            <a:r>
              <a:rPr lang="de-DE" baseline="0" dirty="0"/>
              <a:t> WVO regelt unterschiedlichste Belange rund um das Befahren der österreichischen Donau. Neben allgemeinen Bestimmungen über die Schifffahrt auf der Donau werden unter anderem Schifffahrtszeichen, Sorgfaltspflichten, die Kennzeichnung von Fahrzeugen sowie Fahrregeln und Regeln für das Stilllegen von Schiffen behandelt. Ein weiterer spannender Abschnitt behandelt die wichtige Thematik des Gewässerschutzes und die Entsorgung  von an Bord anfallenden Abfällen.</a:t>
            </a:r>
            <a:endParaRPr lang="de-AT" dirty="0"/>
          </a:p>
          <a:p>
            <a:r>
              <a:rPr lang="de-AT" dirty="0"/>
              <a:t>Dies umfasst Verpflichtungen für die Crew an Bord, aber auch Bestimmungen für Betreiber von Wasserstraßeninfrastruktur (Häfen, Umschlagsländen, Anlagen für die Kabinenschifffahrt) hinsichtlich Ausstattung, Übernahme und Finanzierung von Abfallsammeleinrichtungen. </a:t>
            </a:r>
          </a:p>
          <a:p>
            <a:endParaRPr lang="de-AT" dirty="0"/>
          </a:p>
          <a:p>
            <a:r>
              <a:rPr lang="de-AT" dirty="0"/>
              <a:t>Quellen: RIS,</a:t>
            </a:r>
            <a:r>
              <a:rPr lang="de-AT" baseline="0" dirty="0"/>
              <a:t> </a:t>
            </a:r>
            <a:r>
              <a:rPr lang="de-AT" dirty="0"/>
              <a:t>https://www.ris.bka.gv.at/GeltendeFassung.wxe?Abfrage=Bundesnormen&amp;Gesetzesnummer=20010569, zuletzt abgerufen am 30.06.2020.</a:t>
            </a:r>
          </a:p>
          <a:p>
            <a:r>
              <a:rPr lang="de-DE" dirty="0" err="1"/>
              <a:t>viadonau</a:t>
            </a:r>
            <a:r>
              <a:rPr lang="de-DE" dirty="0"/>
              <a:t>, Handbuch der</a:t>
            </a:r>
            <a:r>
              <a:rPr lang="de-DE" baseline="0" dirty="0"/>
              <a:t> Donauschifffahrt, S 137.</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11</a:t>
            </a:fld>
            <a:endParaRPr lang="de-AT" dirty="0"/>
          </a:p>
        </p:txBody>
      </p:sp>
    </p:spTree>
    <p:extLst>
      <p:ext uri="{BB962C8B-B14F-4D97-AF65-F5344CB8AC3E}">
        <p14:creationId xmlns:p14="http://schemas.microsoft.com/office/powerpoint/2010/main" val="11957961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Was ist die Belgrader Konvention?</a:t>
            </a:r>
          </a:p>
          <a:p>
            <a:r>
              <a:rPr lang="de-AT" dirty="0"/>
              <a:t>Übereinkommen über die Regelung der Schifffahrt auf der Donau</a:t>
            </a:r>
          </a:p>
        </p:txBody>
      </p:sp>
      <p:sp>
        <p:nvSpPr>
          <p:cNvPr id="4" name="Foliennummernplatzhalter 3"/>
          <p:cNvSpPr>
            <a:spLocks noGrp="1"/>
          </p:cNvSpPr>
          <p:nvPr>
            <p:ph type="sldNum" sz="quarter" idx="10"/>
          </p:nvPr>
        </p:nvSpPr>
        <p:spPr/>
        <p:txBody>
          <a:bodyPr/>
          <a:lstStyle/>
          <a:p>
            <a:fld id="{56F06DAA-0A4E-4110-9797-3FB8CA0FEA93}" type="slidenum">
              <a:rPr lang="de-AT" smtClean="0"/>
              <a:t>12</a:t>
            </a:fld>
            <a:endParaRPr lang="de-AT" dirty="0"/>
          </a:p>
        </p:txBody>
      </p:sp>
    </p:spTree>
    <p:extLst>
      <p:ext uri="{BB962C8B-B14F-4D97-AF65-F5344CB8AC3E}">
        <p14:creationId xmlns:p14="http://schemas.microsoft.com/office/powerpoint/2010/main" val="10941366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Frachtvertrag und</a:t>
            </a:r>
            <a:r>
              <a:rPr lang="de-AT" baseline="0" dirty="0"/>
              <a:t> Haftung</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13</a:t>
            </a:fld>
            <a:endParaRPr lang="de-AT" dirty="0"/>
          </a:p>
        </p:txBody>
      </p:sp>
    </p:spTree>
    <p:extLst>
      <p:ext uri="{BB962C8B-B14F-4D97-AF65-F5344CB8AC3E}">
        <p14:creationId xmlns:p14="http://schemas.microsoft.com/office/powerpoint/2010/main" val="39725437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Die nationale und europäische</a:t>
            </a:r>
            <a:r>
              <a:rPr lang="de-AT" baseline="0" dirty="0"/>
              <a:t> Verkehrspolitik legt die zukünftige Entwicklungsrichtung des Mobilitätssystems fest. Dies geschieht durch die Umsetzung wichtiger Infrastrukturprojekte sowie durch die Definition grundlegender Ziele und Strategien. Dadurch soll das Zusammenspiel der Verkehrsträger verbessert und die negativen Auswirkungen der Mobilität gesenkt werden. Zusätzlich zum Ziel, eine hohe Qualität der Mobilität sicherzustellen, werden in Europa klare Schwerpunkte in Richtung nachhaltiger und energieeffizienter Verkehr gesetzt. Die Binnenschifffahrt kann hier einen merklichen Beitrag leisten, denn sie ist umweltfreundlich, sicher und verfügt über freie Kapazitäten. Aufgrund dieser Tatsache wird die Binnenschifffahrt in der Politik und Wirtschaft vermehrt als attraktive Transportoption wahrgenommen. Dies wird durch die Umsetzung europäischer und nationaler Aktionsprogramme unterstützt, welche auf den nachfolgenden Folien näher erläutert werden.</a:t>
            </a:r>
            <a:endParaRPr lang="de-AT" dirty="0"/>
          </a:p>
          <a:p>
            <a:r>
              <a:rPr lang="de-AT" baseline="0" dirty="0"/>
              <a:t>Wichtig und unumgänglich dabei ist vor allem auch die Zusammenarbeit der Donauanrainerstaaten.</a:t>
            </a:r>
          </a:p>
          <a:p>
            <a:endParaRPr lang="de-AT"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Quelle: </a:t>
            </a:r>
            <a:r>
              <a:rPr lang="de-AT" dirty="0" err="1"/>
              <a:t>viadonau</a:t>
            </a:r>
            <a:r>
              <a:rPr lang="de-AT" dirty="0"/>
              <a:t>,</a:t>
            </a:r>
            <a:r>
              <a:rPr lang="de-AT" baseline="0" dirty="0"/>
              <a:t> </a:t>
            </a:r>
            <a:r>
              <a:rPr lang="de-AT" dirty="0"/>
              <a:t>Handbuch der Donauschifffahrt S. 24</a:t>
            </a:r>
          </a:p>
          <a:p>
            <a:endParaRPr lang="de-AT" baseline="0" dirty="0"/>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14</a:t>
            </a:fld>
            <a:endParaRPr lang="de-AT" dirty="0"/>
          </a:p>
        </p:txBody>
      </p:sp>
    </p:spTree>
    <p:extLst>
      <p:ext uri="{BB962C8B-B14F-4D97-AF65-F5344CB8AC3E}">
        <p14:creationId xmlns:p14="http://schemas.microsoft.com/office/powerpoint/2010/main" val="30189753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Auf</a:t>
            </a:r>
            <a:r>
              <a:rPr lang="de-AT" baseline="0" dirty="0"/>
              <a:t> gesamteuropäischer Ebene gibt es derzeit nachfolgende verkehrspolitische Rahmenvorgaben:</a:t>
            </a:r>
          </a:p>
          <a:p>
            <a:endParaRPr lang="de-AT" baseline="0" dirty="0"/>
          </a:p>
          <a:p>
            <a:r>
              <a:rPr lang="de-AT" baseline="0" dirty="0"/>
              <a:t>Die </a:t>
            </a:r>
            <a:r>
              <a:rPr lang="de-AT" b="1" baseline="0" dirty="0"/>
              <a:t>EU-Strategie Europa 2020</a:t>
            </a:r>
            <a:r>
              <a:rPr lang="de-AT" b="0" baseline="0" dirty="0"/>
              <a:t>: S</a:t>
            </a:r>
            <a:r>
              <a:rPr lang="de-AT" baseline="0" dirty="0"/>
              <a:t>ie legt die zentralen übergeordneten </a:t>
            </a:r>
            <a:r>
              <a:rPr lang="de-AT" b="1" baseline="0" dirty="0"/>
              <a:t>(verkehrs-)politischen Ziele</a:t>
            </a:r>
            <a:r>
              <a:rPr lang="de-AT" baseline="0" dirty="0"/>
              <a:t> und Strategien der </a:t>
            </a:r>
            <a:r>
              <a:rPr lang="de-AT" b="1" baseline="0" dirty="0"/>
              <a:t>Europäischen Union</a:t>
            </a:r>
            <a:r>
              <a:rPr lang="de-AT" baseline="0" dirty="0"/>
              <a:t> für 2020 fest und gibt in weiterer Folge auch den Entwicklungsrahmen für die Binnenschifffahrtspolitik vor. Fünf politische Ziele sollen dabei dessen Umsetzung messbar machen.</a:t>
            </a:r>
          </a:p>
          <a:p>
            <a:r>
              <a:rPr lang="de-AT" baseline="0" dirty="0"/>
              <a:t>Dabei sind vor allem die Bereiche Klimawandel und Energie sowie Forschung und Entwicklung für die Binnenschifffahrt relevant. Im Klima- und Energiebereich sollen die Treibhausgasemissionen um 20-30 % gegenüber 1990 vermindert, der Anteil erneuerbarer Energien auf 20 % erhöht und die Energieeffizienz um 20 % gesteigert werden. Für die Forschung und Entwicklung in Europa sollen 3 % des Bruttoinlandsprodukts der EU zur Verfügung stehen.</a:t>
            </a:r>
          </a:p>
          <a:p>
            <a:endParaRPr lang="de-AT" baseline="0" dirty="0"/>
          </a:p>
          <a:p>
            <a:endParaRPr lang="de-AT" baseline="0" dirty="0"/>
          </a:p>
          <a:p>
            <a:r>
              <a:rPr lang="de-AT" dirty="0"/>
              <a:t>Quelle:</a:t>
            </a:r>
            <a:r>
              <a:rPr lang="de-AT" baseline="0" dirty="0"/>
              <a:t> </a:t>
            </a:r>
            <a:r>
              <a:rPr lang="de-AT" baseline="0" dirty="0" err="1"/>
              <a:t>viadonau</a:t>
            </a:r>
            <a:r>
              <a:rPr lang="de-AT" baseline="0" dirty="0"/>
              <a:t>, Handbuch der Donauschifffahrt S. 26</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15</a:t>
            </a:fld>
            <a:endParaRPr lang="de-AT" dirty="0"/>
          </a:p>
        </p:txBody>
      </p:sp>
    </p:spTree>
    <p:extLst>
      <p:ext uri="{BB962C8B-B14F-4D97-AF65-F5344CB8AC3E}">
        <p14:creationId xmlns:p14="http://schemas.microsoft.com/office/powerpoint/2010/main" val="36253614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baseline="0" dirty="0"/>
              <a:t>Das </a:t>
            </a:r>
            <a:r>
              <a:rPr lang="de-AT" b="1" baseline="0" dirty="0"/>
              <a:t>Weißbuch Verkehr </a:t>
            </a:r>
            <a:r>
              <a:rPr lang="de-AT" baseline="0" dirty="0"/>
              <a:t>der Europäischen Kommission mit dem Titel „Fahrplan zu einem einheitlichen europäischen Verkehrsraum – Hin zu einem wettbewerbsorientierten und ressourcenschonenden Verkehrssystem“ aus dem Jahr 2011 legt ambitionierte Ziele im Bereich </a:t>
            </a:r>
            <a:r>
              <a:rPr lang="de-AT" b="1" baseline="0" dirty="0"/>
              <a:t>Reduktion der Erdölabhängigkeit </a:t>
            </a:r>
            <a:r>
              <a:rPr lang="de-AT" baseline="0" dirty="0"/>
              <a:t>und </a:t>
            </a:r>
            <a:r>
              <a:rPr lang="de-AT" b="1" baseline="0" dirty="0"/>
              <a:t>CO</a:t>
            </a:r>
            <a:r>
              <a:rPr lang="de-AT" b="1" baseline="-25000" dirty="0"/>
              <a:t>2</a:t>
            </a:r>
            <a:r>
              <a:rPr lang="de-AT" b="1" baseline="0" dirty="0"/>
              <a:t>-Emissionen</a:t>
            </a:r>
            <a:r>
              <a:rPr lang="de-AT" baseline="0" dirty="0"/>
              <a:t> fest. Letztere sollen bis 2050 im Vergleich zu 1990 um 60 % verringert werden.</a:t>
            </a:r>
          </a:p>
          <a:p>
            <a:r>
              <a:rPr lang="de-AT" baseline="0" dirty="0"/>
              <a:t>Die </a:t>
            </a:r>
            <a:r>
              <a:rPr lang="de-AT" b="1" baseline="0" dirty="0"/>
              <a:t>Binnenschifffahrt</a:t>
            </a:r>
            <a:r>
              <a:rPr lang="de-AT" baseline="0" dirty="0"/>
              <a:t> wird im Weißbuch als </a:t>
            </a:r>
            <a:r>
              <a:rPr lang="de-AT" b="1" baseline="0" dirty="0"/>
              <a:t>energieeffizienter Verkehrsträger </a:t>
            </a:r>
            <a:r>
              <a:rPr lang="de-AT" baseline="0" dirty="0"/>
              <a:t>anerkannt und es wird angeregt, ihren Anteil am Modal Split zu steigern.</a:t>
            </a:r>
          </a:p>
          <a:p>
            <a:r>
              <a:rPr lang="de-AT" baseline="0" dirty="0"/>
              <a:t>Konkrete Zielvorgaben des Weißbuches Verkehr sind unter anderem die Verlagerung von 30 % des Straßengüterverkehrs über 300 km bis 2030 auf andere Verkehrsträger wie z.B. das Schiff, und um mehr als 50 % bis 2050.</a:t>
            </a:r>
          </a:p>
          <a:p>
            <a:r>
              <a:rPr lang="de-AT" baseline="0" dirty="0"/>
              <a:t>Bis 2030 soll ein voll funktionsfähiges EU-weites multimodales, transeuropäisches Verkehrsnetz (TEN-V-</a:t>
            </a:r>
            <a:r>
              <a:rPr lang="de-AT" baseline="0" dirty="0" err="1"/>
              <a:t>Kernnetz</a:t>
            </a:r>
            <a:r>
              <a:rPr lang="de-AT" baseline="0" dirty="0"/>
              <a:t>) entstehen; bis 2050 soll dieses mit einem erweiterten Gesamtnetz von hoher Qualität und Kapazität und einer entsprechenden Reihe von Informationsdiensten ergänzt werden.</a:t>
            </a:r>
          </a:p>
          <a:p>
            <a:endParaRPr lang="de-AT" baseline="0" dirty="0"/>
          </a:p>
          <a:p>
            <a:r>
              <a:rPr lang="de-AT" dirty="0"/>
              <a:t>Quelle: </a:t>
            </a:r>
            <a:r>
              <a:rPr lang="de-AT" dirty="0" err="1"/>
              <a:t>viadonau</a:t>
            </a:r>
            <a:r>
              <a:rPr lang="de-AT" dirty="0"/>
              <a:t>, </a:t>
            </a:r>
            <a:r>
              <a:rPr lang="de-AT" baseline="0" dirty="0"/>
              <a:t>Handbuch der Donauschifffahrt S. 26-27</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16</a:t>
            </a:fld>
            <a:endParaRPr lang="de-AT" dirty="0"/>
          </a:p>
        </p:txBody>
      </p:sp>
    </p:spTree>
    <p:extLst>
      <p:ext uri="{BB962C8B-B14F-4D97-AF65-F5344CB8AC3E}">
        <p14:creationId xmlns:p14="http://schemas.microsoft.com/office/powerpoint/2010/main" val="16620207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744538"/>
            <a:ext cx="4967288" cy="3724275"/>
          </a:xfrm>
        </p:spPr>
      </p:sp>
      <p:sp>
        <p:nvSpPr>
          <p:cNvPr id="3" name="Notes Placeholder 2"/>
          <p:cNvSpPr>
            <a:spLocks noGrp="1"/>
          </p:cNvSpPr>
          <p:nvPr>
            <p:ph type="body" idx="1"/>
          </p:nvPr>
        </p:nvSpPr>
        <p:spPr/>
        <p:txBody>
          <a:bodyPr/>
          <a:lstStyle/>
          <a:p>
            <a:r>
              <a:rPr lang="de-AT" dirty="0"/>
              <a:t>Das Aktionsprogramm zur Förderung der Binnenschifffahrt </a:t>
            </a:r>
            <a:r>
              <a:rPr lang="de-AT" b="1" dirty="0"/>
              <a:t>„NAIADES“</a:t>
            </a:r>
            <a:r>
              <a:rPr lang="de-AT" dirty="0"/>
              <a:t> und </a:t>
            </a:r>
            <a:r>
              <a:rPr lang="de-AT" b="1" dirty="0"/>
              <a:t>„NAIADES</a:t>
            </a:r>
            <a:r>
              <a:rPr lang="de-AT" b="1" baseline="0" dirty="0"/>
              <a:t> III“ </a:t>
            </a:r>
            <a:r>
              <a:rPr lang="de-AT" baseline="0" dirty="0"/>
              <a:t>der Europäischen Kommission legt die </a:t>
            </a:r>
            <a:r>
              <a:rPr lang="de-AT" b="1" baseline="0" dirty="0"/>
              <a:t>Schifffahrtspolitik der Europäischen Union </a:t>
            </a:r>
            <a:r>
              <a:rPr lang="de-AT" baseline="0" dirty="0"/>
              <a:t>fest. Es wurde 2006 zum ersten Mal veröffentlicht und liefert den Mitgliedsländern und der EU selbst Leitlinien für ein gemeinsames Vorgehen zur </a:t>
            </a:r>
            <a:r>
              <a:rPr lang="de-AT" b="1" baseline="0" dirty="0"/>
              <a:t>Stärkung der Binnenschifffahrt</a:t>
            </a:r>
            <a:r>
              <a:rPr lang="de-AT" baseline="0" dirty="0"/>
              <a:t>. Der Aktionsplan NAIADES III bis 2027 hat zum Ziel die Voraussetzungen dafür schaffen, dass der Binnenschifffahrtssektor die Chancen des Übergangs zu einer emissionsfreien und digitalen Wirtschaft besser nutzen kann. Zu den vorgeschlagenen Maßnahmen gehört die Überarbeitung der Richtlinie über den kombinierten Verkehr, die eine stärkere Integration der Binnenschifffahrt in ein modernes, transeuropäisches intermodales Verkehrssystem ermöglichen wird.</a:t>
            </a:r>
          </a:p>
          <a:p>
            <a:endParaRPr lang="de-AT" baseline="0" dirty="0"/>
          </a:p>
          <a:p>
            <a:r>
              <a:rPr lang="de-AT" baseline="0" dirty="0"/>
              <a:t>Als Plattform zur koordinierten Umsetzung der Strategien und Maßnahmen von NAIADES wurde </a:t>
            </a:r>
            <a:r>
              <a:rPr lang="de-AT" b="1" baseline="0" dirty="0"/>
              <a:t>PLATINA</a:t>
            </a:r>
            <a:r>
              <a:rPr lang="de-AT" baseline="0" dirty="0"/>
              <a:t> (Platform for the Implementation of NAIADES) installiert. Es hat bisher wesentlich zur besseren Umsetzung beigetragen und ermöglicht beispielsweise einen besseren Zugang zur Finanzierung von Innovationen, der Entwicklung von Ausbildungsstandards, der Definition von strategischem Forschungsbedarf sowie Leitlinien zur nachhaltigen Planung von Wasserstraßen-Entwicklungsprojekten. </a:t>
            </a:r>
          </a:p>
          <a:p>
            <a:r>
              <a:rPr lang="de-AT" baseline="0" dirty="0"/>
              <a:t>NAIADES und PLATINA konnten bereits wesentliche Voraussetzungen zur Stärkung der Binnenschifffahrt schaffen, welche als wichtige Grundlage für die Arbeiten in den kommenden Jahren dienen.</a:t>
            </a:r>
          </a:p>
          <a:p>
            <a:endParaRPr lang="de-AT" baseline="0" dirty="0"/>
          </a:p>
          <a:p>
            <a:endParaRPr lang="de-AT" baseline="0" dirty="0"/>
          </a:p>
          <a:p>
            <a:endParaRPr lang="de-AT" baseline="0" dirty="0"/>
          </a:p>
          <a:p>
            <a:pPr defTabSz="906079">
              <a:defRPr/>
            </a:pPr>
            <a:r>
              <a:rPr lang="de-AT" dirty="0"/>
              <a:t>Ausführungen zu NAIADES III – Offizielle Erklärung der Europäischen Kommission (2021): https://ec.europa.eu/transport/sites/default/files/com20210324-naiades.pdf </a:t>
            </a:r>
          </a:p>
          <a:p>
            <a:pPr defTabSz="906079">
              <a:defRPr/>
            </a:pPr>
            <a:endParaRPr lang="de-AT" dirty="0"/>
          </a:p>
          <a:p>
            <a:pPr defTabSz="906079">
              <a:defRPr/>
            </a:pPr>
            <a:r>
              <a:rPr lang="de-AT" dirty="0"/>
              <a:t>Ausführungen </a:t>
            </a:r>
            <a:r>
              <a:rPr lang="de-AT" baseline="0" dirty="0"/>
              <a:t> zu PLATINA – Donauhandbuch S. 28.</a:t>
            </a:r>
            <a:endParaRPr lang="de-AT" dirty="0"/>
          </a:p>
          <a:p>
            <a:endParaRPr lang="de-AT" baseline="0" dirty="0"/>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17</a:t>
            </a:fld>
            <a:endParaRPr lang="de-AT" dirty="0"/>
          </a:p>
        </p:txBody>
      </p:sp>
    </p:spTree>
    <p:extLst>
      <p:ext uri="{BB962C8B-B14F-4D97-AF65-F5344CB8AC3E}">
        <p14:creationId xmlns:p14="http://schemas.microsoft.com/office/powerpoint/2010/main" val="19538423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baseline="0" dirty="0"/>
              <a:t>Die </a:t>
            </a:r>
            <a:r>
              <a:rPr lang="de-AT" b="1" baseline="0" dirty="0"/>
              <a:t>Donauraumstrategie der Europäischen Union (EUSDR)</a:t>
            </a:r>
            <a:r>
              <a:rPr lang="de-AT" baseline="0" dirty="0"/>
              <a:t> ist seit 2011 in Kraft. Es handelt sich dabei um eine </a:t>
            </a:r>
            <a:r>
              <a:rPr lang="de-AT" b="1" baseline="0" dirty="0"/>
              <a:t>makroregionale Strategie</a:t>
            </a:r>
            <a:r>
              <a:rPr lang="de-AT" baseline="0" dirty="0"/>
              <a:t>, an der die Donaustaaten, darunter EU-Mitgliedsstaaten, Beitrittskandidaten und Drittländer sowie eine breite Anzahl an Interessensvertretungen beteiligt sind.</a:t>
            </a:r>
          </a:p>
          <a:p>
            <a:r>
              <a:rPr lang="de-AT" baseline="0" dirty="0"/>
              <a:t>Die Umsetzung der Strategie basiert auf einem Aktionsplan </a:t>
            </a:r>
            <a:r>
              <a:rPr lang="de-AT" b="1" baseline="0" dirty="0"/>
              <a:t>(bis 2020). </a:t>
            </a:r>
            <a:r>
              <a:rPr lang="de-AT" baseline="0" dirty="0"/>
              <a:t>Der Aktionsplan wurde dabei in die vier Säulen Anbindung des Donauraums, Umweltschutz im Donauraum, Aufbau und Wohlstand im Donauraum sowie Stärkung des Donauraums geteilt. Für jede Säule wurden detaillierte Ziele und Maßnahmen definiert.</a:t>
            </a:r>
          </a:p>
          <a:p>
            <a:r>
              <a:rPr lang="de-AT" baseline="0" dirty="0"/>
              <a:t>Ein darin festgelegtes Ziel besteht beispielsweise darin den Güterverkehr auf der Donau bis 2020 im Vergleich zum Jahr 2010 um 20 % zu erhöhen. </a:t>
            </a:r>
          </a:p>
          <a:p>
            <a:r>
              <a:rPr lang="de-DE" baseline="0" dirty="0"/>
              <a:t>Eine Verankerung wichtiger Kooperationsthemen im Donauraum in den Folgeprogrammen für 2021-2027 ist ein erklärtes Ziel 2020.</a:t>
            </a:r>
            <a:endParaRPr lang="de-AT" baseline="0" dirty="0"/>
          </a:p>
          <a:p>
            <a:endParaRPr lang="de-AT" baseline="0" dirty="0"/>
          </a:p>
          <a:p>
            <a:pPr defTabSz="906079">
              <a:defRPr/>
            </a:pPr>
            <a:r>
              <a:rPr lang="de-AT" dirty="0"/>
              <a:t>Quelle: </a:t>
            </a:r>
            <a:r>
              <a:rPr lang="de-AT" dirty="0" err="1"/>
              <a:t>viadonau</a:t>
            </a:r>
            <a:r>
              <a:rPr lang="de-AT" dirty="0"/>
              <a:t>, </a:t>
            </a:r>
            <a:r>
              <a:rPr lang="de-AT" baseline="0" dirty="0"/>
              <a:t>Handbuch der Donauschifffahrt S. 28-29.</a:t>
            </a:r>
            <a:endParaRPr lang="de-AT" dirty="0"/>
          </a:p>
          <a:p>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18</a:t>
            </a:fld>
            <a:endParaRPr lang="de-AT" dirty="0"/>
          </a:p>
        </p:txBody>
      </p:sp>
    </p:spTree>
    <p:extLst>
      <p:ext uri="{BB962C8B-B14F-4D97-AF65-F5344CB8AC3E}">
        <p14:creationId xmlns:p14="http://schemas.microsoft.com/office/powerpoint/2010/main" val="17370555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744538"/>
            <a:ext cx="4967288" cy="3724275"/>
          </a:xfrm>
        </p:spPr>
      </p:sp>
      <p:sp>
        <p:nvSpPr>
          <p:cNvPr id="3" name="Notes Placeholder 2"/>
          <p:cNvSpPr>
            <a:spLocks noGrp="1"/>
          </p:cNvSpPr>
          <p:nvPr>
            <p:ph type="body" idx="1"/>
          </p:nvPr>
        </p:nvSpPr>
        <p:spPr/>
        <p:txBody>
          <a:bodyPr/>
          <a:lstStyle/>
          <a:p>
            <a:r>
              <a:rPr lang="de-AT" dirty="0"/>
              <a:t>Auf österreichischer</a:t>
            </a:r>
            <a:r>
              <a:rPr lang="de-AT" baseline="0" dirty="0"/>
              <a:t> Ebene regelt der neue </a:t>
            </a:r>
            <a:r>
              <a:rPr lang="de-AT" b="1" baseline="0" dirty="0"/>
              <a:t>Mobilitätsmasterplan 2030</a:t>
            </a:r>
            <a:r>
              <a:rPr lang="de-AT" baseline="0" dirty="0"/>
              <a:t> die gesamte österreichische Verkehrspolitik für die Jahre 2020-2030. Das konkrete Ziel des Mobilitätsmasterplans 2030 ist einen sinnvollen Mix aus Verkehrsvermeidung, Verkehrsverlagerung und Effizienzverbesserung bei den einzelnen Verkehrsträgern zu erreichen, um die Klimaneutralität im Verkehrssektor bis 2040 zu erreichen. </a:t>
            </a:r>
            <a:r>
              <a:rPr lang="de-AT" dirty="0"/>
              <a:t>In der Binnenschifffahrt gilt es ebenfalls das Ziel der Klimaneutralität 2040 zu erreichen. Gepaart mit ökonomischer und energetischer Effizienz sollten Binnenschiffe bis 2040 zentrale Bestandteile klimaneutraler </a:t>
            </a:r>
          </a:p>
          <a:p>
            <a:r>
              <a:rPr lang="de-AT" dirty="0"/>
              <a:t>Lieferketten werden</a:t>
            </a:r>
            <a:endParaRPr lang="de-AT" baseline="0" dirty="0"/>
          </a:p>
          <a:p>
            <a:endParaRPr lang="de-AT" baseline="0" dirty="0"/>
          </a:p>
          <a:p>
            <a:pPr defTabSz="906079">
              <a:defRPr/>
            </a:pPr>
            <a:r>
              <a:rPr lang="de-AT" dirty="0"/>
              <a:t>Ausführungen zum Mobilitätsmasterplan:</a:t>
            </a:r>
          </a:p>
          <a:p>
            <a:pPr defTabSz="906079">
              <a:defRPr/>
            </a:pPr>
            <a:r>
              <a:rPr lang="de-AT" baseline="0" dirty="0"/>
              <a:t>https://www.bmk.gv.at/dam/jcr:6318aa6f-f02b-4eb0-9eb9-1ffabf369432/BMK_Mobilitaetsmasterplan2030_DE_UA.pdf </a:t>
            </a:r>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19</a:t>
            </a:fld>
            <a:endParaRPr lang="de-AT" dirty="0"/>
          </a:p>
        </p:txBody>
      </p:sp>
    </p:spTree>
    <p:extLst>
      <p:ext uri="{BB962C8B-B14F-4D97-AF65-F5344CB8AC3E}">
        <p14:creationId xmlns:p14="http://schemas.microsoft.com/office/powerpoint/2010/main" val="587138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2</a:t>
            </a:fld>
            <a:endParaRPr lang="de-AT" dirty="0"/>
          </a:p>
        </p:txBody>
      </p:sp>
    </p:spTree>
    <p:extLst>
      <p:ext uri="{BB962C8B-B14F-4D97-AF65-F5344CB8AC3E}">
        <p14:creationId xmlns:p14="http://schemas.microsoft.com/office/powerpoint/2010/main" val="7216340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Das „Aktionsprogramm Donau des </a:t>
            </a:r>
            <a:r>
              <a:rPr lang="de-AT" dirty="0" err="1"/>
              <a:t>bmvit</a:t>
            </a:r>
            <a:r>
              <a:rPr lang="de-AT" dirty="0"/>
              <a:t> bis 2022“(mittlerweile BMK) ist eine integrative Strategie für eine ausgewogene Entwicklung der vielseitigen Donau. </a:t>
            </a:r>
            <a:r>
              <a:rPr lang="de-AT" baseline="0" dirty="0"/>
              <a:t>E</a:t>
            </a:r>
            <a:r>
              <a:rPr lang="de-AT" dirty="0"/>
              <a:t>rstmalig gelten die Zielsetzungen sowohl der Schifffahrt als auch der Ökologie und dem Hochwasserschutz. In insgesamt 23 Maßnahmen werden neue Initiativen gebündelt, die es ermöglichen, neue Entwicklungen im Donauraum aktiv mitzugestalten. Die breite Palette der vorgeschlagenen Maßnahmen spiegelt den multifunktionellen Charakter an die Donau wider und entspricht so den vielseitigen Anforderungen. Das Aktionsprogramm fokussiert auf die Kompetenzen des BMK und ist im eigenen Wirkungsbereich umsetzbar.</a:t>
            </a:r>
          </a:p>
          <a:p>
            <a:r>
              <a:rPr lang="de-AT" dirty="0"/>
              <a:t>Die primären</a:t>
            </a:r>
            <a:r>
              <a:rPr lang="de-AT" baseline="0" dirty="0"/>
              <a:t> </a:t>
            </a:r>
            <a:r>
              <a:rPr lang="de-AT" dirty="0"/>
              <a:t>Zielsetzungen Schifffahrt sind:</a:t>
            </a:r>
          </a:p>
          <a:p>
            <a:r>
              <a:rPr lang="de-AT" dirty="0"/>
              <a:t>Kundenorientiertes Wasserstraßenmanagement und verbesserte Schifffahrtsrinne der Donau</a:t>
            </a:r>
          </a:p>
          <a:p>
            <a:r>
              <a:rPr lang="de-AT" dirty="0"/>
              <a:t>Steigerung der Wettbewerbsfähigkeit der Donauschifffahrt in Logistiknetzwerken</a:t>
            </a:r>
          </a:p>
          <a:p>
            <a:r>
              <a:rPr lang="de-AT" dirty="0"/>
              <a:t>Steigerung der Verkehrssicherheit sowie sicherer Schleusenbetrieb</a:t>
            </a:r>
          </a:p>
          <a:p>
            <a:endParaRPr lang="de-AT" dirty="0"/>
          </a:p>
          <a:p>
            <a:pPr defTabSz="906079">
              <a:defRPr/>
            </a:pPr>
            <a:r>
              <a:rPr lang="de-DE" dirty="0"/>
              <a:t>Quelle:</a:t>
            </a:r>
            <a:r>
              <a:rPr lang="de-DE" baseline="0" dirty="0"/>
              <a:t> </a:t>
            </a:r>
            <a:r>
              <a:rPr lang="de-DE" baseline="0" dirty="0" err="1"/>
              <a:t>bmvit</a:t>
            </a:r>
            <a:r>
              <a:rPr lang="de-DE" baseline="0" dirty="0"/>
              <a:t>, Aktionsprogramm Donau des </a:t>
            </a:r>
            <a:r>
              <a:rPr lang="de-DE" baseline="0" dirty="0" err="1"/>
              <a:t>bmvit</a:t>
            </a:r>
            <a:r>
              <a:rPr lang="de-DE" baseline="0" dirty="0"/>
              <a:t> bis 2022, https://www.bmk.gv.at/themen/wasser/schifffahrt/donau/publikationen/apd.html, zuletzt abgerufen am 04.08.2020</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20</a:t>
            </a:fld>
            <a:endParaRPr lang="de-AT" dirty="0"/>
          </a:p>
        </p:txBody>
      </p:sp>
    </p:spTree>
    <p:extLst>
      <p:ext uri="{BB962C8B-B14F-4D97-AF65-F5344CB8AC3E}">
        <p14:creationId xmlns:p14="http://schemas.microsoft.com/office/powerpoint/2010/main" val="25193008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6079">
              <a:defRPr/>
            </a:pPr>
            <a:r>
              <a:rPr lang="de-AT" dirty="0"/>
              <a:t>Der kombinierte</a:t>
            </a:r>
            <a:r>
              <a:rPr lang="de-AT" baseline="0" dirty="0"/>
              <a:t> Verkehr ist eine Sonderform des intermodalen Verkehrs (=„Transport von Gütern in ein und derselben Ladeeinheit oder demselben Straßenfahrzeug auf zwei oder mehreren Verkehrsträgern, wobei ein Wechsel der Ladeeinheit, aber kein Umschlag der transportierten Güter selbst erfolgt“), bei dem der überwiegende Teil eines Transportes per Bahn oder Binnenschiff zurückgelegt wird und der Vor- und Nachlauf auf der Straße so kurz wie möglich gehalten wird. </a:t>
            </a:r>
            <a:r>
              <a:rPr lang="de-AT" dirty="0"/>
              <a:t>Die Nutzung des </a:t>
            </a:r>
            <a:r>
              <a:rPr lang="de-AT" b="1" dirty="0"/>
              <a:t>kombinierten Verkehrs </a:t>
            </a:r>
            <a:r>
              <a:rPr lang="de-AT" dirty="0"/>
              <a:t>wird verkehrspolitisch</a:t>
            </a:r>
            <a:r>
              <a:rPr lang="de-AT" baseline="0" dirty="0"/>
              <a:t> zusätzlich durch zahlreiche Maßnahmen </a:t>
            </a:r>
            <a:r>
              <a:rPr lang="de-AT" b="1" baseline="0" dirty="0"/>
              <a:t>gefördert</a:t>
            </a:r>
            <a:r>
              <a:rPr lang="de-AT" baseline="0" dirty="0"/>
              <a:t>. Dadurch soll eine frühzeitige </a:t>
            </a:r>
            <a:r>
              <a:rPr lang="de-AT" b="1" baseline="0" dirty="0"/>
              <a:t>Verlagerung</a:t>
            </a:r>
            <a:r>
              <a:rPr lang="de-AT" baseline="0" dirty="0"/>
              <a:t> auf umweltfreundliche Verkehrsträger, also vom LKW </a:t>
            </a:r>
            <a:r>
              <a:rPr lang="de-AT" b="1" baseline="0" dirty="0"/>
              <a:t>auf Schiff oder Bahn </a:t>
            </a:r>
            <a:r>
              <a:rPr lang="de-AT" baseline="0" dirty="0"/>
              <a:t>sichergestellt werden. Maßnahmen zur Förderung des kombinierten Verkehrs umfassen neben diversen </a:t>
            </a:r>
            <a:r>
              <a:rPr lang="de-AT" b="1" baseline="0" dirty="0"/>
              <a:t>finanziellen Förderungen</a:t>
            </a:r>
            <a:r>
              <a:rPr lang="de-AT" baseline="0" dirty="0"/>
              <a:t>, die auf nationaler und internationaler Ebene möglich sind, auch </a:t>
            </a:r>
            <a:r>
              <a:rPr lang="de-AT" b="1" baseline="0" dirty="0"/>
              <a:t>steuerliche</a:t>
            </a:r>
            <a:r>
              <a:rPr lang="de-AT" baseline="0" dirty="0"/>
              <a:t> und </a:t>
            </a:r>
            <a:r>
              <a:rPr lang="de-AT" b="1" baseline="0" dirty="0"/>
              <a:t>ordnungspolitische Maßnahmen</a:t>
            </a:r>
            <a:r>
              <a:rPr lang="de-AT" baseline="0" dirty="0"/>
              <a:t>, wie die Befreiung vom Nachtfahrverbot oder Wochenend- und Feiertagsverboten.</a:t>
            </a:r>
          </a:p>
          <a:p>
            <a:pPr defTabSz="906079">
              <a:defRPr/>
            </a:pPr>
            <a:endParaRPr lang="de-AT" baseline="0" dirty="0"/>
          </a:p>
          <a:p>
            <a:pPr defTabSz="906079">
              <a:defRPr/>
            </a:pPr>
            <a:r>
              <a:rPr lang="de-AT" baseline="0" dirty="0"/>
              <a:t>Einen wichtigen Schritt zur Steigerung der Nutzung des kombinierten Verkehrs hat auch die </a:t>
            </a:r>
            <a:r>
              <a:rPr lang="de-AT" b="1" baseline="0" dirty="0"/>
              <a:t>Europäische Union</a:t>
            </a:r>
            <a:r>
              <a:rPr lang="de-AT" baseline="0" dirty="0"/>
              <a:t> mit der Erlassung einer </a:t>
            </a:r>
            <a:r>
              <a:rPr lang="de-AT" b="1" baseline="0" dirty="0"/>
              <a:t>Richtlinie</a:t>
            </a:r>
            <a:r>
              <a:rPr lang="de-AT" baseline="0" dirty="0"/>
              <a:t> über die Festlegung gemeinsamer Regeln für bestimmte Beförderungen im kombinierten Güterverkehr zwischen Mitgliedsstaaten getätigt. Ziel dieser Richtlinie ist es, den </a:t>
            </a:r>
            <a:r>
              <a:rPr lang="de-AT" b="1" baseline="0" dirty="0"/>
              <a:t>Vor- und Nachlauf des kombinierten Verkehrs zu liberalisieren </a:t>
            </a:r>
            <a:r>
              <a:rPr lang="de-AT" baseline="0" dirty="0"/>
              <a:t>und dadurch die Attraktivität der Nutzung zu steigern. Die wesentlichsten Punkte betreffen dabei die Erleichterung des grenzüberschreitenden Verkehrs. Darüber hinaus sind steuerliche Erleichterungen vorgesehen.</a:t>
            </a:r>
            <a:endParaRPr lang="de-AT" dirty="0"/>
          </a:p>
          <a:p>
            <a:pPr defTabSz="906079">
              <a:defRPr/>
            </a:pPr>
            <a:endParaRPr lang="de-AT" dirty="0"/>
          </a:p>
          <a:p>
            <a:pPr defTabSz="906079">
              <a:defRPr/>
            </a:pPr>
            <a:r>
              <a:rPr lang="de-AT" dirty="0"/>
              <a:t>Quelle:</a:t>
            </a:r>
            <a:r>
              <a:rPr lang="de-AT" baseline="0" dirty="0"/>
              <a:t> </a:t>
            </a:r>
            <a:r>
              <a:rPr lang="de-AT" baseline="0" dirty="0" err="1"/>
              <a:t>viadonau</a:t>
            </a:r>
            <a:r>
              <a:rPr lang="de-AT" baseline="0" dirty="0"/>
              <a:t>, Handbuch der Donauschifffahrt, S. 199-201, 219.</a:t>
            </a:r>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21</a:t>
            </a:fld>
            <a:endParaRPr lang="de-AT" dirty="0"/>
          </a:p>
        </p:txBody>
      </p:sp>
    </p:spTree>
    <p:extLst>
      <p:ext uri="{BB962C8B-B14F-4D97-AF65-F5344CB8AC3E}">
        <p14:creationId xmlns:p14="http://schemas.microsoft.com/office/powerpoint/2010/main" val="13192164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744538"/>
            <a:ext cx="4967288" cy="3724275"/>
          </a:xfrm>
        </p:spPr>
      </p:sp>
      <p:sp>
        <p:nvSpPr>
          <p:cNvPr id="3" name="Notes Placeholder 2"/>
          <p:cNvSpPr>
            <a:spLocks noGrp="1"/>
          </p:cNvSpPr>
          <p:nvPr>
            <p:ph type="body" idx="1"/>
          </p:nvPr>
        </p:nvSpPr>
        <p:spPr/>
        <p:txBody>
          <a:bodyPr/>
          <a:lstStyle/>
          <a:p>
            <a:r>
              <a:rPr lang="de-AT" dirty="0"/>
              <a:t>Auf</a:t>
            </a:r>
            <a:r>
              <a:rPr lang="de-AT" baseline="0" dirty="0"/>
              <a:t> gesamteuropäischer Ebene gibt es derzeit nachfolgende verkehrspolitische Rahmenvorgaben:</a:t>
            </a:r>
          </a:p>
          <a:p>
            <a:endParaRPr lang="de-AT" baseline="0" dirty="0"/>
          </a:p>
          <a:p>
            <a:r>
              <a:rPr lang="de-AT" baseline="0" dirty="0"/>
              <a:t>Der European Green Deal</a:t>
            </a:r>
            <a:r>
              <a:rPr lang="de-AT" b="0" baseline="0" dirty="0"/>
              <a:t>: Hierbei wurden verschiedene </a:t>
            </a:r>
            <a:r>
              <a:rPr lang="de-AT" baseline="0" dirty="0"/>
              <a:t>übergeordnete </a:t>
            </a:r>
            <a:r>
              <a:rPr lang="de-AT" b="1" baseline="0" dirty="0"/>
              <a:t>(verkehrs-)politische Ziele</a:t>
            </a:r>
            <a:r>
              <a:rPr lang="de-AT" baseline="0" dirty="0"/>
              <a:t> und Strategien der </a:t>
            </a:r>
            <a:r>
              <a:rPr lang="de-AT" b="1" baseline="0" dirty="0"/>
              <a:t>Europäischen Union</a:t>
            </a:r>
            <a:r>
              <a:rPr lang="de-AT" baseline="0" dirty="0"/>
              <a:t> bis zum Jahr 2050 </a:t>
            </a:r>
            <a:r>
              <a:rPr lang="de-AT" baseline="0" dirty="0" err="1"/>
              <a:t>fesgelegt</a:t>
            </a:r>
            <a:r>
              <a:rPr lang="de-AT" baseline="0" dirty="0"/>
              <a:t>. </a:t>
            </a:r>
            <a:r>
              <a:rPr lang="de-AT" b="0" i="0" dirty="0">
                <a:solidFill>
                  <a:srgbClr val="1E1E1E"/>
                </a:solidFill>
                <a:effectLst/>
                <a:latin typeface="BundesSansWeb"/>
              </a:rPr>
              <a:t>Mit einem ausführlichen Aktionsplan des Green Deals soll die </a:t>
            </a:r>
            <a:r>
              <a:rPr lang="de-AT" dirty="0"/>
              <a:t>EU</a:t>
            </a:r>
            <a:r>
              <a:rPr lang="de-AT" b="0" i="0" dirty="0">
                <a:solidFill>
                  <a:srgbClr val="1E1E1E"/>
                </a:solidFill>
                <a:effectLst/>
                <a:latin typeface="BundesSansWeb"/>
              </a:rPr>
              <a:t> als Wirtschaftsraum bis 2050 klimaneutral werden. Hierzu sollen </a:t>
            </a:r>
            <a:r>
              <a:rPr lang="de-AT" dirty="0"/>
              <a:t>u.a.</a:t>
            </a:r>
            <a:r>
              <a:rPr lang="de-AT" b="0" i="0" dirty="0">
                <a:solidFill>
                  <a:srgbClr val="1E1E1E"/>
                </a:solidFill>
                <a:effectLst/>
                <a:latin typeface="BundesSansWeb"/>
              </a:rPr>
              <a:t> die verkehrsbedingten Treibhausgasemissionen um 90 </a:t>
            </a:r>
            <a:r>
              <a:rPr lang="de-AT" dirty="0"/>
              <a:t>%</a:t>
            </a:r>
            <a:r>
              <a:rPr lang="de-AT" b="0" i="0" dirty="0">
                <a:solidFill>
                  <a:srgbClr val="1E1E1E"/>
                </a:solidFill>
                <a:effectLst/>
                <a:latin typeface="BundesSansWeb"/>
              </a:rPr>
              <a:t> verringert werden. Dabei wurden auch Ziele für die Binnenschifffahrt formuliert. Vorrangig sollte ein wesentlicher Teil des Anteils von 75 % des Güterbinnenverkehrs, der derzeit auf der Straße abgewickelt wird, auf die Schiene und auf Binnenwasserstraßen verlagert werden. Dies erfordert Maßnahmen zur besseren Verwaltung und zur Erhöhung der Kapazitäten des Schienenverkehrs und der Binnenwasserstraßen.</a:t>
            </a:r>
          </a:p>
          <a:p>
            <a:r>
              <a:rPr lang="de-AT" b="0" i="0" dirty="0">
                <a:solidFill>
                  <a:srgbClr val="1E1E1E"/>
                </a:solidFill>
                <a:effectLst/>
                <a:latin typeface="BundesSansWeb"/>
              </a:rPr>
              <a:t> </a:t>
            </a:r>
            <a:endParaRPr lang="de-AT" baseline="0" dirty="0"/>
          </a:p>
          <a:p>
            <a:r>
              <a:rPr lang="de-AT" dirty="0"/>
              <a:t>(Ausführungen</a:t>
            </a:r>
            <a:r>
              <a:rPr lang="de-AT" baseline="0" dirty="0"/>
              <a:t> in der offiziellen Mitteilung des Green Deals der Europäischen Kommission: https://eur-lex.europa.eu/legal-content/DE/TXT/?uri=COM%3A2019%3A640%3AFIN </a:t>
            </a:r>
            <a:r>
              <a:rPr lang="de-AT" dirty="0"/>
              <a:t>)</a:t>
            </a:r>
          </a:p>
        </p:txBody>
      </p:sp>
      <p:sp>
        <p:nvSpPr>
          <p:cNvPr id="4" name="Slide Number Placeholder 3"/>
          <p:cNvSpPr>
            <a:spLocks noGrp="1"/>
          </p:cNvSpPr>
          <p:nvPr>
            <p:ph type="sldNum" sz="quarter" idx="10"/>
          </p:nvPr>
        </p:nvSpPr>
        <p:spPr/>
        <p:txBody>
          <a:bodyPr/>
          <a:lstStyle/>
          <a:p>
            <a:fld id="{56F06DAA-0A4E-4110-9797-3FB8CA0FEA93}" type="slidenum">
              <a:rPr lang="de-AT" smtClean="0"/>
              <a:t>22</a:t>
            </a:fld>
            <a:endParaRPr lang="de-AT" dirty="0"/>
          </a:p>
        </p:txBody>
      </p:sp>
    </p:spTree>
    <p:extLst>
      <p:ext uri="{BB962C8B-B14F-4D97-AF65-F5344CB8AC3E}">
        <p14:creationId xmlns:p14="http://schemas.microsoft.com/office/powerpoint/2010/main" val="36253614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Der europäische</a:t>
            </a:r>
            <a:r>
              <a:rPr lang="de-DE" baseline="0" dirty="0"/>
              <a:t> grüne Deal legt einen Fahrplan mit Maßnahmen fest um das ambitionierte Ziel der europäischen Union zu erreichen, bis 2050 der erste klimaneutrale Kontinent zu werden. In dem Fahrplan werden Maßnahmen zur Förderung einer effizienteren und sauberen Ressourcennutzung festgelegt um Umweltverschmutzung zu bekämpfen und die Biodiversität nach Möglichkeit wiederherzustellen.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Unter anderem wurde in diesem Zusammenhang auch ein europäisches Klimaschutzgesetz vorgeschlagen(siehe: https://eur-lex.europa.eu/legal-content/DE/TXT/?qid=1588581905912&amp;uri=CELEX:52020PC0080).</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Um das Ziel der europäischen Union umzusetzen, müssen alle Wirtschaftsbereiche ihren Beitrag leisten, so auch der Transportsektor. Im Fahrplan mit den vorgesehen Maßnahmen behandelt daher ein eigener Punkt den Bereich der nachhaltigen und smarten Mobilität. Geplante Aktionen darin sind unter anderem ein Überarbeiteter Vorschlag zur Richtlinie zum kombinierten Verkehr; Emissionsstandards für Verbrennungsmotoren sowie Initiativen zur verstärkten Nutzung und besserem Management von Schiene und Wasserstraße.</a:t>
            </a:r>
            <a:endParaRPr lang="de-AT" dirty="0"/>
          </a:p>
          <a:p>
            <a:endParaRPr lang="de-DE" baseline="0" dirty="0"/>
          </a:p>
          <a:p>
            <a:r>
              <a:rPr lang="de-DE" baseline="0" dirty="0"/>
              <a:t>Quelle: Europäische Kommission, Ein europäischer Grüner Deal, https://ec.europa.eu/info/strategy/priorities-2019-2024/european-green-deal_de, zuletzt abgerufen am, 03.08.2020.</a:t>
            </a:r>
          </a:p>
          <a:p>
            <a:r>
              <a:rPr lang="de-DE" baseline="0" dirty="0"/>
              <a:t>European </a:t>
            </a:r>
            <a:r>
              <a:rPr lang="de-DE" baseline="0" dirty="0" err="1"/>
              <a:t>Commission</a:t>
            </a:r>
            <a:r>
              <a:rPr lang="de-DE" baseline="0" dirty="0"/>
              <a:t>, </a:t>
            </a:r>
            <a:r>
              <a:rPr lang="en-US" baseline="0" dirty="0"/>
              <a:t>Annex to the Communication on the European Green Deal Roadmap - Key actions, https://ec.europa.eu/info/sites/info/files/european-green-deal-communication-annex-roadmap_en.pdf, </a:t>
            </a:r>
            <a:r>
              <a:rPr lang="en-US" baseline="0" dirty="0" err="1"/>
              <a:t>zuletzt</a:t>
            </a:r>
            <a:r>
              <a:rPr lang="en-US" baseline="0" dirty="0"/>
              <a:t> </a:t>
            </a:r>
            <a:r>
              <a:rPr lang="en-US" baseline="0" dirty="0" err="1"/>
              <a:t>abgerufen</a:t>
            </a:r>
            <a:r>
              <a:rPr lang="en-US" baseline="0" dirty="0"/>
              <a:t> am 03.08.2020.</a:t>
            </a:r>
            <a:endParaRPr lang="de-DE" baseline="0" dirty="0"/>
          </a:p>
          <a:p>
            <a:endParaRPr lang="de-DE" baseline="0" dirty="0"/>
          </a:p>
        </p:txBody>
      </p:sp>
      <p:sp>
        <p:nvSpPr>
          <p:cNvPr id="4" name="Slide Number Placeholder 3"/>
          <p:cNvSpPr>
            <a:spLocks noGrp="1"/>
          </p:cNvSpPr>
          <p:nvPr>
            <p:ph type="sldNum" sz="quarter" idx="10"/>
          </p:nvPr>
        </p:nvSpPr>
        <p:spPr/>
        <p:txBody>
          <a:bodyPr/>
          <a:lstStyle/>
          <a:p>
            <a:fld id="{56F06DAA-0A4E-4110-9797-3FB8CA0FEA93}" type="slidenum">
              <a:rPr lang="de-AT" smtClean="0"/>
              <a:t>23</a:t>
            </a:fld>
            <a:endParaRPr lang="de-AT" dirty="0"/>
          </a:p>
        </p:txBody>
      </p:sp>
    </p:spTree>
    <p:extLst>
      <p:ext uri="{BB962C8B-B14F-4D97-AF65-F5344CB8AC3E}">
        <p14:creationId xmlns:p14="http://schemas.microsoft.com/office/powerpoint/2010/main" val="40576353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Bis wann soll ein voll funktionsfähiges EU-weites transeuropäisches </a:t>
            </a:r>
            <a:r>
              <a:rPr lang="de-AT" dirty="0" err="1"/>
              <a:t>Kernnetz</a:t>
            </a:r>
            <a:r>
              <a:rPr lang="de-AT" dirty="0"/>
              <a:t> eingerichtet werden?</a:t>
            </a:r>
          </a:p>
          <a:p>
            <a:r>
              <a:rPr lang="de-AT" dirty="0"/>
              <a:t>2030</a:t>
            </a:r>
          </a:p>
        </p:txBody>
      </p:sp>
      <p:sp>
        <p:nvSpPr>
          <p:cNvPr id="4" name="Foliennummernplatzhalter 3"/>
          <p:cNvSpPr>
            <a:spLocks noGrp="1"/>
          </p:cNvSpPr>
          <p:nvPr>
            <p:ph type="sldNum" sz="quarter" idx="10"/>
          </p:nvPr>
        </p:nvSpPr>
        <p:spPr/>
        <p:txBody>
          <a:bodyPr/>
          <a:lstStyle/>
          <a:p>
            <a:fld id="{56F06DAA-0A4E-4110-9797-3FB8CA0FEA93}" type="slidenum">
              <a:rPr lang="de-AT" smtClean="0"/>
              <a:t>24</a:t>
            </a:fld>
            <a:endParaRPr lang="de-AT" dirty="0"/>
          </a:p>
        </p:txBody>
      </p:sp>
    </p:spTree>
    <p:extLst>
      <p:ext uri="{BB962C8B-B14F-4D97-AF65-F5344CB8AC3E}">
        <p14:creationId xmlns:p14="http://schemas.microsoft.com/office/powerpoint/2010/main" val="41914796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Frachtvertrag und</a:t>
            </a:r>
            <a:r>
              <a:rPr lang="de-AT" baseline="0" dirty="0"/>
              <a:t> Haftung</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25</a:t>
            </a:fld>
            <a:endParaRPr lang="de-AT" dirty="0"/>
          </a:p>
        </p:txBody>
      </p:sp>
    </p:spTree>
    <p:extLst>
      <p:ext uri="{BB962C8B-B14F-4D97-AF65-F5344CB8AC3E}">
        <p14:creationId xmlns:p14="http://schemas.microsoft.com/office/powerpoint/2010/main" val="20482519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Transportunternehmen</a:t>
            </a:r>
            <a:r>
              <a:rPr lang="de-AT" baseline="0" dirty="0"/>
              <a:t> bieten Schiffsraum entweder in seiner Gesamtheit (Komplettladung) oder als Teil des verfügbaren Laderaums (Teilladung) an.</a:t>
            </a:r>
          </a:p>
          <a:p>
            <a:r>
              <a:rPr lang="de-AT" baseline="0" dirty="0"/>
              <a:t>Der Frachtvertrag kann jedoch auch auf den Transport einzelner Stücke  bezogen sein (internationaler Begriff: Kollo, Plural: Kolli). Hier spricht man von Stückgutverfrachtung. Der Transport von Schwer- und Übermaßgütern (Projektladungen) unterscheidet sich von der traditionellen Stückgutverfrachtung vor allem aufgrund des Bedarfs nach speziellem Schiffs- bzw. Umschlagequipment und nach einer langfristigen Transportplanung.</a:t>
            </a:r>
          </a:p>
          <a:p>
            <a:r>
              <a:rPr lang="de-AT" baseline="0" dirty="0"/>
              <a:t>Konventionelle Massenguttransporte erfolgen auf der Donau meist in Form der Kontraktfahrten, das heißt in mehreren Fahrten auf Basis eines Vertrages für einen bestimmten Zeitraum. Oft werden Kontraktfahrten langfristig in Form von Jahresverträgen vereinbart.</a:t>
            </a:r>
          </a:p>
          <a:p>
            <a:r>
              <a:rPr lang="de-AT" baseline="0" dirty="0"/>
              <a:t>Neben den Kontraktfahrten werden Schiffstransporte auch auf dem Spotmarkt abgewickelt (Tagesgeschäfte), das heißt auf Basis eines Frachtvertrages, der für einzelne Fahrten bzw. Schiffsladungen nach den aktuellen Preisen abgeschlossen wird.</a:t>
            </a:r>
          </a:p>
          <a:p>
            <a:r>
              <a:rPr lang="de-AT" baseline="0" dirty="0"/>
              <a:t>Bei sinkenden Sendungsgrößen und einer steigenden Anzahl von liefernden und abnehmenden Unternehmen bzw. Standorten werden sehr hohe Pünktlichkeit und Zuverlässigkeit der Abfahrts- und Ankunftszeiten erwartet. Eine Lösung bieten hierbei multimodale Liniendienste. Die Güterschiffe eines Liniendienstes laufen, ähnlich den Fahrgastschiffen oder Linienbussen, nach einem fixen Fahrplan bestimmte Häfen an, in denen die Ladung in der Regel auf Lkw oder Bahn für den Weitertransport umgeladen wird. Die in der Schubschifffahrt gegebene Flexibilität hinsichtlich der Schiffsformation ermöglicht einen gleichzeitigen Transport verschiedener Güterarten und damit einen Ausgleich von </a:t>
            </a:r>
            <a:r>
              <a:rPr lang="de-AT" baseline="0" dirty="0" err="1"/>
              <a:t>Unpaarigkeiten</a:t>
            </a:r>
            <a:r>
              <a:rPr lang="de-AT" baseline="0" dirty="0"/>
              <a:t> (= die Verkehrsmenge innerhalb einer bestimmten Zeitspanne ist in beiden Verkehrsrichtungen z. B. auf der Donau zu Tal und zu Berg nicht gleich groß.</a:t>
            </a:r>
          </a:p>
          <a:p>
            <a:endParaRPr lang="de-AT"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Quelle:</a:t>
            </a:r>
            <a:r>
              <a:rPr lang="de-AT" baseline="0" dirty="0"/>
              <a:t> </a:t>
            </a:r>
            <a:r>
              <a:rPr lang="de-AT" baseline="0" dirty="0" err="1"/>
              <a:t>viadonau</a:t>
            </a:r>
            <a:r>
              <a:rPr lang="de-AT" baseline="0" dirty="0"/>
              <a:t>, </a:t>
            </a:r>
            <a:r>
              <a:rPr lang="de-AT" dirty="0"/>
              <a:t>Handbuch der Donauschifffahrt S. 166-167, 221,224.</a:t>
            </a:r>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26</a:t>
            </a:fld>
            <a:endParaRPr lang="de-AT" dirty="0"/>
          </a:p>
        </p:txBody>
      </p:sp>
    </p:spTree>
    <p:extLst>
      <p:ext uri="{BB962C8B-B14F-4D97-AF65-F5344CB8AC3E}">
        <p14:creationId xmlns:p14="http://schemas.microsoft.com/office/powerpoint/2010/main" val="37748629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Gegenstand des Frachtvertrages</a:t>
            </a:r>
            <a:r>
              <a:rPr lang="de-DE" baseline="0" dirty="0"/>
              <a:t> ist gemäß § 425 UGB die Ausführung der Beförderung von Gütern. Die Beförderungsverträge müssen entgeltlich sein.</a:t>
            </a:r>
          </a:p>
          <a:p>
            <a:r>
              <a:rPr lang="de-DE" baseline="0" dirty="0"/>
              <a:t>Beim Frachtführer handelt es sich um den gewerbsmäßigen Beförderer der Güter, im Bereich der Binnenschifffahrt beispielsweise um die Reederei oder den Verfrachter. Er handelt im eigenen Namen aber auf fremde Rechnung.</a:t>
            </a:r>
          </a:p>
          <a:p>
            <a:endParaRPr lang="de-DE" baseline="0" dirty="0"/>
          </a:p>
          <a:p>
            <a:r>
              <a:rPr lang="de-DE" baseline="0" dirty="0"/>
              <a:t>Rechtsgrundlage für Frachtverträge im Binnenschiffbereich stellt grundsätzlich das Recht des Erfüllungsortes dar, allerdings stellt das </a:t>
            </a:r>
            <a:r>
              <a:rPr lang="de-AT" baseline="0" dirty="0"/>
              <a:t>Budapester Übereinkommen über den Vertrag über die Güterbeförderung in der Binnenschifffahrt kurz CMNI zwingendes Recht dar und regelt die grenzüberschreitende Güterbeförderung per Binnenschiff.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Quelle: </a:t>
            </a:r>
            <a:r>
              <a:rPr lang="de-AT" dirty="0" err="1"/>
              <a:t>viadonau</a:t>
            </a:r>
            <a:r>
              <a:rPr lang="de-AT" dirty="0"/>
              <a:t>, Handbuch der Donauschifffahrt S. 172-173</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27</a:t>
            </a:fld>
            <a:endParaRPr lang="de-AT" dirty="0"/>
          </a:p>
        </p:txBody>
      </p:sp>
    </p:spTree>
    <p:extLst>
      <p:ext uri="{BB962C8B-B14F-4D97-AF65-F5344CB8AC3E}">
        <p14:creationId xmlns:p14="http://schemas.microsoft.com/office/powerpoint/2010/main" val="6259236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dirty="0"/>
              <a:t>Die</a:t>
            </a:r>
            <a:r>
              <a:rPr lang="de-AT" baseline="0" dirty="0"/>
              <a:t> </a:t>
            </a:r>
            <a:r>
              <a:rPr lang="de-AT" baseline="0" dirty="0" err="1"/>
              <a:t>Bratislaver</a:t>
            </a:r>
            <a:r>
              <a:rPr lang="de-AT" baseline="0" dirty="0"/>
              <a:t> Abkommen sind privatrechtliche Verträge der auf der Donau tätigen Reedereien zur Regelung der Zusammenarbeit. Darunter ist das Abkommen über die allgemeinen Verfrachtungsbedingungen im internationalen Güterverkehr auf der Donau von besonderer Bedeutung. Es regelt die mit dem Güterverkehr verbundenen Rechte und Pflichten von Verladern und Reedereien. Der vorgeschriebene formale „Kundenantrag“ auf Beförderung ist zwar nach wie vor im Abkommen vorgesehen, hat jedoch in der Praxis keinerlei Bedeutung mehr. Die wesentlichen Bestimmungen des Abkommens sind Regelungen zur Gestaltung der Transportdokumente, Übernahme und Übergabe der zu befördernden Güter, Be- und Entladung der Schiffseinheiten, Frachtverrechnung, Haftung, Hinderungen der Vertragserfüllung, Pfandrechtsausübung und Reklamationen. In den letzten Jahren traten die Bestimmungen zunehmend zugunsten des CMNI </a:t>
            </a:r>
            <a:r>
              <a:rPr lang="de-AT" b="0" baseline="0" dirty="0"/>
              <a:t>(</a:t>
            </a:r>
            <a:r>
              <a:rPr lang="de-DE" b="0" dirty="0"/>
              <a:t>Budapester Übereinkommen über den Vertrag über die Güterbeförderung in der Binnenschifffahrt)</a:t>
            </a:r>
            <a:r>
              <a:rPr lang="de-AT" b="0" baseline="0" dirty="0"/>
              <a:t> </a:t>
            </a:r>
            <a:r>
              <a:rPr lang="de-AT" baseline="0" dirty="0"/>
              <a:t>in den Hintergrund. CMNI siehe nachfolgende Folien.</a:t>
            </a:r>
          </a:p>
          <a:p>
            <a:pPr marL="0" marR="0" indent="0" algn="l" defTabSz="914400" rtl="0" eaLnBrk="1" fontAlgn="auto" latinLnBrk="0" hangingPunct="1">
              <a:lnSpc>
                <a:spcPct val="100000"/>
              </a:lnSpc>
              <a:spcBef>
                <a:spcPts val="0"/>
              </a:spcBef>
              <a:spcAft>
                <a:spcPts val="0"/>
              </a:spcAft>
              <a:buClrTx/>
              <a:buSzTx/>
              <a:buFontTx/>
              <a:buNone/>
              <a:tabLst/>
              <a:defRPr/>
            </a:pPr>
            <a:endParaRPr lang="de-AT"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Quelle: </a:t>
            </a:r>
            <a:r>
              <a:rPr lang="de-AT" dirty="0" err="1"/>
              <a:t>viadonau</a:t>
            </a:r>
            <a:r>
              <a:rPr lang="de-AT" dirty="0"/>
              <a:t>, Handbuch der Donauschifffahrt S. 173.</a:t>
            </a:r>
          </a:p>
          <a:p>
            <a:pPr marL="0" marR="0" indent="0" algn="l" defTabSz="914400" rtl="0" eaLnBrk="1" fontAlgn="auto" latinLnBrk="0" hangingPunct="1">
              <a:lnSpc>
                <a:spcPct val="100000"/>
              </a:lnSpc>
              <a:spcBef>
                <a:spcPts val="0"/>
              </a:spcBef>
              <a:spcAft>
                <a:spcPts val="0"/>
              </a:spcAft>
              <a:buClrTx/>
              <a:buSzTx/>
              <a:buFontTx/>
              <a:buNone/>
              <a:tabLst/>
              <a:defRPr/>
            </a:pP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28</a:t>
            </a:fld>
            <a:endParaRPr lang="de-AT" dirty="0"/>
          </a:p>
        </p:txBody>
      </p:sp>
    </p:spTree>
    <p:extLst>
      <p:ext uri="{BB962C8B-B14F-4D97-AF65-F5344CB8AC3E}">
        <p14:creationId xmlns:p14="http://schemas.microsoft.com/office/powerpoint/2010/main" val="6259236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Da</a:t>
            </a:r>
            <a:r>
              <a:rPr lang="de-AT" baseline="0" dirty="0"/>
              <a:t> die Mehrheit der Transporte auf der Wasserstraße Donau grenzüberschreitend erfolgt, spielen internationale Abkommen für die Ausgestaltung der abgeschlossenen Transportverträge und den damit einhergehenden Vertrags- und Haftungsfragen eine große Rolle.</a:t>
            </a:r>
          </a:p>
          <a:p>
            <a:r>
              <a:rPr lang="de-AT" baseline="0" dirty="0"/>
              <a:t>Das Budapester Übereinkommen über den Vertrag über die Güterbeförderung in der Binnenschifffahrt (CMNI) ist ein internationales Übereinkommen, das erstmals die rechtlichen Vorschriften bezüglich grenzüberschreitender Güterbeförderung in der Binnenschifffahrt vereinheitlicht hat. Der Vertrag wurde am 22. Juni 2001 unter der Schirmherrschaft der Zentralkommission für die Rheinschifffahrt in Straßburg, der Donaukommission in Budapest und der Wirtschaftskommission der Vereinten Nationen in Genf beschlossen und trat am 1. April 2005 in Kraft. Das Übereinkommen gilt für alle Frachtverträge, die eine grenzüberschreitende Güterbeförderung durch die Binnenschifffahrt vorsehen und bei denen der Lade- bzw. Löschhafen in einem Vertragsstaat liegt. Es regelt die allgemeinen Rechte und Pflichten der Vertragsparteien, in erster Linie von Frachtführern, Absender und Empfänger. Im allgemeinen enthält das Übereinkommen Regelungen im Bezug auf die Art und den Inhalt der Frachturkunden, die Haftung bei Verlust und Beschädigung der Güter während des Transportes sowie die Umstände und Situationen, die von der Haftung befreien.</a:t>
            </a:r>
          </a:p>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dirty="0"/>
              <a:t>Alle Rhein- und Donauanrainerstaaten bis auf Österreich haben das Budapester Übereinkommen ratifiziert. Rein rechtlich werden daher die Regelungen dieses Übereinkommens nur bei Transporten innerhalb Österreich nicht angewandt. In allen anderen Fällen liegen entweder Lade- oder Löschhafen im CMNI-Gebiet, wodurch die Regelung hier Gültigkeit hat. In Transport innerhalb Österreichs finden die §§ 425-427, 430-436, 439, 440-443 sowie 445-451 UGB sowie §§ 27-77 </a:t>
            </a:r>
            <a:r>
              <a:rPr lang="de-AT" baseline="0" dirty="0" err="1"/>
              <a:t>BinnSchiffG</a:t>
            </a:r>
            <a:r>
              <a:rPr lang="de-AT" baseline="0" dirty="0"/>
              <a:t> Anwendung. </a:t>
            </a:r>
          </a:p>
          <a:p>
            <a:endParaRPr lang="de-AT"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Quelle:</a:t>
            </a:r>
            <a:r>
              <a:rPr lang="de-AT" baseline="0" dirty="0"/>
              <a:t> </a:t>
            </a:r>
            <a:r>
              <a:rPr lang="de-AT" baseline="0" dirty="0" err="1"/>
              <a:t>viadonau</a:t>
            </a:r>
            <a:r>
              <a:rPr lang="de-AT" baseline="0" dirty="0"/>
              <a:t>, </a:t>
            </a:r>
            <a:r>
              <a:rPr lang="de-AT" dirty="0"/>
              <a:t>Handbuch der Donauschifffahrt S. 172-173.</a:t>
            </a:r>
          </a:p>
          <a:p>
            <a:endParaRPr lang="de-AT" baseline="0" dirty="0"/>
          </a:p>
        </p:txBody>
      </p:sp>
      <p:sp>
        <p:nvSpPr>
          <p:cNvPr id="4" name="Slide Number Placeholder 3"/>
          <p:cNvSpPr>
            <a:spLocks noGrp="1"/>
          </p:cNvSpPr>
          <p:nvPr>
            <p:ph type="sldNum" sz="quarter" idx="10"/>
          </p:nvPr>
        </p:nvSpPr>
        <p:spPr/>
        <p:txBody>
          <a:bodyPr/>
          <a:lstStyle/>
          <a:p>
            <a:fld id="{56F06DAA-0A4E-4110-9797-3FB8CA0FEA93}" type="slidenum">
              <a:rPr lang="de-AT" smtClean="0"/>
              <a:t>29</a:t>
            </a:fld>
            <a:endParaRPr lang="de-AT" dirty="0"/>
          </a:p>
        </p:txBody>
      </p:sp>
    </p:spTree>
    <p:extLst>
      <p:ext uri="{BB962C8B-B14F-4D97-AF65-F5344CB8AC3E}">
        <p14:creationId xmlns:p14="http://schemas.microsoft.com/office/powerpoint/2010/main" val="6259236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Dieser Foliensatz bietet eine Übersicht über</a:t>
            </a:r>
            <a:r>
              <a:rPr lang="de-AT" baseline="0" dirty="0"/>
              <a:t> die rechtlichen Aspekte der Binnenschifffahrt.</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3</a:t>
            </a:fld>
            <a:endParaRPr lang="de-AT" dirty="0"/>
          </a:p>
        </p:txBody>
      </p:sp>
    </p:spTree>
    <p:extLst>
      <p:ext uri="{BB962C8B-B14F-4D97-AF65-F5344CB8AC3E}">
        <p14:creationId xmlns:p14="http://schemas.microsoft.com/office/powerpoint/2010/main" val="40840701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de-DE" sz="1200" b="0" kern="1200" dirty="0">
                <a:solidFill>
                  <a:schemeClr val="tx1"/>
                </a:solidFill>
                <a:effectLst/>
                <a:latin typeface="+mn-lt"/>
                <a:ea typeface="+mn-ea"/>
                <a:cs typeface="+mn-cs"/>
              </a:rPr>
              <a:t>Die</a:t>
            </a:r>
            <a:r>
              <a:rPr lang="de-DE" sz="1200" b="0" kern="1200" baseline="0" dirty="0">
                <a:solidFill>
                  <a:schemeClr val="tx1"/>
                </a:solidFill>
                <a:effectLst/>
                <a:latin typeface="+mn-lt"/>
                <a:ea typeface="+mn-ea"/>
                <a:cs typeface="+mn-cs"/>
              </a:rPr>
              <a:t> Pflichten sowie Haftungsfragen des Absenders sowie des Frachtführers werden in der CMNI geregelt. Unter anderem finden sich Bestimmungen dazu in den Artikeln 6 (Absender), 3, 10 sowie 16-20 (Frachtführer).</a:t>
            </a:r>
          </a:p>
          <a:p>
            <a:pPr rtl="0"/>
            <a:endParaRPr lang="de-DE" sz="1200" b="0" kern="1200" baseline="0" dirty="0">
              <a:solidFill>
                <a:schemeClr val="tx1"/>
              </a:solidFill>
              <a:effectLst/>
              <a:latin typeface="+mn-lt"/>
              <a:ea typeface="+mn-ea"/>
              <a:cs typeface="+mn-cs"/>
            </a:endParaRPr>
          </a:p>
          <a:p>
            <a:pPr rtl="0"/>
            <a:r>
              <a:rPr lang="de-DE" sz="1200" b="0" kern="1200" baseline="0" dirty="0">
                <a:solidFill>
                  <a:schemeClr val="tx1"/>
                </a:solidFill>
                <a:effectLst/>
                <a:latin typeface="+mn-lt"/>
                <a:ea typeface="+mn-ea"/>
                <a:cs typeface="+mn-cs"/>
              </a:rPr>
              <a:t>Einen entsprechenden Auszug aus der CMNI sowie die entsprechende Quelle finden Sie nachfolgend:</a:t>
            </a:r>
            <a:endParaRPr lang="de-AT" sz="1200" b="0" kern="1200" dirty="0">
              <a:solidFill>
                <a:schemeClr val="tx1"/>
              </a:solidFill>
              <a:effectLst/>
              <a:latin typeface="+mn-lt"/>
              <a:ea typeface="+mn-ea"/>
              <a:cs typeface="+mn-cs"/>
            </a:endParaRPr>
          </a:p>
          <a:p>
            <a:pPr rtl="0"/>
            <a:endParaRPr lang="de-AT" sz="1200" b="1" kern="1200" dirty="0">
              <a:solidFill>
                <a:schemeClr val="tx1"/>
              </a:solidFill>
              <a:effectLst/>
              <a:latin typeface="+mn-lt"/>
              <a:ea typeface="+mn-ea"/>
              <a:cs typeface="+mn-cs"/>
            </a:endParaRPr>
          </a:p>
          <a:p>
            <a:pPr rtl="0"/>
            <a:r>
              <a:rPr lang="de-AT" sz="1200" b="1" kern="1200" dirty="0">
                <a:solidFill>
                  <a:schemeClr val="tx1"/>
                </a:solidFill>
                <a:effectLst/>
                <a:latin typeface="+mn-lt"/>
                <a:ea typeface="+mn-ea"/>
                <a:cs typeface="+mn-cs"/>
              </a:rPr>
              <a:t>Artikel 6 CMNI</a:t>
            </a:r>
            <a:r>
              <a:rPr lang="de-AT" sz="1200" kern="1200" dirty="0">
                <a:solidFill>
                  <a:schemeClr val="tx1"/>
                </a:solidFill>
                <a:effectLst/>
                <a:latin typeface="+mn-lt"/>
                <a:ea typeface="+mn-ea"/>
                <a:cs typeface="+mn-cs"/>
              </a:rPr>
              <a:t> Pflichten des Absenders</a:t>
            </a:r>
          </a:p>
          <a:p>
            <a:pPr rtl="0"/>
            <a:r>
              <a:rPr lang="de-AT" sz="1200" kern="1200" dirty="0">
                <a:solidFill>
                  <a:schemeClr val="tx1"/>
                </a:solidFill>
                <a:effectLst/>
                <a:latin typeface="+mn-lt"/>
                <a:ea typeface="+mn-ea"/>
                <a:cs typeface="+mn-cs"/>
              </a:rPr>
              <a:t>„(1) Der Absender ist zur Zahlung der nach dem Frachtvertrag geschuldeten Beträge verpflichtet.</a:t>
            </a:r>
          </a:p>
          <a:p>
            <a:pPr rtl="0"/>
            <a:r>
              <a:rPr lang="de-AT" sz="1200" kern="1200" dirty="0">
                <a:solidFill>
                  <a:schemeClr val="tx1"/>
                </a:solidFill>
                <a:effectLst/>
                <a:latin typeface="+mn-lt"/>
                <a:ea typeface="+mn-ea"/>
                <a:cs typeface="+mn-cs"/>
              </a:rPr>
              <a:t>(2) Der Absender hat dem Frachtführer vor Übergabe der Güter schriftlich folgende Angaben</a:t>
            </a:r>
          </a:p>
          <a:p>
            <a:pPr rtl="0"/>
            <a:r>
              <a:rPr lang="de-AT" sz="1200" kern="1200" dirty="0">
                <a:solidFill>
                  <a:schemeClr val="tx1"/>
                </a:solidFill>
                <a:effectLst/>
                <a:latin typeface="+mn-lt"/>
                <a:ea typeface="+mn-ea"/>
                <a:cs typeface="+mn-cs"/>
              </a:rPr>
              <a:t>über die zu befördernden Güter zu machen:</a:t>
            </a:r>
          </a:p>
          <a:p>
            <a:pPr rtl="0"/>
            <a:r>
              <a:rPr lang="de-AT" sz="1200" kern="1200" dirty="0">
                <a:solidFill>
                  <a:schemeClr val="tx1"/>
                </a:solidFill>
                <a:effectLst/>
                <a:latin typeface="+mn-lt"/>
                <a:ea typeface="+mn-ea"/>
                <a:cs typeface="+mn-cs"/>
              </a:rPr>
              <a:t>a) Maß, Zahl oder Gewicht und Stauungsfaktor der Güter;</a:t>
            </a:r>
          </a:p>
          <a:p>
            <a:pPr rtl="0"/>
            <a:r>
              <a:rPr lang="de-AT" sz="1200" kern="1200" dirty="0">
                <a:solidFill>
                  <a:schemeClr val="tx1"/>
                </a:solidFill>
                <a:effectLst/>
                <a:latin typeface="+mn-lt"/>
                <a:ea typeface="+mn-ea"/>
                <a:cs typeface="+mn-cs"/>
              </a:rPr>
              <a:t>b) Merkzeichen, die für die Unterscheidung der Güter erforderlich sind;</a:t>
            </a:r>
          </a:p>
          <a:p>
            <a:pPr rtl="0"/>
            <a:r>
              <a:rPr lang="de-AT" sz="1200" kern="1200" dirty="0">
                <a:solidFill>
                  <a:schemeClr val="tx1"/>
                </a:solidFill>
                <a:effectLst/>
                <a:latin typeface="+mn-lt"/>
                <a:ea typeface="+mn-ea"/>
                <a:cs typeface="+mn-cs"/>
              </a:rPr>
              <a:t>c) Natur, besondere Merkmale und Eigenschaften der Güter;</a:t>
            </a:r>
          </a:p>
          <a:p>
            <a:pPr rtl="0"/>
            <a:r>
              <a:rPr lang="de-AT" sz="1200" kern="1200" dirty="0">
                <a:solidFill>
                  <a:schemeClr val="tx1"/>
                </a:solidFill>
                <a:effectLst/>
                <a:latin typeface="+mn-lt"/>
                <a:ea typeface="+mn-ea"/>
                <a:cs typeface="+mn-cs"/>
              </a:rPr>
              <a:t>d) Weisungen für die zollrechtliche oder sonstige amtliche Behandlung der Güter;</a:t>
            </a:r>
          </a:p>
          <a:p>
            <a:pPr rtl="0"/>
            <a:r>
              <a:rPr lang="de-AT" sz="1200" kern="1200" dirty="0">
                <a:solidFill>
                  <a:schemeClr val="tx1"/>
                </a:solidFill>
                <a:effectLst/>
                <a:latin typeface="+mn-lt"/>
                <a:ea typeface="+mn-ea"/>
                <a:cs typeface="+mn-cs"/>
              </a:rPr>
              <a:t>e) weitere für die Aufnahme in die Frachturkunde erforderliche Angaben.</a:t>
            </a:r>
          </a:p>
          <a:p>
            <a:pPr rtl="0"/>
            <a:r>
              <a:rPr lang="de-AT" sz="1200" kern="1200" dirty="0">
                <a:solidFill>
                  <a:schemeClr val="tx1"/>
                </a:solidFill>
                <a:effectLst/>
                <a:latin typeface="+mn-lt"/>
                <a:ea typeface="+mn-ea"/>
                <a:cs typeface="+mn-cs"/>
              </a:rPr>
              <a:t>Der Absender hat dem Frachtführer ferner bei Übergabe der Güter alle vorgeschriebenen</a:t>
            </a:r>
            <a:r>
              <a:rPr lang="de-AT" sz="1200" kern="1200" baseline="0" dirty="0">
                <a:solidFill>
                  <a:schemeClr val="tx1"/>
                </a:solidFill>
                <a:effectLst/>
                <a:latin typeface="+mn-lt"/>
                <a:ea typeface="+mn-ea"/>
                <a:cs typeface="+mn-cs"/>
              </a:rPr>
              <a:t> </a:t>
            </a:r>
            <a:r>
              <a:rPr lang="de-AT" sz="1200" kern="1200" dirty="0">
                <a:solidFill>
                  <a:schemeClr val="tx1"/>
                </a:solidFill>
                <a:effectLst/>
                <a:latin typeface="+mn-lt"/>
                <a:ea typeface="+mn-ea"/>
                <a:cs typeface="+mn-cs"/>
              </a:rPr>
              <a:t>Begleitpapiere zu übergeben.</a:t>
            </a:r>
          </a:p>
          <a:p>
            <a:pPr rtl="0"/>
            <a:r>
              <a:rPr lang="de-AT" sz="1200" kern="1200" dirty="0">
                <a:solidFill>
                  <a:schemeClr val="tx1"/>
                </a:solidFill>
                <a:effectLst/>
                <a:latin typeface="+mn-lt"/>
                <a:ea typeface="+mn-ea"/>
                <a:cs typeface="+mn-cs"/>
              </a:rPr>
              <a:t>(3) Der Absender hat die Güter, soweit deren Natur unter Berücksichtigung der vereinbarten</a:t>
            </a:r>
            <a:r>
              <a:rPr lang="de-AT" sz="1200" kern="1200" baseline="0" dirty="0">
                <a:solidFill>
                  <a:schemeClr val="tx1"/>
                </a:solidFill>
                <a:effectLst/>
                <a:latin typeface="+mn-lt"/>
                <a:ea typeface="+mn-ea"/>
                <a:cs typeface="+mn-cs"/>
              </a:rPr>
              <a:t> </a:t>
            </a:r>
            <a:r>
              <a:rPr lang="de-AT" sz="1200" kern="1200" dirty="0">
                <a:solidFill>
                  <a:schemeClr val="tx1"/>
                </a:solidFill>
                <a:effectLst/>
                <a:latin typeface="+mn-lt"/>
                <a:ea typeface="+mn-ea"/>
                <a:cs typeface="+mn-cs"/>
              </a:rPr>
              <a:t>Beförderung eine Verpackung erfordert, so zu verpacken, daß sie vor Verlust oder Beschädigung</a:t>
            </a:r>
          </a:p>
          <a:p>
            <a:pPr rtl="0"/>
            <a:r>
              <a:rPr lang="de-AT" sz="1200" kern="1200" dirty="0">
                <a:solidFill>
                  <a:schemeClr val="tx1"/>
                </a:solidFill>
                <a:effectLst/>
                <a:latin typeface="+mn-lt"/>
                <a:ea typeface="+mn-ea"/>
                <a:cs typeface="+mn-cs"/>
              </a:rPr>
              <a:t>von der Übernahme bis zur Ablieferung durch den Frachtführer geschützt sind und dass auch am Schiff oder an anderen Gütern keine Schäden entstehen können. Der Absender hat die Güter</a:t>
            </a:r>
            <a:r>
              <a:rPr lang="de-AT" sz="1200" kern="1200" baseline="0" dirty="0">
                <a:solidFill>
                  <a:schemeClr val="tx1"/>
                </a:solidFill>
                <a:effectLst/>
                <a:latin typeface="+mn-lt"/>
                <a:ea typeface="+mn-ea"/>
                <a:cs typeface="+mn-cs"/>
              </a:rPr>
              <a:t> </a:t>
            </a:r>
            <a:r>
              <a:rPr lang="de-AT" sz="1200" kern="1200" dirty="0">
                <a:solidFill>
                  <a:schemeClr val="tx1"/>
                </a:solidFill>
                <a:effectLst/>
                <a:latin typeface="+mn-lt"/>
                <a:ea typeface="+mn-ea"/>
                <a:cs typeface="+mn-cs"/>
              </a:rPr>
              <a:t>ferner unter Berücksichtigung der vereinbarten Beförderung mit einer Kennzeichnung gemäß den anwendbaren internationalen oder</a:t>
            </a:r>
            <a:r>
              <a:rPr lang="de-AT" sz="1200" kern="1200" baseline="0" dirty="0">
                <a:solidFill>
                  <a:schemeClr val="tx1"/>
                </a:solidFill>
                <a:effectLst/>
                <a:latin typeface="+mn-lt"/>
                <a:ea typeface="+mn-ea"/>
                <a:cs typeface="+mn-cs"/>
              </a:rPr>
              <a:t> </a:t>
            </a:r>
            <a:r>
              <a:rPr lang="de-AT" sz="1200" kern="1200" dirty="0">
                <a:solidFill>
                  <a:schemeClr val="tx1"/>
                </a:solidFill>
                <a:effectLst/>
                <a:latin typeface="+mn-lt"/>
                <a:ea typeface="+mn-ea"/>
                <a:cs typeface="+mn-cs"/>
              </a:rPr>
              <a:t>innerstaatlichen Vorschriften oder, mangels solcher</a:t>
            </a:r>
          </a:p>
          <a:p>
            <a:pPr rtl="0"/>
            <a:r>
              <a:rPr lang="de-AT" sz="1200" kern="1200" dirty="0">
                <a:solidFill>
                  <a:schemeClr val="tx1"/>
                </a:solidFill>
                <a:effectLst/>
                <a:latin typeface="+mn-lt"/>
                <a:ea typeface="+mn-ea"/>
                <a:cs typeface="+mn-cs"/>
              </a:rPr>
              <a:t>Vorschriften, gemäß allgemein in der Binnenschiffahrt anerkannten Regeln und Gepflogenheiten zu versehen.</a:t>
            </a:r>
          </a:p>
          <a:p>
            <a:pPr rtl="0"/>
            <a:r>
              <a:rPr lang="de-AT" sz="1200" kern="1200" dirty="0">
                <a:solidFill>
                  <a:schemeClr val="tx1"/>
                </a:solidFill>
                <a:effectLst/>
                <a:latin typeface="+mn-lt"/>
                <a:ea typeface="+mn-ea"/>
                <a:cs typeface="+mn-cs"/>
              </a:rPr>
              <a:t>(4) Vorbehaltlich der dem Frachtführer obliegenden Pflichten hat der Absender die Güter zu</a:t>
            </a:r>
            <a:r>
              <a:rPr lang="de-AT" sz="1200" kern="1200" baseline="0" dirty="0">
                <a:solidFill>
                  <a:schemeClr val="tx1"/>
                </a:solidFill>
                <a:effectLst/>
                <a:latin typeface="+mn-lt"/>
                <a:ea typeface="+mn-ea"/>
                <a:cs typeface="+mn-cs"/>
              </a:rPr>
              <a:t> </a:t>
            </a:r>
            <a:r>
              <a:rPr lang="de-AT" sz="1200" kern="1200" dirty="0">
                <a:solidFill>
                  <a:schemeClr val="tx1"/>
                </a:solidFill>
                <a:effectLst/>
                <a:latin typeface="+mn-lt"/>
                <a:ea typeface="+mn-ea"/>
                <a:cs typeface="+mn-cs"/>
              </a:rPr>
              <a:t>laden und nach Binnenschifffahrtsbrauch zu stauen und zu befestigen, soweit im Frachtvertrag</a:t>
            </a:r>
          </a:p>
          <a:p>
            <a:pPr rtl="0"/>
            <a:r>
              <a:rPr lang="de-AT" sz="1200" kern="1200" dirty="0">
                <a:solidFill>
                  <a:schemeClr val="tx1"/>
                </a:solidFill>
                <a:effectLst/>
                <a:latin typeface="+mn-lt"/>
                <a:ea typeface="+mn-ea"/>
                <a:cs typeface="+mn-cs"/>
              </a:rPr>
              <a:t>nicht etwas anderes vereinbart wurde</a:t>
            </a:r>
            <a:r>
              <a:rPr lang="de-AT" sz="1200" kern="1200" baseline="0" dirty="0">
                <a:solidFill>
                  <a:schemeClr val="tx1"/>
                </a:solidFill>
                <a:effectLst/>
                <a:latin typeface="+mn-lt"/>
                <a:ea typeface="+mn-ea"/>
                <a:cs typeface="+mn-cs"/>
              </a:rPr>
              <a:t>.“</a:t>
            </a:r>
            <a:endParaRPr lang="de-AT" sz="1200" kern="1200" dirty="0">
              <a:solidFill>
                <a:schemeClr val="tx1"/>
              </a:solidFill>
              <a:effectLst/>
              <a:latin typeface="+mn-lt"/>
              <a:ea typeface="+mn-ea"/>
              <a:cs typeface="+mn-cs"/>
            </a:endParaRPr>
          </a:p>
          <a:p>
            <a:endParaRPr lang="de-AT" baseline="0" dirty="0"/>
          </a:p>
          <a:p>
            <a:pPr rtl="0"/>
            <a:r>
              <a:rPr lang="de-AT" sz="1200" b="1" kern="1200" dirty="0">
                <a:solidFill>
                  <a:schemeClr val="tx1"/>
                </a:solidFill>
                <a:effectLst/>
                <a:latin typeface="+mn-lt"/>
                <a:ea typeface="+mn-ea"/>
                <a:cs typeface="+mn-cs"/>
              </a:rPr>
              <a:t>Artikel 11 CMNI </a:t>
            </a:r>
            <a:r>
              <a:rPr lang="de-AT" sz="1200" kern="1200" dirty="0">
                <a:solidFill>
                  <a:schemeClr val="tx1"/>
                </a:solidFill>
                <a:effectLst/>
                <a:latin typeface="+mn-lt"/>
                <a:ea typeface="+mn-ea"/>
                <a:cs typeface="+mn-cs"/>
              </a:rPr>
              <a:t>Art und Inhalt</a:t>
            </a:r>
          </a:p>
          <a:p>
            <a:pPr rtl="0"/>
            <a:r>
              <a:rPr lang="de-AT" sz="1200" kern="1200" dirty="0">
                <a:solidFill>
                  <a:schemeClr val="tx1"/>
                </a:solidFill>
                <a:effectLst/>
                <a:latin typeface="+mn-lt"/>
                <a:ea typeface="+mn-ea"/>
                <a:cs typeface="+mn-cs"/>
              </a:rPr>
              <a:t>„(1) Der Frachtführer hat für jede unter dieses Übereinkommen fallende Beförderung von Gütern</a:t>
            </a:r>
            <a:r>
              <a:rPr lang="de-AT" sz="1200" kern="1200" baseline="0" dirty="0">
                <a:solidFill>
                  <a:schemeClr val="tx1"/>
                </a:solidFill>
                <a:effectLst/>
                <a:latin typeface="+mn-lt"/>
                <a:ea typeface="+mn-ea"/>
                <a:cs typeface="+mn-cs"/>
              </a:rPr>
              <a:t> </a:t>
            </a:r>
            <a:r>
              <a:rPr lang="de-AT" sz="1200" kern="1200" dirty="0">
                <a:solidFill>
                  <a:schemeClr val="tx1"/>
                </a:solidFill>
                <a:effectLst/>
                <a:latin typeface="+mn-lt"/>
                <a:ea typeface="+mn-ea"/>
                <a:cs typeface="+mn-cs"/>
              </a:rPr>
              <a:t>eine Frachturkunde auszustellen; ein Konnossement hat er nur auszustellen, wenn dies vom</a:t>
            </a:r>
          </a:p>
          <a:p>
            <a:pPr rtl="0"/>
            <a:r>
              <a:rPr lang="de-AT" sz="1200" kern="1200" dirty="0">
                <a:solidFill>
                  <a:schemeClr val="tx1"/>
                </a:solidFill>
                <a:effectLst/>
                <a:latin typeface="+mn-lt"/>
                <a:ea typeface="+mn-ea"/>
                <a:cs typeface="+mn-cs"/>
              </a:rPr>
              <a:t>Absender verlangt und vor Verladung der Güter oder deren Übernahme zur Beförderung vereinbart worden ist. Das Fehlen einer Frachturkunde oder die Tatsache, dass diese unvollständig</a:t>
            </a:r>
          </a:p>
          <a:p>
            <a:pPr rtl="0"/>
            <a:r>
              <a:rPr lang="de-AT" sz="1200" kern="1200" dirty="0">
                <a:solidFill>
                  <a:schemeClr val="tx1"/>
                </a:solidFill>
                <a:effectLst/>
                <a:latin typeface="+mn-lt"/>
                <a:ea typeface="+mn-ea"/>
                <a:cs typeface="+mn-cs"/>
              </a:rPr>
              <a:t>ist, berührt nicht die Gültigkeit des Frachtvertrags…</a:t>
            </a:r>
          </a:p>
          <a:p>
            <a:pPr rtl="0"/>
            <a:r>
              <a:rPr lang="de-AT" sz="1200" kern="1200" dirty="0">
                <a:solidFill>
                  <a:schemeClr val="tx1"/>
                </a:solidFill>
                <a:effectLst/>
                <a:latin typeface="+mn-lt"/>
                <a:ea typeface="+mn-ea"/>
                <a:cs typeface="+mn-cs"/>
              </a:rPr>
              <a:t>(3) Die Frachturkunde dient bis zum Beweis des Gegenteils als Nachweis für den Abschluss und den Inhalt des Frachtvertrags sowie für die Übernahme der Güter durch den Frachtführer. Sie</a:t>
            </a:r>
          </a:p>
          <a:p>
            <a:pPr rtl="0"/>
            <a:r>
              <a:rPr lang="de-AT" sz="1200" kern="1200" dirty="0">
                <a:solidFill>
                  <a:schemeClr val="tx1"/>
                </a:solidFill>
                <a:effectLst/>
                <a:latin typeface="+mn-lt"/>
                <a:ea typeface="+mn-ea"/>
                <a:cs typeface="+mn-cs"/>
              </a:rPr>
              <a:t>begründet insbesondere die Vermutung, dass die Güter so zur Beförderung übernommen worden sind, wie sie in der Urkunde beschrieben werden.“</a:t>
            </a:r>
          </a:p>
          <a:p>
            <a:pPr rtl="0"/>
            <a:endParaRPr lang="de-AT" sz="1200" kern="1200" dirty="0">
              <a:solidFill>
                <a:schemeClr val="tx1"/>
              </a:solidFill>
              <a:effectLst/>
              <a:latin typeface="+mn-lt"/>
              <a:ea typeface="+mn-ea"/>
              <a:cs typeface="+mn-cs"/>
            </a:endParaRPr>
          </a:p>
          <a:p>
            <a:pPr rtl="0"/>
            <a:r>
              <a:rPr lang="de-AT" sz="1200" b="1" kern="1200" dirty="0">
                <a:solidFill>
                  <a:schemeClr val="tx1"/>
                </a:solidFill>
                <a:effectLst/>
                <a:latin typeface="+mn-lt"/>
                <a:ea typeface="+mn-ea"/>
                <a:cs typeface="+mn-cs"/>
              </a:rPr>
              <a:t>Artikel</a:t>
            </a:r>
            <a:r>
              <a:rPr lang="de-AT" sz="1200" b="1" kern="1200" baseline="0" dirty="0">
                <a:solidFill>
                  <a:schemeClr val="tx1"/>
                </a:solidFill>
                <a:effectLst/>
                <a:latin typeface="+mn-lt"/>
                <a:ea typeface="+mn-ea"/>
                <a:cs typeface="+mn-cs"/>
              </a:rPr>
              <a:t> 16 </a:t>
            </a:r>
            <a:r>
              <a:rPr lang="de-AT" sz="1200" kern="1200" baseline="0" dirty="0">
                <a:solidFill>
                  <a:schemeClr val="tx1"/>
                </a:solidFill>
                <a:effectLst/>
                <a:latin typeface="+mn-lt"/>
                <a:ea typeface="+mn-ea"/>
                <a:cs typeface="+mn-cs"/>
              </a:rPr>
              <a:t>Haftung für Schäden</a:t>
            </a:r>
          </a:p>
          <a:p>
            <a:pPr rtl="0"/>
            <a:endParaRPr lang="de-AT" sz="1200" kern="1200" baseline="0" dirty="0">
              <a:solidFill>
                <a:schemeClr val="tx1"/>
              </a:solidFill>
              <a:effectLst/>
              <a:latin typeface="+mn-lt"/>
              <a:ea typeface="+mn-ea"/>
              <a:cs typeface="+mn-cs"/>
            </a:endParaRPr>
          </a:p>
          <a:p>
            <a:pPr rtl="0"/>
            <a:r>
              <a:rPr lang="de-AT" sz="1200" kern="1200" dirty="0">
                <a:solidFill>
                  <a:schemeClr val="tx1"/>
                </a:solidFill>
                <a:effectLst/>
                <a:latin typeface="+mn-lt"/>
                <a:ea typeface="+mn-ea"/>
                <a:cs typeface="+mn-cs"/>
              </a:rPr>
              <a:t>„(1) Der Frachtführer haftet für den Schaden, der durch Verlust oder Beschädigung der Güter in</a:t>
            </a:r>
            <a:r>
              <a:rPr lang="de-AT" sz="1200" kern="1200" baseline="0" dirty="0">
                <a:solidFill>
                  <a:schemeClr val="tx1"/>
                </a:solidFill>
                <a:effectLst/>
                <a:latin typeface="+mn-lt"/>
                <a:ea typeface="+mn-ea"/>
                <a:cs typeface="+mn-cs"/>
              </a:rPr>
              <a:t> </a:t>
            </a:r>
            <a:r>
              <a:rPr lang="de-AT" sz="1200" kern="1200" dirty="0">
                <a:solidFill>
                  <a:schemeClr val="tx1"/>
                </a:solidFill>
                <a:effectLst/>
                <a:latin typeface="+mn-lt"/>
                <a:ea typeface="+mn-ea"/>
                <a:cs typeface="+mn-cs"/>
              </a:rPr>
              <a:t>der Zeit von der Übernahme zur Beförderung bis zur Ablieferung oder durch Überschreitung</a:t>
            </a:r>
            <a:r>
              <a:rPr lang="de-AT" sz="1200" kern="1200" baseline="0" dirty="0">
                <a:solidFill>
                  <a:schemeClr val="tx1"/>
                </a:solidFill>
                <a:effectLst/>
                <a:latin typeface="+mn-lt"/>
                <a:ea typeface="+mn-ea"/>
                <a:cs typeface="+mn-cs"/>
              </a:rPr>
              <a:t> </a:t>
            </a:r>
            <a:r>
              <a:rPr lang="de-AT" sz="1200" kern="1200" dirty="0">
                <a:solidFill>
                  <a:schemeClr val="tx1"/>
                </a:solidFill>
                <a:effectLst/>
                <a:latin typeface="+mn-lt"/>
                <a:ea typeface="+mn-ea"/>
                <a:cs typeface="+mn-cs"/>
              </a:rPr>
              <a:t>der</a:t>
            </a:r>
            <a:r>
              <a:rPr lang="de-AT" sz="1200" kern="1200" baseline="0" dirty="0">
                <a:solidFill>
                  <a:schemeClr val="tx1"/>
                </a:solidFill>
                <a:effectLst/>
                <a:latin typeface="+mn-lt"/>
                <a:ea typeface="+mn-ea"/>
                <a:cs typeface="+mn-cs"/>
              </a:rPr>
              <a:t> </a:t>
            </a:r>
            <a:r>
              <a:rPr lang="de-AT" sz="1200" kern="1200" dirty="0">
                <a:solidFill>
                  <a:schemeClr val="tx1"/>
                </a:solidFill>
                <a:effectLst/>
                <a:latin typeface="+mn-lt"/>
                <a:ea typeface="+mn-ea"/>
                <a:cs typeface="+mn-cs"/>
              </a:rPr>
              <a:t>Lieferfrist entsteht, sofern er nicht beweist,</a:t>
            </a:r>
            <a:r>
              <a:rPr lang="de-AT" sz="1200" kern="1200" baseline="0" dirty="0">
                <a:solidFill>
                  <a:schemeClr val="tx1"/>
                </a:solidFill>
                <a:effectLst/>
                <a:latin typeface="+mn-lt"/>
                <a:ea typeface="+mn-ea"/>
                <a:cs typeface="+mn-cs"/>
              </a:rPr>
              <a:t> </a:t>
            </a:r>
            <a:r>
              <a:rPr lang="de-AT" sz="1200" kern="1200" dirty="0">
                <a:solidFill>
                  <a:schemeClr val="tx1"/>
                </a:solidFill>
                <a:effectLst/>
                <a:latin typeface="+mn-lt"/>
                <a:ea typeface="+mn-ea"/>
                <a:cs typeface="+mn-cs"/>
              </a:rPr>
              <a:t>dass der Schaden durch Umstände verursacht worden ist, die ein sorgfältiger Frachtführer nicht hätte vermeiden und deren Folgen er nicht</a:t>
            </a:r>
            <a:r>
              <a:rPr lang="de-AT" sz="1200" kern="1200" baseline="0" dirty="0">
                <a:solidFill>
                  <a:schemeClr val="tx1"/>
                </a:solidFill>
                <a:effectLst/>
                <a:latin typeface="+mn-lt"/>
                <a:ea typeface="+mn-ea"/>
                <a:cs typeface="+mn-cs"/>
              </a:rPr>
              <a:t> </a:t>
            </a:r>
            <a:r>
              <a:rPr lang="de-AT" sz="1200" kern="1200" dirty="0">
                <a:solidFill>
                  <a:schemeClr val="tx1"/>
                </a:solidFill>
                <a:effectLst/>
                <a:latin typeface="+mn-lt"/>
                <a:ea typeface="+mn-ea"/>
                <a:cs typeface="+mn-cs"/>
              </a:rPr>
              <a:t>hätte</a:t>
            </a:r>
            <a:r>
              <a:rPr lang="de-AT" sz="1200" kern="1200" baseline="0" dirty="0">
                <a:solidFill>
                  <a:schemeClr val="tx1"/>
                </a:solidFill>
                <a:effectLst/>
                <a:latin typeface="+mn-lt"/>
                <a:ea typeface="+mn-ea"/>
                <a:cs typeface="+mn-cs"/>
              </a:rPr>
              <a:t> </a:t>
            </a:r>
            <a:r>
              <a:rPr lang="de-AT" sz="1200" kern="1200" dirty="0">
                <a:solidFill>
                  <a:schemeClr val="tx1"/>
                </a:solidFill>
                <a:effectLst/>
                <a:latin typeface="+mn-lt"/>
                <a:ea typeface="+mn-ea"/>
                <a:cs typeface="+mn-cs"/>
              </a:rPr>
              <a:t>abwenden können.</a:t>
            </a:r>
          </a:p>
          <a:p>
            <a:pPr rtl="0"/>
            <a:r>
              <a:rPr lang="de-AT" sz="1200" kern="1200" dirty="0">
                <a:solidFill>
                  <a:schemeClr val="tx1"/>
                </a:solidFill>
                <a:effectLst/>
                <a:latin typeface="+mn-lt"/>
                <a:ea typeface="+mn-ea"/>
                <a:cs typeface="+mn-cs"/>
              </a:rPr>
              <a:t>(2) Die Haftung des Frachtführers für den Schaden, der durch Verlust oder Beschädigung der</a:t>
            </a:r>
            <a:r>
              <a:rPr lang="de-AT" sz="1200" kern="1200" baseline="0" dirty="0">
                <a:solidFill>
                  <a:schemeClr val="tx1"/>
                </a:solidFill>
                <a:effectLst/>
                <a:latin typeface="+mn-lt"/>
                <a:ea typeface="+mn-ea"/>
                <a:cs typeface="+mn-cs"/>
              </a:rPr>
              <a:t> </a:t>
            </a:r>
            <a:r>
              <a:rPr lang="de-AT" sz="1200" kern="1200" dirty="0">
                <a:solidFill>
                  <a:schemeClr val="tx1"/>
                </a:solidFill>
                <a:effectLst/>
                <a:latin typeface="+mn-lt"/>
                <a:ea typeface="+mn-ea"/>
                <a:cs typeface="+mn-cs"/>
              </a:rPr>
              <a:t>Güter in der Zeit vor dem Einladen der Güter in das Schiff oder nach deren Ausladen aus dem</a:t>
            </a:r>
          </a:p>
          <a:p>
            <a:pPr rtl="0"/>
            <a:r>
              <a:rPr lang="de-AT" sz="1200" kern="1200" dirty="0">
                <a:solidFill>
                  <a:schemeClr val="tx1"/>
                </a:solidFill>
                <a:effectLst/>
                <a:latin typeface="+mn-lt"/>
                <a:ea typeface="+mn-ea"/>
                <a:cs typeface="+mn-cs"/>
              </a:rPr>
              <a:t>Schiff entsteht, bestimmt sich nach dem auf den Frachtvertrag anwendbaren Recht eines Staates.“</a:t>
            </a:r>
          </a:p>
          <a:p>
            <a:pPr rtl="0"/>
            <a:endParaRPr lang="de-AT" sz="1200" kern="1200" dirty="0">
              <a:solidFill>
                <a:schemeClr val="tx1"/>
              </a:solidFill>
              <a:effectLst/>
              <a:latin typeface="+mn-lt"/>
              <a:ea typeface="+mn-ea"/>
              <a:cs typeface="+mn-cs"/>
            </a:endParaRPr>
          </a:p>
          <a:p>
            <a:pPr rtl="0"/>
            <a:r>
              <a:rPr lang="de-AT" sz="1200" b="1" kern="1200" dirty="0">
                <a:solidFill>
                  <a:schemeClr val="tx1"/>
                </a:solidFill>
                <a:effectLst/>
                <a:latin typeface="+mn-lt"/>
                <a:ea typeface="+mn-ea"/>
                <a:cs typeface="+mn-cs"/>
              </a:rPr>
              <a:t>Artikel 17 </a:t>
            </a:r>
            <a:r>
              <a:rPr lang="de-AT" sz="1200" kern="1200" dirty="0">
                <a:solidFill>
                  <a:schemeClr val="tx1"/>
                </a:solidFill>
                <a:effectLst/>
                <a:latin typeface="+mn-lt"/>
                <a:ea typeface="+mn-ea"/>
                <a:cs typeface="+mn-cs"/>
              </a:rPr>
              <a:t>Bedienstete und Beauftragte</a:t>
            </a:r>
          </a:p>
          <a:p>
            <a:pPr rtl="0"/>
            <a:r>
              <a:rPr lang="de-AT" sz="1200" kern="1200" dirty="0">
                <a:solidFill>
                  <a:schemeClr val="tx1"/>
                </a:solidFill>
                <a:effectLst/>
                <a:latin typeface="+mn-lt"/>
                <a:ea typeface="+mn-ea"/>
                <a:cs typeface="+mn-cs"/>
              </a:rPr>
              <a:t>„(1) Der Frachtführer haftet für Handlungen und Unterlassungen seiner Bediensteten und</a:t>
            </a:r>
            <a:r>
              <a:rPr lang="de-AT" sz="1200" kern="1200" baseline="0" dirty="0">
                <a:solidFill>
                  <a:schemeClr val="tx1"/>
                </a:solidFill>
                <a:effectLst/>
                <a:latin typeface="+mn-lt"/>
                <a:ea typeface="+mn-ea"/>
                <a:cs typeface="+mn-cs"/>
              </a:rPr>
              <a:t> </a:t>
            </a:r>
            <a:r>
              <a:rPr lang="de-AT" sz="1200" kern="1200" dirty="0">
                <a:solidFill>
                  <a:schemeClr val="tx1"/>
                </a:solidFill>
                <a:effectLst/>
                <a:latin typeface="+mn-lt"/>
                <a:ea typeface="+mn-ea"/>
                <a:cs typeface="+mn-cs"/>
              </a:rPr>
              <a:t>Beauftragten, deren er sich bei der Ausführung des Frachtvertrags bedient, wie für eigene</a:t>
            </a:r>
          </a:p>
          <a:p>
            <a:pPr rtl="0"/>
            <a:r>
              <a:rPr lang="de-AT" sz="1200" kern="1200" dirty="0">
                <a:solidFill>
                  <a:schemeClr val="tx1"/>
                </a:solidFill>
                <a:effectLst/>
                <a:latin typeface="+mn-lt"/>
                <a:ea typeface="+mn-ea"/>
                <a:cs typeface="+mn-cs"/>
              </a:rPr>
              <a:t>Handlungen und Unterlassungen, wenn diese Personen in Ausübung ihrer Verrichtungen gehandelt haben.</a:t>
            </a:r>
          </a:p>
          <a:p>
            <a:pPr rtl="0"/>
            <a:r>
              <a:rPr lang="de-AT" sz="1200" kern="1200" dirty="0">
                <a:solidFill>
                  <a:schemeClr val="tx1"/>
                </a:solidFill>
                <a:effectLst/>
                <a:latin typeface="+mn-lt"/>
                <a:ea typeface="+mn-ea"/>
                <a:cs typeface="+mn-cs"/>
              </a:rPr>
              <a:t>(2) Wird die Beförderung durch einen ausführenden Frachtführer nach Artikel 4 durchgeführt, so</a:t>
            </a:r>
            <a:r>
              <a:rPr lang="de-AT" sz="1200" kern="1200" baseline="0" dirty="0">
                <a:solidFill>
                  <a:schemeClr val="tx1"/>
                </a:solidFill>
                <a:effectLst/>
                <a:latin typeface="+mn-lt"/>
                <a:ea typeface="+mn-ea"/>
                <a:cs typeface="+mn-cs"/>
              </a:rPr>
              <a:t> </a:t>
            </a:r>
            <a:r>
              <a:rPr lang="de-AT" sz="1200" kern="1200" dirty="0">
                <a:solidFill>
                  <a:schemeClr val="tx1"/>
                </a:solidFill>
                <a:effectLst/>
                <a:latin typeface="+mn-lt"/>
                <a:ea typeface="+mn-ea"/>
                <a:cs typeface="+mn-cs"/>
              </a:rPr>
              <a:t>haftet der Frachtführer auch für Handlungen und Unterlassungen des ausführenden</a:t>
            </a:r>
            <a:r>
              <a:rPr lang="de-AT" sz="1200" kern="1200" baseline="0" dirty="0">
                <a:solidFill>
                  <a:schemeClr val="tx1"/>
                </a:solidFill>
                <a:effectLst/>
                <a:latin typeface="+mn-lt"/>
                <a:ea typeface="+mn-ea"/>
                <a:cs typeface="+mn-cs"/>
              </a:rPr>
              <a:t> </a:t>
            </a:r>
            <a:r>
              <a:rPr lang="de-AT" sz="1200" kern="1200" dirty="0">
                <a:solidFill>
                  <a:schemeClr val="tx1"/>
                </a:solidFill>
                <a:effectLst/>
                <a:latin typeface="+mn-lt"/>
                <a:ea typeface="+mn-ea"/>
                <a:cs typeface="+mn-cs"/>
              </a:rPr>
              <a:t>Frachtführers</a:t>
            </a:r>
            <a:r>
              <a:rPr lang="de-AT" sz="1200" kern="1200" baseline="0" dirty="0">
                <a:solidFill>
                  <a:schemeClr val="tx1"/>
                </a:solidFill>
                <a:effectLst/>
                <a:latin typeface="+mn-lt"/>
                <a:ea typeface="+mn-ea"/>
                <a:cs typeface="+mn-cs"/>
              </a:rPr>
              <a:t> </a:t>
            </a:r>
            <a:r>
              <a:rPr lang="de-AT" sz="1200" kern="1200" dirty="0">
                <a:solidFill>
                  <a:schemeClr val="tx1"/>
                </a:solidFill>
                <a:effectLst/>
                <a:latin typeface="+mn-lt"/>
                <a:ea typeface="+mn-ea"/>
                <a:cs typeface="+mn-cs"/>
              </a:rPr>
              <a:t>und der Bediensteten und Beauftragten des ausführenden Frachtführers,</a:t>
            </a:r>
            <a:r>
              <a:rPr lang="de-AT" sz="1200" kern="1200" baseline="0" dirty="0">
                <a:solidFill>
                  <a:schemeClr val="tx1"/>
                </a:solidFill>
                <a:effectLst/>
                <a:latin typeface="+mn-lt"/>
                <a:ea typeface="+mn-ea"/>
                <a:cs typeface="+mn-cs"/>
              </a:rPr>
              <a:t> </a:t>
            </a:r>
            <a:r>
              <a:rPr lang="de-AT" sz="1200" kern="1200" dirty="0">
                <a:solidFill>
                  <a:schemeClr val="tx1"/>
                </a:solidFill>
                <a:effectLst/>
                <a:latin typeface="+mn-lt"/>
                <a:ea typeface="+mn-ea"/>
                <a:cs typeface="+mn-cs"/>
              </a:rPr>
              <a:t>wenn diese Personen in</a:t>
            </a:r>
            <a:r>
              <a:rPr lang="de-AT" sz="1200" kern="1200" baseline="0" dirty="0">
                <a:solidFill>
                  <a:schemeClr val="tx1"/>
                </a:solidFill>
                <a:effectLst/>
                <a:latin typeface="+mn-lt"/>
                <a:ea typeface="+mn-ea"/>
                <a:cs typeface="+mn-cs"/>
              </a:rPr>
              <a:t> </a:t>
            </a:r>
            <a:r>
              <a:rPr lang="de-AT" sz="1200" kern="1200" dirty="0">
                <a:solidFill>
                  <a:schemeClr val="tx1"/>
                </a:solidFill>
                <a:effectLst/>
                <a:latin typeface="+mn-lt"/>
                <a:ea typeface="+mn-ea"/>
                <a:cs typeface="+mn-cs"/>
              </a:rPr>
              <a:t>Ausübung ihrer Verrichtungen gehandelt haben.“</a:t>
            </a:r>
          </a:p>
          <a:p>
            <a:pPr rtl="0"/>
            <a:endParaRPr lang="de-AT" sz="1200" kern="1200" dirty="0">
              <a:solidFill>
                <a:schemeClr val="tx1"/>
              </a:solidFill>
              <a:effectLst/>
              <a:latin typeface="+mn-lt"/>
              <a:ea typeface="+mn-ea"/>
              <a:cs typeface="+mn-cs"/>
            </a:endParaRPr>
          </a:p>
          <a:p>
            <a:pPr rtl="0"/>
            <a:r>
              <a:rPr lang="de-AT" b="1" baseline="0" dirty="0"/>
              <a:t>Art 19 </a:t>
            </a:r>
            <a:r>
              <a:rPr lang="de-AT" sz="1200" kern="1200" dirty="0">
                <a:solidFill>
                  <a:schemeClr val="tx1"/>
                </a:solidFill>
                <a:effectLst/>
                <a:latin typeface="+mn-lt"/>
                <a:ea typeface="+mn-ea"/>
                <a:cs typeface="+mn-cs"/>
              </a:rPr>
              <a:t>Berechnung der Entschädigung</a:t>
            </a:r>
          </a:p>
          <a:p>
            <a:pPr rtl="0"/>
            <a:r>
              <a:rPr lang="de-AT" sz="1200" kern="1200" dirty="0">
                <a:solidFill>
                  <a:schemeClr val="tx1"/>
                </a:solidFill>
                <a:effectLst/>
                <a:latin typeface="+mn-lt"/>
                <a:ea typeface="+mn-ea"/>
                <a:cs typeface="+mn-cs"/>
              </a:rPr>
              <a:t>„(1) Haftet der Frachtführer für gänzlichen Verlust der Güter, so hat er nur den Wert der Güter am</a:t>
            </a:r>
            <a:r>
              <a:rPr lang="de-AT" sz="1200" kern="1200" baseline="0" dirty="0">
                <a:solidFill>
                  <a:schemeClr val="tx1"/>
                </a:solidFill>
                <a:effectLst/>
                <a:latin typeface="+mn-lt"/>
                <a:ea typeface="+mn-ea"/>
                <a:cs typeface="+mn-cs"/>
              </a:rPr>
              <a:t> </a:t>
            </a:r>
            <a:r>
              <a:rPr lang="de-AT" sz="1200" kern="1200" dirty="0">
                <a:solidFill>
                  <a:schemeClr val="tx1"/>
                </a:solidFill>
                <a:effectLst/>
                <a:latin typeface="+mn-lt"/>
                <a:ea typeface="+mn-ea"/>
                <a:cs typeface="+mn-cs"/>
              </a:rPr>
              <a:t>Ort und Tag, an dem sie nach dem Frachtvertrag hätten abgeliefert werden müssen, zu ersetzen.</a:t>
            </a:r>
            <a:r>
              <a:rPr lang="de-AT" sz="1200" kern="1200" baseline="0" dirty="0">
                <a:solidFill>
                  <a:schemeClr val="tx1"/>
                </a:solidFill>
                <a:effectLst/>
                <a:latin typeface="+mn-lt"/>
                <a:ea typeface="+mn-ea"/>
                <a:cs typeface="+mn-cs"/>
              </a:rPr>
              <a:t> </a:t>
            </a:r>
            <a:r>
              <a:rPr lang="de-AT" sz="1200" kern="1200" dirty="0">
                <a:solidFill>
                  <a:schemeClr val="tx1"/>
                </a:solidFill>
                <a:effectLst/>
                <a:latin typeface="+mn-lt"/>
                <a:ea typeface="+mn-ea"/>
                <a:cs typeface="+mn-cs"/>
              </a:rPr>
              <a:t>Die Ablieferung an einen Nichtberechtigten wird wie ein Verlust behandelt.</a:t>
            </a:r>
          </a:p>
          <a:p>
            <a:pPr rtl="0"/>
            <a:r>
              <a:rPr lang="de-AT" sz="1200" kern="1200" dirty="0">
                <a:solidFill>
                  <a:schemeClr val="tx1"/>
                </a:solidFill>
                <a:effectLst/>
                <a:latin typeface="+mn-lt"/>
                <a:ea typeface="+mn-ea"/>
                <a:cs typeface="+mn-cs"/>
              </a:rPr>
              <a:t>(2) Bei teilweisem Verlust oder bei Beschädigung der Güter hat der Frachtführer nur in Höhe der</a:t>
            </a:r>
            <a:r>
              <a:rPr lang="de-AT" sz="1200" kern="1200" baseline="0" dirty="0">
                <a:solidFill>
                  <a:schemeClr val="tx1"/>
                </a:solidFill>
                <a:effectLst/>
                <a:latin typeface="+mn-lt"/>
                <a:ea typeface="+mn-ea"/>
                <a:cs typeface="+mn-cs"/>
              </a:rPr>
              <a:t> </a:t>
            </a:r>
            <a:r>
              <a:rPr lang="de-AT" sz="1200" kern="1200" dirty="0">
                <a:solidFill>
                  <a:schemeClr val="tx1"/>
                </a:solidFill>
                <a:effectLst/>
                <a:latin typeface="+mn-lt"/>
                <a:ea typeface="+mn-ea"/>
                <a:cs typeface="+mn-cs"/>
              </a:rPr>
              <a:t>Wertverminderung Schadenersatz zu leisten.</a:t>
            </a:r>
          </a:p>
          <a:p>
            <a:pPr rtl="0"/>
            <a:r>
              <a:rPr lang="de-AT" sz="1200" kern="1200" dirty="0">
                <a:solidFill>
                  <a:schemeClr val="tx1"/>
                </a:solidFill>
                <a:effectLst/>
                <a:latin typeface="+mn-lt"/>
                <a:ea typeface="+mn-ea"/>
                <a:cs typeface="+mn-cs"/>
              </a:rPr>
              <a:t>(3) Der Wert der Güter bestimmt sich nach dem Börsenwert, mangels eines solchen nach dem</a:t>
            </a:r>
            <a:r>
              <a:rPr lang="de-AT" sz="1200" kern="1200" baseline="0" dirty="0">
                <a:solidFill>
                  <a:schemeClr val="tx1"/>
                </a:solidFill>
                <a:effectLst/>
                <a:latin typeface="+mn-lt"/>
                <a:ea typeface="+mn-ea"/>
                <a:cs typeface="+mn-cs"/>
              </a:rPr>
              <a:t> </a:t>
            </a:r>
            <a:r>
              <a:rPr lang="de-AT" sz="1200" kern="1200" dirty="0">
                <a:solidFill>
                  <a:schemeClr val="tx1"/>
                </a:solidFill>
                <a:effectLst/>
                <a:latin typeface="+mn-lt"/>
                <a:ea typeface="+mn-ea"/>
                <a:cs typeface="+mn-cs"/>
              </a:rPr>
              <a:t>Marktpreis und mangels beider nach dem</a:t>
            </a:r>
            <a:r>
              <a:rPr lang="de-AT" sz="1200" kern="1200" baseline="0" dirty="0">
                <a:solidFill>
                  <a:schemeClr val="tx1"/>
                </a:solidFill>
                <a:effectLst/>
                <a:latin typeface="+mn-lt"/>
                <a:ea typeface="+mn-ea"/>
                <a:cs typeface="+mn-cs"/>
              </a:rPr>
              <a:t> </a:t>
            </a:r>
            <a:r>
              <a:rPr lang="de-AT" sz="1200" kern="1200" dirty="0">
                <a:solidFill>
                  <a:schemeClr val="tx1"/>
                </a:solidFill>
                <a:effectLst/>
                <a:latin typeface="+mn-lt"/>
                <a:ea typeface="+mn-ea"/>
                <a:cs typeface="+mn-cs"/>
              </a:rPr>
              <a:t>gemeinen Wert der Güter gleicher Art und</a:t>
            </a:r>
          </a:p>
          <a:p>
            <a:pPr rtl="0"/>
            <a:r>
              <a:rPr lang="de-AT" sz="1200" kern="1200" dirty="0">
                <a:solidFill>
                  <a:schemeClr val="tx1"/>
                </a:solidFill>
                <a:effectLst/>
                <a:latin typeface="+mn-lt"/>
                <a:ea typeface="+mn-ea"/>
                <a:cs typeface="+mn-cs"/>
              </a:rPr>
              <a:t>Beschaffenheit am Ablieferungsort.“</a:t>
            </a:r>
          </a:p>
          <a:p>
            <a:pPr rtl="0"/>
            <a:endParaRPr lang="de-AT" sz="1200" kern="1200" dirty="0">
              <a:solidFill>
                <a:schemeClr val="tx1"/>
              </a:solidFill>
              <a:effectLst/>
              <a:latin typeface="+mn-lt"/>
              <a:ea typeface="+mn-ea"/>
              <a:cs typeface="+mn-cs"/>
            </a:endParaRPr>
          </a:p>
          <a:p>
            <a:pPr rtl="0"/>
            <a:r>
              <a:rPr lang="de-AT" sz="1200" kern="1200" dirty="0">
                <a:solidFill>
                  <a:schemeClr val="tx1"/>
                </a:solidFill>
                <a:effectLst/>
                <a:latin typeface="+mn-lt"/>
                <a:ea typeface="+mn-ea"/>
                <a:cs typeface="+mn-cs"/>
              </a:rPr>
              <a:t>Quelle: Amtsblatt der europäische</a:t>
            </a:r>
            <a:r>
              <a:rPr lang="de-AT" sz="1200" kern="1200" baseline="0" dirty="0">
                <a:solidFill>
                  <a:schemeClr val="tx1"/>
                </a:solidFill>
                <a:effectLst/>
                <a:latin typeface="+mn-lt"/>
                <a:ea typeface="+mn-ea"/>
                <a:cs typeface="+mn-cs"/>
              </a:rPr>
              <a:t>n Union, L276/3, </a:t>
            </a:r>
            <a:r>
              <a:rPr lang="de-AT" sz="1200" kern="1200" dirty="0">
                <a:solidFill>
                  <a:schemeClr val="tx1"/>
                </a:solidFill>
                <a:effectLst/>
                <a:latin typeface="+mn-lt"/>
                <a:ea typeface="+mn-ea"/>
                <a:cs typeface="+mn-cs"/>
              </a:rPr>
              <a:t>https://eur-lex.europa.eu/legal-content/DE/TXT/PDF/?uri=CELEX:22015A1021(01)&amp;from=EN, zuletzt abgerufen am 06.07.2020.</a:t>
            </a:r>
            <a:endParaRPr lang="de-AT" baseline="0" dirty="0"/>
          </a:p>
        </p:txBody>
      </p:sp>
      <p:sp>
        <p:nvSpPr>
          <p:cNvPr id="4" name="Slide Number Placeholder 3"/>
          <p:cNvSpPr>
            <a:spLocks noGrp="1"/>
          </p:cNvSpPr>
          <p:nvPr>
            <p:ph type="sldNum" sz="quarter" idx="10"/>
          </p:nvPr>
        </p:nvSpPr>
        <p:spPr/>
        <p:txBody>
          <a:bodyPr/>
          <a:lstStyle/>
          <a:p>
            <a:fld id="{56F06DAA-0A4E-4110-9797-3FB8CA0FEA93}" type="slidenum">
              <a:rPr lang="de-AT" smtClean="0"/>
              <a:t>30</a:t>
            </a:fld>
            <a:endParaRPr lang="de-AT" dirty="0"/>
          </a:p>
        </p:txBody>
      </p:sp>
    </p:spTree>
    <p:extLst>
      <p:ext uri="{BB962C8B-B14F-4D97-AF65-F5344CB8AC3E}">
        <p14:creationId xmlns:p14="http://schemas.microsoft.com/office/powerpoint/2010/main" val="6259236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baseline="0" dirty="0"/>
              <a:t>Alle Rhein- und Donaustaaten bis auf Österreich haben das Budapester Übereinkommen ratifiziert. Rein rechtlich werden daher die Regelungen dieses Übereinkommens nur bei Transporten innerhalb Österreichs nicht angewandt. In allen anderen Fällen liegen entweder Lade- und Löschhafen im CMNI-Gebiet, wodurch die Regelung hier Gültigkeit hat.</a:t>
            </a:r>
          </a:p>
          <a:p>
            <a:endParaRPr lang="de-AT"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Quelle:</a:t>
            </a:r>
            <a:r>
              <a:rPr lang="de-AT" baseline="0" dirty="0"/>
              <a:t> </a:t>
            </a:r>
            <a:r>
              <a:rPr lang="de-AT" baseline="0" dirty="0" err="1"/>
              <a:t>viadonau</a:t>
            </a:r>
            <a:r>
              <a:rPr lang="de-AT" baseline="0" dirty="0"/>
              <a:t>, </a:t>
            </a:r>
            <a:r>
              <a:rPr lang="de-AT" dirty="0"/>
              <a:t>Handbuch der Donauschifffahrt S. 172-173.</a:t>
            </a:r>
          </a:p>
          <a:p>
            <a:endParaRPr lang="de-DE" baseline="0" dirty="0"/>
          </a:p>
          <a:p>
            <a:r>
              <a:rPr lang="de-AT" sz="1200" kern="1200" dirty="0">
                <a:solidFill>
                  <a:schemeClr val="tx1"/>
                </a:solidFill>
                <a:effectLst/>
                <a:latin typeface="+mn-lt"/>
                <a:ea typeface="+mn-ea"/>
                <a:cs typeface="+mn-cs"/>
              </a:rPr>
              <a:t>Die </a:t>
            </a:r>
            <a:r>
              <a:rPr lang="de-AT" sz="1200" b="1" kern="1200" dirty="0">
                <a:solidFill>
                  <a:schemeClr val="tx1"/>
                </a:solidFill>
                <a:effectLst/>
                <a:latin typeface="+mn-lt"/>
                <a:ea typeface="+mn-ea"/>
                <a:cs typeface="+mn-cs"/>
              </a:rPr>
              <a:t>Warentransportversicherung</a:t>
            </a:r>
            <a:r>
              <a:rPr lang="de-AT" sz="1200" kern="1200" dirty="0">
                <a:solidFill>
                  <a:schemeClr val="tx1"/>
                </a:solidFill>
                <a:effectLst/>
                <a:latin typeface="+mn-lt"/>
                <a:ea typeface="+mn-ea"/>
                <a:cs typeface="+mn-cs"/>
              </a:rPr>
              <a:t> soll das in Geld messbare Interesse an der Ware decken, sie zielt demnach auf Gefahren der Beförderung und Lagerung ab (=Integritätsinteresse). Naturgemäß erwächst dieses Interesse demjenigen der den Schaden erleiden würde, also im Regelfall dem Versender oder dem Empfänger, je nachdem in welchem Eigentum sich die Güter zum Zeitpunkt des Transportes befinden.</a:t>
            </a:r>
            <a:r>
              <a:rPr lang="de-AT" sz="1200" kern="1200" baseline="30000" dirty="0">
                <a:solidFill>
                  <a:schemeClr val="tx1"/>
                </a:solidFill>
                <a:effectLst/>
                <a:latin typeface="+mn-lt"/>
                <a:ea typeface="+mn-ea"/>
                <a:cs typeface="+mn-cs"/>
              </a:rPr>
              <a:t> </a:t>
            </a:r>
            <a:r>
              <a:rPr lang="de-AT" sz="1200" kern="1200" dirty="0">
                <a:solidFill>
                  <a:schemeClr val="tx1"/>
                </a:solidFill>
                <a:effectLst/>
                <a:latin typeface="+mn-lt"/>
                <a:ea typeface="+mn-ea"/>
                <a:cs typeface="+mn-cs"/>
              </a:rPr>
              <a:t>Konkret werden die Gefahren für das Gut durch den Transport versichert, es handelt sich demnach um eine reine Waren(</a:t>
            </a:r>
            <a:r>
              <a:rPr lang="de-AT" sz="1200" kern="1200" dirty="0" err="1">
                <a:solidFill>
                  <a:schemeClr val="tx1"/>
                </a:solidFill>
                <a:effectLst/>
                <a:latin typeface="+mn-lt"/>
                <a:ea typeface="+mn-ea"/>
                <a:cs typeface="+mn-cs"/>
              </a:rPr>
              <a:t>transport</a:t>
            </a:r>
            <a:r>
              <a:rPr lang="de-AT" sz="1200" kern="1200" dirty="0">
                <a:solidFill>
                  <a:schemeClr val="tx1"/>
                </a:solidFill>
                <a:effectLst/>
                <a:latin typeface="+mn-lt"/>
                <a:ea typeface="+mn-ea"/>
                <a:cs typeface="+mn-cs"/>
              </a:rPr>
              <a:t>)</a:t>
            </a:r>
            <a:r>
              <a:rPr lang="de-AT" sz="1200" kern="1200" dirty="0" err="1">
                <a:solidFill>
                  <a:schemeClr val="tx1"/>
                </a:solidFill>
                <a:effectLst/>
                <a:latin typeface="+mn-lt"/>
                <a:ea typeface="+mn-ea"/>
                <a:cs typeface="+mn-cs"/>
              </a:rPr>
              <a:t>versicherung</a:t>
            </a:r>
            <a:r>
              <a:rPr lang="de-AT" sz="1200" kern="1200" dirty="0">
                <a:solidFill>
                  <a:schemeClr val="tx1"/>
                </a:solidFill>
                <a:effectLst/>
                <a:latin typeface="+mn-lt"/>
                <a:ea typeface="+mn-ea"/>
                <a:cs typeface="+mn-cs"/>
              </a:rPr>
              <a:t>, die in gewisser Weise ein Sacherhaltungsinteresse beinhaltet. Den Spediteur und den Frachtführer trifft keine Pflicht eine Warentransportversicherung ohne Auftrag durch den Versender abzuschließen, sehr wohl trifft ihn allerdings eine Beratungspflicht, da er die Interessen des Versenders bestmöglich vertreten soll – insbesondere wenn der Versender sichtlich unerfahren ist.</a:t>
            </a:r>
            <a:r>
              <a:rPr lang="de-AT" sz="1200" kern="1200" baseline="30000" dirty="0">
                <a:solidFill>
                  <a:schemeClr val="tx1"/>
                </a:solidFill>
                <a:effectLst/>
                <a:latin typeface="+mn-lt"/>
                <a:ea typeface="+mn-ea"/>
                <a:cs typeface="+mn-cs"/>
              </a:rPr>
              <a:t> </a:t>
            </a:r>
          </a:p>
          <a:p>
            <a:endParaRPr lang="de-DE" sz="1200" kern="1200" baseline="30000" dirty="0">
              <a:solidFill>
                <a:schemeClr val="tx1"/>
              </a:solidFill>
              <a:effectLst/>
              <a:latin typeface="+mn-lt"/>
              <a:ea typeface="+mn-ea"/>
              <a:cs typeface="+mn-cs"/>
            </a:endParaRPr>
          </a:p>
          <a:p>
            <a:r>
              <a:rPr lang="de-AT" sz="1200" kern="1200" dirty="0">
                <a:solidFill>
                  <a:schemeClr val="tx1"/>
                </a:solidFill>
                <a:effectLst/>
                <a:latin typeface="+mn-lt"/>
                <a:ea typeface="+mn-ea"/>
                <a:cs typeface="+mn-cs"/>
              </a:rPr>
              <a:t>Bei der </a:t>
            </a:r>
            <a:r>
              <a:rPr lang="de-AT" sz="1200" b="1" kern="1200" dirty="0">
                <a:solidFill>
                  <a:schemeClr val="tx1"/>
                </a:solidFill>
                <a:effectLst/>
                <a:latin typeface="+mn-lt"/>
                <a:ea typeface="+mn-ea"/>
                <a:cs typeface="+mn-cs"/>
              </a:rPr>
              <a:t>Frachtführerhaftpflichtversicherung</a:t>
            </a:r>
            <a:r>
              <a:rPr lang="de-AT" sz="1200" kern="1200" dirty="0">
                <a:solidFill>
                  <a:schemeClr val="tx1"/>
                </a:solidFill>
                <a:effectLst/>
                <a:latin typeface="+mn-lt"/>
                <a:ea typeface="+mn-ea"/>
                <a:cs typeface="+mn-cs"/>
              </a:rPr>
              <a:t> handelt es sich im Gegensatz zur Warentransportversicherung um eine reine Haftpflichtversicherung. Wie bereits erwähnt muss hierbei als Abgrenzungsmerkmal darauf abgestellt werden, wer ein spezielles Interesse an der jeweiligen Versicherung hat. Zielgruppe der Verkehrshaftungsversicherung (oder anders genannt Frachtführerhaftpflichtversicherung) sind: Spediteure, Frachtführer und Lagerhalter um ihr Haftungsrisiko für Schäden der Güter während ihres </a:t>
            </a:r>
            <a:r>
              <a:rPr lang="de-AT" sz="1200" kern="1200" dirty="0" err="1">
                <a:solidFill>
                  <a:schemeClr val="tx1"/>
                </a:solidFill>
                <a:effectLst/>
                <a:latin typeface="+mn-lt"/>
                <a:ea typeface="+mn-ea"/>
                <a:cs typeface="+mn-cs"/>
              </a:rPr>
              <a:t>Obhutszeitraumes</a:t>
            </a:r>
            <a:r>
              <a:rPr lang="de-AT" sz="1200" kern="1200" dirty="0">
                <a:solidFill>
                  <a:schemeClr val="tx1"/>
                </a:solidFill>
                <a:effectLst/>
                <a:latin typeface="+mn-lt"/>
                <a:ea typeface="+mn-ea"/>
                <a:cs typeface="+mn-cs"/>
              </a:rPr>
              <a:t> zu versichern. Neben klassischen Güterschäden fallen in der Regel auch Verspätungsschäden und Schäden aus grobem Verschulden in den Deckungsumfang. Anders als bei der Warentransportversicherung die den Eigentümer (Versender oder Empfänger) absichert (=Integritätsinteresse) schützt sich somit durch die Verkehrshaftungsversicherung der Spediteur, Frachtführer oder Lagerhalter gegen etwaige Schadenersatzansprüche durch den Versender/Empfänger bei auftretenden Schäden im Zusammenhang mit dem Transport, die durch die Verkehrshaftungsversicherung in der Regel durch den Versicherer gedeckt sind.</a:t>
            </a:r>
            <a:r>
              <a:rPr lang="de-AT" sz="1200" kern="1200" baseline="0" dirty="0">
                <a:solidFill>
                  <a:schemeClr val="tx1"/>
                </a:solidFill>
                <a:effectLst/>
                <a:latin typeface="+mn-lt"/>
                <a:ea typeface="+mn-ea"/>
                <a:cs typeface="+mn-cs"/>
              </a:rPr>
              <a:t> In Österreich gibt es keine gesetzliche Verpflichtung zum Abschluss einer Verkehrshaftungsversicherung.</a:t>
            </a:r>
          </a:p>
          <a:p>
            <a:endParaRPr lang="de-DE" sz="1200" kern="1200" baseline="0" dirty="0">
              <a:solidFill>
                <a:schemeClr val="tx1"/>
              </a:solidFill>
              <a:effectLst/>
              <a:latin typeface="+mn-lt"/>
              <a:ea typeface="+mn-ea"/>
              <a:cs typeface="+mn-cs"/>
            </a:endParaRPr>
          </a:p>
          <a:p>
            <a:r>
              <a:rPr lang="de-DE" sz="1200" kern="1200" baseline="0" dirty="0">
                <a:solidFill>
                  <a:schemeClr val="tx1"/>
                </a:solidFill>
                <a:effectLst/>
                <a:latin typeface="+mn-lt"/>
                <a:ea typeface="+mn-ea"/>
                <a:cs typeface="+mn-cs"/>
              </a:rPr>
              <a:t>Quelle: </a:t>
            </a:r>
            <a:r>
              <a:rPr lang="de-AT" sz="1200" kern="1200" dirty="0">
                <a:solidFill>
                  <a:schemeClr val="tx1"/>
                </a:solidFill>
                <a:effectLst/>
                <a:latin typeface="+mn-lt"/>
                <a:ea typeface="+mn-ea"/>
                <a:cs typeface="+mn-cs"/>
              </a:rPr>
              <a:t>Thume, Versicherungen des Transports - Einführung, </a:t>
            </a:r>
            <a:r>
              <a:rPr lang="de-AT" sz="1200" kern="1200" dirty="0" err="1">
                <a:solidFill>
                  <a:schemeClr val="tx1"/>
                </a:solidFill>
                <a:effectLst/>
                <a:latin typeface="+mn-lt"/>
                <a:ea typeface="+mn-ea"/>
                <a:cs typeface="+mn-cs"/>
              </a:rPr>
              <a:t>TranspR</a:t>
            </a:r>
            <a:r>
              <a:rPr lang="de-AT" sz="1200" kern="1200" dirty="0">
                <a:solidFill>
                  <a:schemeClr val="tx1"/>
                </a:solidFill>
                <a:effectLst/>
                <a:latin typeface="+mn-lt"/>
                <a:ea typeface="+mn-ea"/>
                <a:cs typeface="+mn-cs"/>
              </a:rPr>
              <a:t> (2006), 1 (3-4).</a:t>
            </a:r>
          </a:p>
          <a:p>
            <a:endParaRPr lang="de-AT" baseline="0" dirty="0"/>
          </a:p>
        </p:txBody>
      </p:sp>
      <p:sp>
        <p:nvSpPr>
          <p:cNvPr id="4" name="Slide Number Placeholder 3"/>
          <p:cNvSpPr>
            <a:spLocks noGrp="1"/>
          </p:cNvSpPr>
          <p:nvPr>
            <p:ph type="sldNum" sz="quarter" idx="10"/>
          </p:nvPr>
        </p:nvSpPr>
        <p:spPr/>
        <p:txBody>
          <a:bodyPr/>
          <a:lstStyle/>
          <a:p>
            <a:fld id="{56F06DAA-0A4E-4110-9797-3FB8CA0FEA93}" type="slidenum">
              <a:rPr lang="de-AT" smtClean="0"/>
              <a:t>31</a:t>
            </a:fld>
            <a:endParaRPr lang="de-AT" dirty="0"/>
          </a:p>
        </p:txBody>
      </p:sp>
    </p:spTree>
    <p:extLst>
      <p:ext uri="{BB962C8B-B14F-4D97-AF65-F5344CB8AC3E}">
        <p14:creationId xmlns:p14="http://schemas.microsoft.com/office/powerpoint/2010/main" val="6259236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Was ist ein Frachtführer?</a:t>
            </a:r>
          </a:p>
          <a:p>
            <a:r>
              <a:rPr lang="de-AT" dirty="0"/>
              <a:t>Beförderer der Güter (z.B.</a:t>
            </a:r>
            <a:r>
              <a:rPr lang="de-AT" baseline="0" dirty="0"/>
              <a:t> Reederei oder Verfrachter)</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32</a:t>
            </a:fld>
            <a:endParaRPr lang="de-AT" dirty="0"/>
          </a:p>
        </p:txBody>
      </p:sp>
    </p:spTree>
    <p:extLst>
      <p:ext uri="{BB962C8B-B14F-4D97-AF65-F5344CB8AC3E}">
        <p14:creationId xmlns:p14="http://schemas.microsoft.com/office/powerpoint/2010/main" val="30490825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33</a:t>
            </a:fld>
            <a:endParaRPr lang="de-AT" dirty="0"/>
          </a:p>
        </p:txBody>
      </p:sp>
    </p:spTree>
    <p:extLst>
      <p:ext uri="{BB962C8B-B14F-4D97-AF65-F5344CB8AC3E}">
        <p14:creationId xmlns:p14="http://schemas.microsoft.com/office/powerpoint/2010/main" val="37961393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b="0" dirty="0"/>
              <a:t>Die Besatzung eines Binnenschiffes</a:t>
            </a:r>
            <a:r>
              <a:rPr lang="de-AT" b="0" baseline="0" dirty="0"/>
              <a:t> besteht aus verschiedenen Mitgliedern mit unterschiedlichen Kompetenzen und Zuständigkeiten. Mindestanzahl und Zusammensetzung der Besatzungsmitglieder eines Binnenschiffes sind von der Größe und Ausstattung des Schiffes sowie der Betriebsform abhängig. Empfehlungen bezüglich Besatzung von Binnenschiffen finden sich im Kapitel 23 der Resolution Nr. 61 der UN-Wirtschaftskommission für Europa (UNECE) über die technischen Vorschriften für Binnenschiffe. Mindestanzahl und Zusammensetzung der Besatzung sowie Kompetenzen der Besatzungsmitglieder sind entlang der Donau durch nationale Gesetzgebung festgelegt. Für den Rhein sind die entsprechenden Erfordernisse in der Rheinschiffsuntersuchungsordnung angeführt.</a:t>
            </a:r>
          </a:p>
          <a:p>
            <a:endParaRPr lang="de-AT" b="0" baseline="0" dirty="0"/>
          </a:p>
          <a:p>
            <a:r>
              <a:rPr lang="de-AT" b="0" baseline="0" dirty="0"/>
              <a:t>Die für die jeweilige Betriebsform vorgeschriebene Besatzung muss während der Fahrt ständig an Bord des Schiffes sein. Der Antritt einer Fahrt ohne die vorgeschriebene Mindestbesatzung ist unzulässig. Die Anzahl der Mitglieder der Mindestbesatzung von Motorgüterschiffen, Schubschiffen und Schiffsverbänden ist abhängig von der Länge des Schiffes bzw. Verbandes und dem jeweiligen Betriebsmodus. Hierbei werden die folgenden Betriebsformen unterschieden:</a:t>
            </a:r>
          </a:p>
          <a:p>
            <a:r>
              <a:rPr lang="de-AT" b="0" baseline="0" dirty="0"/>
              <a:t>A1: Tagesfahrt bis zu 14 Stunden innerhalb eines Zeitraumes von 24 Stunden </a:t>
            </a:r>
          </a:p>
          <a:p>
            <a:r>
              <a:rPr lang="de-AT" b="0" baseline="0" dirty="0"/>
              <a:t>A2: Halbkontinuierliche Fahrt von bis zu 18 Stunden innerhalb eines Zeitraumes von 24 Stunden</a:t>
            </a:r>
          </a:p>
          <a:p>
            <a:r>
              <a:rPr lang="de-AT" b="0" baseline="0" dirty="0"/>
              <a:t>B: Ununterbrochene Fahrt von bis zu 24 Stunden und länger</a:t>
            </a:r>
          </a:p>
          <a:p>
            <a:endParaRPr lang="de-AT"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Quelle:</a:t>
            </a:r>
            <a:r>
              <a:rPr lang="de-AT" baseline="0" dirty="0"/>
              <a:t> </a:t>
            </a:r>
            <a:r>
              <a:rPr lang="de-AT" baseline="0" dirty="0" err="1"/>
              <a:t>viadonau</a:t>
            </a:r>
            <a:r>
              <a:rPr lang="de-AT" baseline="0" dirty="0"/>
              <a:t>, </a:t>
            </a:r>
            <a:r>
              <a:rPr lang="de-AT" dirty="0"/>
              <a:t>Handbuch der Donauschifffahrt S. 140-142</a:t>
            </a:r>
          </a:p>
          <a:p>
            <a:endParaRPr lang="de-AT" b="0" baseline="0" dirty="0"/>
          </a:p>
        </p:txBody>
      </p:sp>
      <p:sp>
        <p:nvSpPr>
          <p:cNvPr id="4" name="Slide Number Placeholder 3"/>
          <p:cNvSpPr>
            <a:spLocks noGrp="1"/>
          </p:cNvSpPr>
          <p:nvPr>
            <p:ph type="sldNum" sz="quarter" idx="10"/>
          </p:nvPr>
        </p:nvSpPr>
        <p:spPr/>
        <p:txBody>
          <a:bodyPr/>
          <a:lstStyle/>
          <a:p>
            <a:fld id="{56F06DAA-0A4E-4110-9797-3FB8CA0FEA93}" type="slidenum">
              <a:rPr lang="de-AT" smtClean="0"/>
              <a:t>34</a:t>
            </a:fld>
            <a:endParaRPr lang="de-AT" dirty="0"/>
          </a:p>
        </p:txBody>
      </p:sp>
    </p:spTree>
    <p:extLst>
      <p:ext uri="{BB962C8B-B14F-4D97-AF65-F5344CB8AC3E}">
        <p14:creationId xmlns:p14="http://schemas.microsoft.com/office/powerpoint/2010/main" val="37593828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Mittelfristig scheinen Dieselmotoren die gebräuchlichste Antriebsart in der Binnenschifffahrt zu bleiben. Langfristig</a:t>
            </a:r>
            <a:r>
              <a:rPr lang="de-AT" baseline="0" dirty="0"/>
              <a:t> gesehen ist der Einsatz von gasbetriebenen Motoren sowie von Brennstoffzellen vorstellbar. Daraus ergibt sich großes Potenzial für eine signifikante Emissionsreduzierung von Binnenschiffen.</a:t>
            </a:r>
            <a:endParaRPr lang="de-AT" dirty="0"/>
          </a:p>
          <a:p>
            <a:r>
              <a:rPr lang="de-AT" dirty="0"/>
              <a:t>Im</a:t>
            </a:r>
            <a:r>
              <a:rPr lang="de-AT" baseline="0" dirty="0"/>
              <a:t> Januar 2011 trat die Richtlinie 2009/30/EG der EU in Kraft, die den Schwefelgehalt in allen Treibstoffen der Binnenschifffahrt auf 0,001 % (10 ppm) begrenzt und somit zu einer Reduzierung der </a:t>
            </a:r>
            <a:r>
              <a:rPr lang="de-AT" baseline="0" dirty="0" err="1"/>
              <a:t>SOx</a:t>
            </a:r>
            <a:r>
              <a:rPr lang="de-AT" baseline="0" dirty="0"/>
              <a:t>-Emissionen um beinahe 100 % geführt hat.</a:t>
            </a:r>
            <a:endParaRPr lang="de-AT" dirty="0"/>
          </a:p>
          <a:p>
            <a:endParaRPr lang="de-AT" dirty="0"/>
          </a:p>
          <a:p>
            <a:r>
              <a:rPr lang="de-AT" sz="1200" b="0" kern="1200" dirty="0">
                <a:solidFill>
                  <a:schemeClr val="tx1"/>
                </a:solidFill>
                <a:effectLst/>
                <a:latin typeface="+mn-lt"/>
                <a:ea typeface="+mn-ea"/>
                <a:cs typeface="+mn-cs"/>
              </a:rPr>
              <a:t>Die Gesetzeslage hinsichtlich Emissionen wird zunehmend strenger, und Umweltfreundlichkeit wird zu einem immer wichtigeren Wettbewerbsvorteil. Es ist daher notwendig, Motoren im Hinblick auf ihren Treibstoffverbrauch und ihr Emissionsverhalten zu optimieren. Die gegenwärtig in der Binnenschifffahrt eingesetzten Dieselmotoren sind emissionsoptimiert und ihr spezifischer Treibstoffverbrauch beträgt 0,2 kg/kWh. Dieser Wert ist seit einigen Jahren unverändert, da die Stickoxid-Emissionen auf</a:t>
            </a:r>
            <a:r>
              <a:rPr lang="de-AT" sz="1200" b="0" kern="1200" baseline="0" dirty="0">
                <a:solidFill>
                  <a:schemeClr val="tx1"/>
                </a:solidFill>
                <a:effectLst/>
                <a:latin typeface="+mn-lt"/>
                <a:ea typeface="+mn-ea"/>
                <a:cs typeface="+mn-cs"/>
              </a:rPr>
              <a:t> Kosten des Treibstoffverbrauchs verringert werden mussten. Wenn ein Schiffsmotor ersetz wird, so liegt sein durchschnittliches Alter bei etwa 15 Jahren oder sogar darüber. Es wird im vergleich zu Lastkraftwagen, deren Motoren eine durchschnittliche Betriebsdauer von fünf Jahren aufweisen, in der Binnenschifffahrt daher viel länger dauern, bis neue Emissionsstandards erfüllt werden können.</a:t>
            </a:r>
          </a:p>
          <a:p>
            <a:endParaRPr lang="de-AT" sz="1200" b="0" kern="1200" baseline="0" dirty="0">
              <a:solidFill>
                <a:schemeClr val="tx1"/>
              </a:solidFill>
              <a:effectLst/>
              <a:latin typeface="+mn-lt"/>
              <a:ea typeface="+mn-ea"/>
              <a:cs typeface="+mn-cs"/>
            </a:endParaRPr>
          </a:p>
          <a:p>
            <a:r>
              <a:rPr lang="de-AT" sz="1200" b="0" kern="1200" baseline="0" dirty="0">
                <a:solidFill>
                  <a:schemeClr val="tx1"/>
                </a:solidFill>
                <a:effectLst/>
                <a:latin typeface="+mn-lt"/>
                <a:ea typeface="+mn-ea"/>
                <a:cs typeface="+mn-cs"/>
              </a:rPr>
              <a:t>Internationale Forschungsprojekte und Versuche ergaben, dass die wirkungsvollsten Techniken zur Reduktion von Motorenemissionen und Treibstoffverbrauch folgende sind:</a:t>
            </a:r>
          </a:p>
          <a:p>
            <a:pPr marL="171450" indent="-171450">
              <a:buFont typeface="Arial" panose="020B0604020202020204" pitchFamily="34" charset="0"/>
              <a:buChar char="•"/>
            </a:pPr>
            <a:r>
              <a:rPr lang="de-AT" sz="1200" b="0" kern="1200" baseline="0" dirty="0">
                <a:solidFill>
                  <a:schemeClr val="tx1"/>
                </a:solidFill>
                <a:effectLst/>
                <a:latin typeface="+mn-lt"/>
                <a:ea typeface="+mn-ea"/>
                <a:cs typeface="+mn-cs"/>
              </a:rPr>
              <a:t>Motoren für verflüssigtes Erdgas (LNG)</a:t>
            </a:r>
          </a:p>
          <a:p>
            <a:pPr marL="171450" indent="-171450">
              <a:buFont typeface="Arial" panose="020B0604020202020204" pitchFamily="34" charset="0"/>
              <a:buChar char="•"/>
            </a:pPr>
            <a:r>
              <a:rPr lang="de-AT" sz="1200" b="0" kern="1200" baseline="0" dirty="0">
                <a:solidFill>
                  <a:schemeClr val="tx1"/>
                </a:solidFill>
                <a:effectLst/>
                <a:latin typeface="+mn-lt"/>
                <a:ea typeface="+mn-ea"/>
                <a:cs typeface="+mn-cs"/>
              </a:rPr>
              <a:t>Schwefelarmer Treibstoff</a:t>
            </a:r>
          </a:p>
          <a:p>
            <a:pPr marL="171450" indent="-171450">
              <a:buFont typeface="Arial" panose="020B0604020202020204" pitchFamily="34" charset="0"/>
              <a:buChar char="•"/>
            </a:pPr>
            <a:r>
              <a:rPr lang="de-AT" sz="1200" b="0" kern="1200" baseline="0" dirty="0">
                <a:solidFill>
                  <a:schemeClr val="tx1"/>
                </a:solidFill>
                <a:effectLst/>
                <a:latin typeface="+mn-lt"/>
                <a:ea typeface="+mn-ea"/>
                <a:cs typeface="+mn-cs"/>
              </a:rPr>
              <a:t>Diesel-Oxidationskatalysator (benötigt schwefelarmen Triebstoff)</a:t>
            </a:r>
          </a:p>
          <a:p>
            <a:pPr marL="171450" indent="-171450">
              <a:buFont typeface="Arial" panose="020B0604020202020204" pitchFamily="34" charset="0"/>
              <a:buChar char="•"/>
            </a:pPr>
            <a:r>
              <a:rPr lang="de-AT" sz="1200" b="0" kern="1200" baseline="0" dirty="0">
                <a:solidFill>
                  <a:schemeClr val="tx1"/>
                </a:solidFill>
                <a:effectLst/>
                <a:latin typeface="+mn-lt"/>
                <a:ea typeface="+mn-ea"/>
                <a:cs typeface="+mn-cs"/>
              </a:rPr>
              <a:t>Selektive katalytische Reduktion</a:t>
            </a:r>
          </a:p>
          <a:p>
            <a:pPr marL="171450" indent="-171450">
              <a:buFont typeface="Arial" panose="020B0604020202020204" pitchFamily="34" charset="0"/>
              <a:buChar char="•"/>
            </a:pPr>
            <a:r>
              <a:rPr lang="de-AT" sz="1200" b="0" kern="1200" baseline="0" dirty="0">
                <a:solidFill>
                  <a:schemeClr val="tx1"/>
                </a:solidFill>
                <a:effectLst/>
                <a:latin typeface="+mn-lt"/>
                <a:ea typeface="+mn-ea"/>
                <a:cs typeface="+mn-cs"/>
              </a:rPr>
              <a:t>Feinstaubfilter</a:t>
            </a:r>
          </a:p>
          <a:p>
            <a:pPr marL="171450" indent="-171450">
              <a:buFont typeface="Arial" panose="020B0604020202020204" pitchFamily="34" charset="0"/>
              <a:buChar char="•"/>
            </a:pPr>
            <a:r>
              <a:rPr lang="de-AT" sz="1200" b="0" kern="1200" baseline="0" dirty="0" err="1">
                <a:solidFill>
                  <a:schemeClr val="tx1"/>
                </a:solidFill>
                <a:effectLst/>
                <a:latin typeface="+mn-lt"/>
                <a:ea typeface="+mn-ea"/>
                <a:cs typeface="+mn-cs"/>
              </a:rPr>
              <a:t>Advising</a:t>
            </a:r>
            <a:r>
              <a:rPr lang="de-AT" sz="1200" b="0" kern="1200" baseline="0" dirty="0">
                <a:solidFill>
                  <a:schemeClr val="tx1"/>
                </a:solidFill>
                <a:effectLst/>
                <a:latin typeface="+mn-lt"/>
                <a:ea typeface="+mn-ea"/>
                <a:cs typeface="+mn-cs"/>
              </a:rPr>
              <a:t> </a:t>
            </a:r>
            <a:r>
              <a:rPr lang="de-AT" sz="1200" b="0" kern="1200" baseline="0" dirty="0" err="1">
                <a:solidFill>
                  <a:schemeClr val="tx1"/>
                </a:solidFill>
                <a:effectLst/>
                <a:latin typeface="+mn-lt"/>
                <a:ea typeface="+mn-ea"/>
                <a:cs typeface="+mn-cs"/>
              </a:rPr>
              <a:t>Tempomaat</a:t>
            </a:r>
            <a:endParaRPr lang="de-AT" sz="1200" b="0" kern="1200" dirty="0">
              <a:solidFill>
                <a:schemeClr val="tx1"/>
              </a:solidFill>
              <a:effectLst/>
              <a:latin typeface="+mn-lt"/>
              <a:ea typeface="+mn-ea"/>
              <a:cs typeface="+mn-cs"/>
            </a:endParaRPr>
          </a:p>
          <a:p>
            <a:endParaRPr lang="de-AT"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Quelle: </a:t>
            </a:r>
            <a:r>
              <a:rPr lang="de-AT" dirty="0" err="1"/>
              <a:t>viadonau</a:t>
            </a:r>
            <a:r>
              <a:rPr lang="de-AT" dirty="0"/>
              <a:t>,</a:t>
            </a:r>
            <a:r>
              <a:rPr lang="de-AT" baseline="0" dirty="0"/>
              <a:t> </a:t>
            </a:r>
            <a:r>
              <a:rPr lang="de-AT" dirty="0"/>
              <a:t>Handbuch der Donauschifffahrt, S. 132-133</a:t>
            </a:r>
          </a:p>
          <a:p>
            <a:endParaRPr lang="de-AT" b="0" baseline="0" dirty="0"/>
          </a:p>
          <a:p>
            <a:endParaRPr lang="de-AT" b="0" dirty="0"/>
          </a:p>
        </p:txBody>
      </p:sp>
      <p:sp>
        <p:nvSpPr>
          <p:cNvPr id="4" name="Slide Number Placeholder 3"/>
          <p:cNvSpPr>
            <a:spLocks noGrp="1"/>
          </p:cNvSpPr>
          <p:nvPr>
            <p:ph type="sldNum" sz="quarter" idx="10"/>
          </p:nvPr>
        </p:nvSpPr>
        <p:spPr/>
        <p:txBody>
          <a:bodyPr/>
          <a:lstStyle/>
          <a:p>
            <a:fld id="{56F06DAA-0A4E-4110-9797-3FB8CA0FEA93}" type="slidenum">
              <a:rPr lang="de-AT" smtClean="0"/>
              <a:t>35</a:t>
            </a:fld>
            <a:endParaRPr lang="de-AT" dirty="0"/>
          </a:p>
        </p:txBody>
      </p:sp>
    </p:spTree>
    <p:extLst>
      <p:ext uri="{BB962C8B-B14F-4D97-AF65-F5344CB8AC3E}">
        <p14:creationId xmlns:p14="http://schemas.microsoft.com/office/powerpoint/2010/main" val="37593828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In der Verordnung (EU) 2016/1628 auch</a:t>
            </a:r>
            <a:r>
              <a:rPr lang="de-AT" baseline="0" dirty="0"/>
              <a:t> genannt Non-Road Mobile </a:t>
            </a:r>
            <a:r>
              <a:rPr lang="de-AT" baseline="0" dirty="0" err="1"/>
              <a:t>Machinery</a:t>
            </a:r>
            <a:r>
              <a:rPr lang="de-AT" baseline="0" dirty="0"/>
              <a:t>/NRMM-Verordnung) </a:t>
            </a:r>
            <a:r>
              <a:rPr lang="de-AT" dirty="0"/>
              <a:t>sind die Grenzwerte für Abgasemissionen neuer Motoren geregelt. Die zu erfüllenden Grenzwerte sind sehr streng, weshalb wohl Emissionsreduktionstechnologien wie beispielsweise Abgasnachbehandlung durch selektive katalytische Reduktion (SCR) und Partikelfilter zur Anwendung kommen müssen. Erstmals ist auch ein Grenzwert für die Anzahl der Partikel einzuhalten (Motoren mit einer Leistung P ≥ 300 kW).  </a:t>
            </a:r>
          </a:p>
          <a:p>
            <a:endParaRPr lang="de-DE" dirty="0"/>
          </a:p>
          <a:p>
            <a:r>
              <a:rPr lang="de-AT" dirty="0"/>
              <a:t>Mittlerweile diskutiert die EU-Kommission auch freiwillige Umweltstandards, die auch auf bestehende Schiffe angewandt werden könnten. Derzeit gibt es solche in Belgien und den Niederlanden, deren Einhaltung durch den sogenannten Green Award gekennzeichnet ist. Schiffe, die diesen Award haben, können bis zu 30 Prozent ermäßigte Hafengebühren erhalten.</a:t>
            </a:r>
          </a:p>
          <a:p>
            <a:endParaRPr lang="de-DE" dirty="0"/>
          </a:p>
          <a:p>
            <a:r>
              <a:rPr lang="de-DE" dirty="0"/>
              <a:t>Quelle: </a:t>
            </a:r>
            <a:r>
              <a:rPr lang="de-DE" dirty="0" err="1"/>
              <a:t>viadonau</a:t>
            </a:r>
            <a:r>
              <a:rPr lang="de-DE" dirty="0"/>
              <a:t>, Handbuch</a:t>
            </a:r>
            <a:r>
              <a:rPr lang="de-DE" baseline="0" dirty="0"/>
              <a:t> der Donauschifffahrt, S. 132-133.</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36</a:t>
            </a:fld>
            <a:endParaRPr lang="de-AT" dirty="0"/>
          </a:p>
        </p:txBody>
      </p:sp>
    </p:spTree>
    <p:extLst>
      <p:ext uri="{BB962C8B-B14F-4D97-AF65-F5344CB8AC3E}">
        <p14:creationId xmlns:p14="http://schemas.microsoft.com/office/powerpoint/2010/main" val="19145392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Ein weiteres Beispiel ist der Hafen Rotterdam der unterschiedlichste Maßnahmen setzt um den Hafen nachhaltig zu gestalten.</a:t>
            </a:r>
          </a:p>
          <a:p>
            <a:r>
              <a:rPr lang="de-AT" dirty="0"/>
              <a:t>Beispielsweise</a:t>
            </a:r>
            <a:r>
              <a:rPr lang="de-AT" baseline="0" dirty="0"/>
              <a:t> werden </a:t>
            </a:r>
            <a:r>
              <a:rPr lang="de-AT" dirty="0"/>
              <a:t>ab 2025 nur mehr Binnenschiffe zugelassen sind, deren Motoren mindestens der ZKR-Stufe II entsprechen. (Mit den ZKR-Stufen werden die Emissionsgrenzwerte der Zentralkommission für die Rheinschifffahrt (ZKR) beschrieben. Mehr dazu findet man auf der Website der ZKR: https://www.ccr-zkr.org/).</a:t>
            </a:r>
          </a:p>
          <a:p>
            <a:endParaRPr lang="de-DE" dirty="0"/>
          </a:p>
          <a:p>
            <a:r>
              <a:rPr lang="de-DE" dirty="0"/>
              <a:t>Umweltfreundliche Seeschiffe, die</a:t>
            </a:r>
            <a:r>
              <a:rPr lang="de-DE" baseline="0" dirty="0"/>
              <a:t> mehr erfüllen als es gesetzliche Normen vorschreiben, erhalten bis zu 20% Ermäßigung auf Hafengebühren.</a:t>
            </a:r>
          </a:p>
          <a:p>
            <a:r>
              <a:rPr lang="de-DE" baseline="0" dirty="0"/>
              <a:t>Zudem setzt der Hafen selbst auch verstärkt auf Nachhaltigkeit z.B. werden neben dem Einsatz von Wind- und Solarenergie im Hafen auch hybride </a:t>
            </a:r>
            <a:r>
              <a:rPr lang="de-DE" baseline="0" dirty="0" err="1"/>
              <a:t>Patrouillefahrzeuge</a:t>
            </a:r>
            <a:r>
              <a:rPr lang="de-DE" baseline="0" dirty="0"/>
              <a:t> verwendet.</a:t>
            </a:r>
          </a:p>
          <a:p>
            <a:endParaRPr lang="de-DE" baseline="0" dirty="0"/>
          </a:p>
          <a:p>
            <a:r>
              <a:rPr lang="de-DE" baseline="0" dirty="0"/>
              <a:t>Quellen: </a:t>
            </a:r>
          </a:p>
          <a:p>
            <a:r>
              <a:rPr lang="de-DE" baseline="0" dirty="0" err="1"/>
              <a:t>viadonau</a:t>
            </a:r>
            <a:r>
              <a:rPr lang="de-DE" baseline="0" dirty="0"/>
              <a:t>, Handbuch der Donauschifffahrt, S. 133.</a:t>
            </a:r>
          </a:p>
          <a:p>
            <a:r>
              <a:rPr lang="de-DE" baseline="0" dirty="0"/>
              <a:t>Port </a:t>
            </a:r>
            <a:r>
              <a:rPr lang="de-DE" baseline="0" dirty="0" err="1"/>
              <a:t>of</a:t>
            </a:r>
            <a:r>
              <a:rPr lang="de-DE" baseline="0" dirty="0"/>
              <a:t> Rotterdam, Für einen nachhaltigen Hafen, https://www.portofrotterdam.com/sites/default/files/downloads/factsheet-port-of-rotterdam-fur-einen-nachhaltigen-hafen-de-2019.pdf?token=LPVmkFHz, zuletzt abgerufen am 03.08.2020.</a:t>
            </a:r>
            <a:endParaRPr lang="de-AT" dirty="0"/>
          </a:p>
          <a:p>
            <a:endParaRPr lang="de-AT" dirty="0"/>
          </a:p>
          <a:p>
            <a:r>
              <a:rPr lang="de-AT" dirty="0"/>
              <a:t> </a:t>
            </a:r>
          </a:p>
        </p:txBody>
      </p:sp>
      <p:sp>
        <p:nvSpPr>
          <p:cNvPr id="4" name="Slide Number Placeholder 3"/>
          <p:cNvSpPr>
            <a:spLocks noGrp="1"/>
          </p:cNvSpPr>
          <p:nvPr>
            <p:ph type="sldNum" sz="quarter" idx="10"/>
          </p:nvPr>
        </p:nvSpPr>
        <p:spPr/>
        <p:txBody>
          <a:bodyPr/>
          <a:lstStyle/>
          <a:p>
            <a:fld id="{56F06DAA-0A4E-4110-9797-3FB8CA0FEA93}" type="slidenum">
              <a:rPr lang="de-AT" smtClean="0"/>
              <a:t>37</a:t>
            </a:fld>
            <a:endParaRPr lang="de-AT" dirty="0"/>
          </a:p>
        </p:txBody>
      </p:sp>
    </p:spTree>
    <p:extLst>
      <p:ext uri="{BB962C8B-B14F-4D97-AF65-F5344CB8AC3E}">
        <p14:creationId xmlns:p14="http://schemas.microsoft.com/office/powerpoint/2010/main" val="31529592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sz="1200" b="0" i="0" u="none" strike="noStrike" kern="1200" dirty="0">
                <a:solidFill>
                  <a:schemeClr val="tx1"/>
                </a:solidFill>
                <a:effectLst/>
                <a:latin typeface="+mn-lt"/>
                <a:ea typeface="+mn-ea"/>
                <a:cs typeface="+mn-cs"/>
              </a:rPr>
              <a:t>Bestimmte Stoffe oder Gegenstände werden als gefährliche Güter bezeichnet, weil sie wegen ihrer Eigenschaften beim Transport eine Gefahr für das Leben oder die Gesundheit von Menschen, für Tiere, Sachen oder die Umwelt darstellen. </a:t>
            </a:r>
            <a:endParaRPr lang="de-AT" dirty="0"/>
          </a:p>
          <a:p>
            <a:endParaRPr lang="de-AT" dirty="0"/>
          </a:p>
          <a:p>
            <a:r>
              <a:rPr lang="de-AT" baseline="0" dirty="0"/>
              <a:t>Die Transporte von Gefahrgütern per Binnenschiff sind im Europäischen Übereinkommen über die internationale Beförderung von gefährlichen Gütern auf Binnenwasserstraßen (ADN) geregelt. Das Übereinkommen erfasst alle gefährlichen Güter und legt fest, ob sie mit dem Binnenschiff transportiert werden dürfen. Für die genehmigten Gefahrgüter gelten besondere Vorschriften, die folgende Bereiche regeln: • Klassifizierung der Güter inklusive Zuordnungskriterien und Prüfverfahren • Verwendung von Verpackungen, Tanks und Massengutbehältern • Verfahren beim Güterversand (zum Beispiel Kennzeichnung und Beschriftung) • Bestimmungen bezüglich Beladung, Transport, Entladung und sonstige     Behandlung von Gütern • Vorschriften bezüglich Schiffsmannschaften, Ausrüstung, Betrieb und Dokumentation • Vorschriften für den Schiffsbau</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Quelle:</a:t>
            </a:r>
            <a:r>
              <a:rPr lang="de-AT" baseline="0" dirty="0"/>
              <a:t> </a:t>
            </a:r>
            <a:r>
              <a:rPr lang="de-AT" baseline="0" dirty="0" err="1"/>
              <a:t>viadonau</a:t>
            </a:r>
            <a:r>
              <a:rPr lang="de-AT" baseline="0" dirty="0"/>
              <a:t>, Handbuch der Donauschifffahrt, S. 174.</a:t>
            </a:r>
            <a:endParaRPr lang="de-AT"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b="0" i="0" u="none" strike="noStrike" kern="1200" dirty="0">
                <a:solidFill>
                  <a:schemeClr val="tx1"/>
                </a:solidFill>
                <a:effectLst/>
                <a:latin typeface="+mn-lt"/>
                <a:ea typeface="+mn-ea"/>
                <a:cs typeface="+mn-cs"/>
              </a:rPr>
              <a:t>In Österreich gilt das Bundesgesetz über die Beförderung gefährlicher Güter (Gefahrgutbeförderungsgesetz – GGBG), sowie das ADN.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Die</a:t>
            </a:r>
            <a:r>
              <a:rPr lang="de-DE" baseline="0" dirty="0"/>
              <a:t> aktuelle Fassung des GGBG sowie des ADN finden Sie unter den nachfolgenden Links:</a:t>
            </a:r>
            <a:endParaRPr lang="de-AT" dirty="0"/>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https://www.ris.bka.gv.at/GeltendeFassung.wxe?Abfrage=Bundesnormen&amp;Gesetzesnummer=10012852</a:t>
            </a:r>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https://www.ris.bka.gv.at/GeltendeFassung.wxe?Abfrage=Bundesnormen&amp;Gesetzesnummer=20005858</a:t>
            </a:r>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38</a:t>
            </a:fld>
            <a:endParaRPr lang="de-AT" dirty="0"/>
          </a:p>
        </p:txBody>
      </p:sp>
    </p:spTree>
    <p:extLst>
      <p:ext uri="{BB962C8B-B14F-4D97-AF65-F5344CB8AC3E}">
        <p14:creationId xmlns:p14="http://schemas.microsoft.com/office/powerpoint/2010/main" val="14909165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Welches der folgenden Güter ist ein Gefahrengut?</a:t>
            </a:r>
          </a:p>
          <a:p>
            <a:r>
              <a:rPr lang="de-AT" dirty="0"/>
              <a:t>Erdölerzeugnisse</a:t>
            </a:r>
          </a:p>
        </p:txBody>
      </p:sp>
      <p:sp>
        <p:nvSpPr>
          <p:cNvPr id="4" name="Foliennummernplatzhalter 3"/>
          <p:cNvSpPr>
            <a:spLocks noGrp="1"/>
          </p:cNvSpPr>
          <p:nvPr>
            <p:ph type="sldNum" sz="quarter" idx="10"/>
          </p:nvPr>
        </p:nvSpPr>
        <p:spPr/>
        <p:txBody>
          <a:bodyPr/>
          <a:lstStyle/>
          <a:p>
            <a:fld id="{56F06DAA-0A4E-4110-9797-3FB8CA0FEA93}" type="slidenum">
              <a:rPr lang="de-AT" smtClean="0"/>
              <a:t>39</a:t>
            </a:fld>
            <a:endParaRPr lang="de-AT" dirty="0"/>
          </a:p>
        </p:txBody>
      </p:sp>
    </p:spTree>
    <p:extLst>
      <p:ext uri="{BB962C8B-B14F-4D97-AF65-F5344CB8AC3E}">
        <p14:creationId xmlns:p14="http://schemas.microsoft.com/office/powerpoint/2010/main" val="1332700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baseline="0" dirty="0"/>
              <a:t>Die Fragen in der </a:t>
            </a:r>
            <a:r>
              <a:rPr lang="de-AT" baseline="0" dirty="0" err="1"/>
              <a:t>darüberliegenden</a:t>
            </a:r>
            <a:r>
              <a:rPr lang="de-AT" baseline="0" dirty="0"/>
              <a:t> Folie können als Aufwärmungsübung zum Thema „</a:t>
            </a:r>
            <a:r>
              <a:rPr lang="de-DE" dirty="0">
                <a:solidFill>
                  <a:srgbClr val="3C628F"/>
                </a:solidFill>
              </a:rPr>
              <a:t>Rechtliche Rahmenbedingungen</a:t>
            </a:r>
            <a:r>
              <a:rPr lang="de-AT" baseline="0" dirty="0"/>
              <a:t>“ verwendet werden. Das Ziel ist es die Fragen mit den </a:t>
            </a:r>
            <a:r>
              <a:rPr lang="de-AT" baseline="0" dirty="0" err="1"/>
              <a:t>TeilnehmerInnen</a:t>
            </a:r>
            <a:r>
              <a:rPr lang="de-AT" baseline="0" dirty="0"/>
              <a:t> zu diskutieren.</a:t>
            </a:r>
            <a:r>
              <a:rPr lang="de-AT" baseline="0" noProof="0" dirty="0"/>
              <a:t> Die Fragen werden während der Präsentation beantwortet. Aufgrund dessen können die Fragen am Ende der Präsentation noch einmal diskutiert werden.</a:t>
            </a:r>
            <a:endParaRPr lang="de-AT" baseline="0" dirty="0"/>
          </a:p>
          <a:p>
            <a:endParaRPr lang="de-AT" baseline="0" dirty="0"/>
          </a:p>
          <a:p>
            <a:pPr defTabSz="911516"/>
            <a:r>
              <a:rPr lang="de-AT" b="1" baseline="0" dirty="0"/>
              <a:t>Diskussionsfragen (5-10 Minuten Diskussion)</a:t>
            </a:r>
            <a:r>
              <a:rPr lang="de-AT" baseline="0" dirty="0"/>
              <a:t>: </a:t>
            </a:r>
          </a:p>
          <a:p>
            <a:pPr defTabSz="911516"/>
            <a:r>
              <a:rPr lang="de-AT" baseline="0" dirty="0"/>
              <a:t>Wer legt in Europa verkehrspolitische Ziele vor?</a:t>
            </a:r>
          </a:p>
          <a:p>
            <a:pPr defTabSz="911516"/>
            <a:r>
              <a:rPr lang="de-AT" baseline="0" dirty="0"/>
              <a:t>EU und/oder Staaten individuell</a:t>
            </a:r>
          </a:p>
          <a:p>
            <a:pPr defTabSz="911516"/>
            <a:r>
              <a:rPr lang="de-AT" baseline="0" dirty="0"/>
              <a:t>Was wird im Schifffahrtsgesetz geregelt?</a:t>
            </a:r>
          </a:p>
          <a:p>
            <a:r>
              <a:rPr lang="de-AT" baseline="0" dirty="0"/>
              <a:t>Das vom Nationalrat beschlossene Gesetz enthält Vorschriften zur Wasserstraße, Schifffahrtsanlangen, Schifffahrtsgewerberecht, Schiffszulassung und -führung etc.</a:t>
            </a:r>
          </a:p>
          <a:p>
            <a:endParaRPr lang="de-AT" baseline="0" dirty="0"/>
          </a:p>
          <a:p>
            <a:r>
              <a:rPr lang="de-AT" b="1" baseline="0" dirty="0"/>
              <a:t>Input- mögliche Diskussionspunkte:</a:t>
            </a:r>
          </a:p>
          <a:p>
            <a:pPr marL="170909" indent="-170909">
              <a:buFont typeface="Arial" panose="020B0604020202020204" pitchFamily="34" charset="0"/>
              <a:buChar char="•"/>
            </a:pPr>
            <a:r>
              <a:rPr lang="de-DE" baseline="0" noProof="0" dirty="0"/>
              <a:t>Frachtverträge</a:t>
            </a:r>
          </a:p>
          <a:p>
            <a:pPr marL="170909" indent="-170909">
              <a:buFont typeface="Arial" panose="020B0604020202020204" pitchFamily="34" charset="0"/>
              <a:buChar char="•"/>
            </a:pPr>
            <a:r>
              <a:rPr lang="de-DE" baseline="0" noProof="0" dirty="0"/>
              <a:t>Haftung der Frachtführer</a:t>
            </a:r>
          </a:p>
          <a:p>
            <a:pPr marL="170909" indent="-170909">
              <a:buFont typeface="Arial" panose="020B0604020202020204" pitchFamily="34" charset="0"/>
              <a:buChar char="•"/>
            </a:pPr>
            <a:r>
              <a:rPr lang="de-DE" baseline="0" noProof="0" dirty="0"/>
              <a:t>Regelungen für Besatzung und Treibstoff</a:t>
            </a:r>
          </a:p>
          <a:p>
            <a:pPr marL="170909" indent="-170909">
              <a:buFont typeface="Arial" panose="020B0604020202020204" pitchFamily="34" charset="0"/>
              <a:buChar char="•"/>
            </a:pPr>
            <a:endParaRPr lang="de-DE" baseline="0" noProof="0" dirty="0"/>
          </a:p>
        </p:txBody>
      </p:sp>
      <p:sp>
        <p:nvSpPr>
          <p:cNvPr id="4" name="Slide Number Placeholder 3"/>
          <p:cNvSpPr>
            <a:spLocks noGrp="1"/>
          </p:cNvSpPr>
          <p:nvPr>
            <p:ph type="sldNum" sz="quarter" idx="10"/>
          </p:nvPr>
        </p:nvSpPr>
        <p:spPr/>
        <p:txBody>
          <a:bodyPr/>
          <a:lstStyle/>
          <a:p>
            <a:fld id="{56F06DAA-0A4E-4110-9797-3FB8CA0FEA93}" type="slidenum">
              <a:rPr lang="de-AT" smtClean="0"/>
              <a:t>4</a:t>
            </a:fld>
            <a:endParaRPr lang="de-AT" dirty="0"/>
          </a:p>
        </p:txBody>
      </p:sp>
    </p:spTree>
    <p:extLst>
      <p:ext uri="{BB962C8B-B14F-4D97-AF65-F5344CB8AC3E}">
        <p14:creationId xmlns:p14="http://schemas.microsoft.com/office/powerpoint/2010/main" val="23940746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41</a:t>
            </a:fld>
            <a:endParaRPr lang="de-AT" dirty="0"/>
          </a:p>
        </p:txBody>
      </p:sp>
    </p:spTree>
    <p:extLst>
      <p:ext uri="{BB962C8B-B14F-4D97-AF65-F5344CB8AC3E}">
        <p14:creationId xmlns:p14="http://schemas.microsoft.com/office/powerpoint/2010/main" val="10917961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a:p>
        </p:txBody>
      </p:sp>
      <p:sp>
        <p:nvSpPr>
          <p:cNvPr id="4" name="Slide Number Placeholder 3"/>
          <p:cNvSpPr>
            <a:spLocks noGrp="1"/>
          </p:cNvSpPr>
          <p:nvPr>
            <p:ph type="sldNum" sz="quarter" idx="10"/>
          </p:nvPr>
        </p:nvSpPr>
        <p:spPr/>
        <p:txBody>
          <a:bodyPr/>
          <a:lstStyle/>
          <a:p>
            <a:fld id="{56F06DAA-0A4E-4110-9797-3FB8CA0FEA93}" type="slidenum">
              <a:rPr lang="de-AT" smtClean="0"/>
              <a:t>42</a:t>
            </a:fld>
            <a:endParaRPr lang="de-AT" dirty="0"/>
          </a:p>
        </p:txBody>
      </p:sp>
    </p:spTree>
    <p:extLst>
      <p:ext uri="{BB962C8B-B14F-4D97-AF65-F5344CB8AC3E}">
        <p14:creationId xmlns:p14="http://schemas.microsoft.com/office/powerpoint/2010/main" val="41497012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Die rechtlichen Rahmenbedingungen</a:t>
            </a:r>
            <a:r>
              <a:rPr lang="de-DE" baseline="0" dirty="0"/>
              <a:t> der Binnenschifffahrt umfassen eine breite Palette an rechtlichen Themenbereichen unter anderem beschäftigt sich dieser Foliensatz mit den Regelungen über den Verkehr auf Wasserstraßen und gibt eine Übersicht über Förderungen der Binnenschifffahrt. Zusätzlich werden aber auch transportrechtliche Aspekte vom Abschluss von Transportverträgen über Haftungsfragen und Versicherungen thematisiert. Darüber hinaus wird der eigentliche Transport per Binnenschiff aus rechtlicher Sicht beleuchtet. Unter anderem werden hier Themen wie Mindestbesatzung und Fahrzeiten, Antrieb und Schadstoffwerte aber auch das Thema Gefahrguttransporte als kurzer Exkurs behandelt.</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5</a:t>
            </a:fld>
            <a:endParaRPr lang="de-AT" dirty="0"/>
          </a:p>
        </p:txBody>
      </p:sp>
    </p:spTree>
    <p:extLst>
      <p:ext uri="{BB962C8B-B14F-4D97-AF65-F5344CB8AC3E}">
        <p14:creationId xmlns:p14="http://schemas.microsoft.com/office/powerpoint/2010/main" val="36253614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Frachtvertrag und</a:t>
            </a:r>
            <a:r>
              <a:rPr lang="de-AT" baseline="0" dirty="0"/>
              <a:t> Haftung</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6</a:t>
            </a:fld>
            <a:endParaRPr lang="de-AT" dirty="0"/>
          </a:p>
        </p:txBody>
      </p:sp>
    </p:spTree>
    <p:extLst>
      <p:ext uri="{BB962C8B-B14F-4D97-AF65-F5344CB8AC3E}">
        <p14:creationId xmlns:p14="http://schemas.microsoft.com/office/powerpoint/2010/main" val="15756265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Das</a:t>
            </a:r>
            <a:r>
              <a:rPr lang="de-AT" baseline="0" dirty="0"/>
              <a:t> Übereinkommen über die Regelung der Schifffahrt auf der Donau wurde von allen Donau-Anrainerstaaten unterzeichnet („Belgrader Konvention“ aus dem Jahr 1948). Die Hauptziele des Übereinkommens liegen in der Sicherung der Freiheit der Schifffahrt auf der Donau für alle Staaten sowie in der Verpflichtung der Donaustaaten zur Erhaltung ihrer Donauabschnitte in einem für die Schifffahrt geeigneten Zustand.</a:t>
            </a:r>
          </a:p>
          <a:p>
            <a:r>
              <a:rPr lang="de-AT" baseline="0" dirty="0"/>
              <a:t>Die Umsetzung der Belgrader Konvention und die Einhaltung ihrer Bestimmungen wird von der Donaukommission mit Sitz in Budapest überwacht. Diese wird aus den Signatarstaaten (Bulgarien, Deutschland, Kroatien, Moldau, Österreich, Rumänien, Russland, Serbien, Slowakei, Ukraine und Ungarn) der Belgrader Konvention gebildet. Beschlüsse der Donaukommission haben lediglich empfehlenden Charakter. Beispielsweise zur Schifffahrtsrinne oder zum Ausbau der Wasserstraße Donau, legt ein einheitliches System zur Bezeichnung der Wasserstraßen und einheitliche Verkehrsregeln fest und vereinheitlicht die Regeln zur Stromüberwachung. </a:t>
            </a:r>
          </a:p>
          <a:p>
            <a:r>
              <a:rPr lang="de-AT" baseline="0" dirty="0"/>
              <a:t>Weitere Informationen dazu finden Sie unter www.danubecommission.org. </a:t>
            </a:r>
          </a:p>
          <a:p>
            <a:endParaRPr lang="de-AT" dirty="0"/>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Quelle: </a:t>
            </a:r>
            <a:r>
              <a:rPr lang="de-AT" dirty="0" err="1"/>
              <a:t>viadonau</a:t>
            </a:r>
            <a:r>
              <a:rPr lang="de-AT" dirty="0"/>
              <a:t>,</a:t>
            </a:r>
            <a:r>
              <a:rPr lang="de-AT" baseline="0" dirty="0"/>
              <a:t> </a:t>
            </a:r>
            <a:r>
              <a:rPr lang="de-AT" dirty="0"/>
              <a:t>Handbuch der Donauschifffahrt S. 29</a:t>
            </a:r>
          </a:p>
        </p:txBody>
      </p:sp>
      <p:sp>
        <p:nvSpPr>
          <p:cNvPr id="4" name="Slide Number Placeholder 3"/>
          <p:cNvSpPr>
            <a:spLocks noGrp="1"/>
          </p:cNvSpPr>
          <p:nvPr>
            <p:ph type="sldNum" sz="quarter" idx="10"/>
          </p:nvPr>
        </p:nvSpPr>
        <p:spPr/>
        <p:txBody>
          <a:bodyPr/>
          <a:lstStyle/>
          <a:p>
            <a:fld id="{56F06DAA-0A4E-4110-9797-3FB8CA0FEA93}" type="slidenum">
              <a:rPr lang="de-AT" smtClean="0"/>
              <a:t>7</a:t>
            </a:fld>
            <a:endParaRPr lang="de-AT" dirty="0"/>
          </a:p>
        </p:txBody>
      </p:sp>
    </p:spTree>
    <p:extLst>
      <p:ext uri="{BB962C8B-B14F-4D97-AF65-F5344CB8AC3E}">
        <p14:creationId xmlns:p14="http://schemas.microsoft.com/office/powerpoint/2010/main" val="38737749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sz="1200" b="0" i="0" u="none" strike="noStrike" kern="1200" dirty="0">
                <a:solidFill>
                  <a:schemeClr val="tx1"/>
                </a:solidFill>
                <a:effectLst/>
                <a:latin typeface="+mn-lt"/>
                <a:ea typeface="+mn-ea"/>
                <a:cs typeface="+mn-cs"/>
              </a:rPr>
              <a:t>Auf den internationalen Wasserstraßen Donau und Rhein werden keine Schifffahrtsabgaben eingehoben. Für das Befahren des Main-Donau-Kanals (Deutschland) und des Donau-Schwarzmeerkanals (Rumänien) sind Abgaben zu entrichten, da es sich um nationale Wasserstraßen handelt, die nicht unter die Belgrader Konvention von 1948 fallen. In diesem Übereinkommen über die Regelung der Schifffahrt auf der Donau wurde die freie Schifffahrt auf der Donau für Handelsschiffe unter den Flaggen aller Staaten von den Donau-Anrainerstaaten festgeschrieben.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Quelle:</a:t>
            </a:r>
            <a:r>
              <a:rPr lang="de-DE" baseline="0" dirty="0"/>
              <a:t> </a:t>
            </a:r>
            <a:r>
              <a:rPr lang="de-DE" baseline="0" dirty="0" err="1"/>
              <a:t>viadonau</a:t>
            </a:r>
            <a:r>
              <a:rPr lang="de-DE" baseline="0" dirty="0"/>
              <a:t>, Handbuch der Donauschifffahrt S 171.</a:t>
            </a:r>
            <a:endParaRPr lang="de-AT" dirty="0"/>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8</a:t>
            </a:fld>
            <a:endParaRPr lang="de-AT" dirty="0"/>
          </a:p>
        </p:txBody>
      </p:sp>
    </p:spTree>
    <p:extLst>
      <p:ext uri="{BB962C8B-B14F-4D97-AF65-F5344CB8AC3E}">
        <p14:creationId xmlns:p14="http://schemas.microsoft.com/office/powerpoint/2010/main" val="3153005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Neben der garantierten Befahrbarkeit sowie</a:t>
            </a:r>
            <a:r>
              <a:rPr lang="de-AT" baseline="0" dirty="0"/>
              <a:t> der Erhaltung der Wasserstraße ist für die Organisation eines Binnenschiffstransportes b</a:t>
            </a:r>
            <a:r>
              <a:rPr lang="de-AT" dirty="0"/>
              <a:t>esonders wichtig</a:t>
            </a:r>
            <a:r>
              <a:rPr lang="de-AT" baseline="0" dirty="0"/>
              <a:t> im Vorfeld abklären zu können, welches Schiff auf welchem Binnengewässer schiffbar ist. Hier muss vor allem auf die Länge und Breite des Schiffes und dessen Tiefgang (=  Abstand zwischen dem tiefsten Punkt eines Schiffes in Ruhe und der Ebene des Wasserspiegels) bedacht genommen werden. Hier können insbesondere die Abmessungen der Fahrrinne, Schleusen und Brückendurchfahrtshöhen ein Problem darstellen. Um diese Informationen gesammelt liefern zu können und um möglichst einheitliche Bedingungen für den Ausbau, die Instandhaltung und die wirtschaftliche Nutzung von Binnenwasserstraßen zu schaffen, verabschiedete der Binnenverkehrsausschuss der Wirtschaftskommission für Europa der Vereinten Nationen (UNECE) im Jahr 1996 das </a:t>
            </a:r>
            <a:r>
              <a:rPr lang="de-AT" b="1" baseline="0" dirty="0"/>
              <a:t>Europäische Übereinkommen über die Hauptbinnenwasserstraßen von internationaler Bedeutung (AGN)</a:t>
            </a:r>
            <a:r>
              <a:rPr lang="de-AT" baseline="0" dirty="0"/>
              <a:t>. Die Wasserstraßen erhalten dabei eine sogenannte E-Nummer (die Wasserstraße Donau hat beispielsweise die Nummer E 80) und werden in unterschiedliche Wasserstraßenklassen (mit römischen Ziffern) unterteilt. Wirtschaftliche Bedeutung für den internationalen Güterverkehr haben dabei Wasserstraßen der Klasse IV und höher. Die angeführte Tabelle zeigt welche Schiffe in welcher Wasserstraßenklasse schiffbar sind. </a:t>
            </a:r>
          </a:p>
          <a:p>
            <a:r>
              <a:rPr lang="de-AT" baseline="0" dirty="0"/>
              <a:t>Im Schiffszeugnis wird bescheinigt, welche Wasserstraßen vom jeweiligen Schiff befahren werden können.</a:t>
            </a:r>
          </a:p>
          <a:p>
            <a:endParaRPr lang="de-AT"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Quelle:</a:t>
            </a:r>
            <a:r>
              <a:rPr lang="de-AT" baseline="0" dirty="0"/>
              <a:t> </a:t>
            </a:r>
            <a:r>
              <a:rPr lang="de-AT" dirty="0" err="1"/>
              <a:t>viadonau</a:t>
            </a:r>
            <a:r>
              <a:rPr lang="de-AT" dirty="0"/>
              <a:t>, Handbuch der Donauschifffahrt S. 42-43,</a:t>
            </a:r>
            <a:r>
              <a:rPr lang="de-AT" baseline="0" dirty="0"/>
              <a:t> 224.</a:t>
            </a:r>
            <a:endParaRPr lang="de-AT" dirty="0"/>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9</a:t>
            </a:fld>
            <a:endParaRPr lang="de-AT" dirty="0"/>
          </a:p>
        </p:txBody>
      </p:sp>
    </p:spTree>
    <p:extLst>
      <p:ext uri="{BB962C8B-B14F-4D97-AF65-F5344CB8AC3E}">
        <p14:creationId xmlns:p14="http://schemas.microsoft.com/office/powerpoint/2010/main" val="25119006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00808"/>
            <a:ext cx="7772400" cy="1470025"/>
          </a:xfrm>
        </p:spPr>
        <p:txBody>
          <a:bodyPr/>
          <a:lstStyle>
            <a:lvl1pPr>
              <a:defRPr lang="en-US" sz="5400" kern="1200" cap="all" spc="-100" baseline="0" smtClean="0">
                <a:solidFill>
                  <a:schemeClr val="tx2"/>
                </a:solidFill>
                <a:latin typeface="+mj-lt"/>
                <a:ea typeface="+mj-ea"/>
                <a:cs typeface="+mj-cs"/>
              </a:defRPr>
            </a:lvl1pPr>
          </a:lstStyle>
          <a:p>
            <a:r>
              <a:rPr lang="en-US" dirty="0"/>
              <a:t>Click to edit Master title style</a:t>
            </a:r>
            <a:endParaRPr lang="de-AT" dirty="0"/>
          </a:p>
        </p:txBody>
      </p:sp>
      <p:sp>
        <p:nvSpPr>
          <p:cNvPr id="3" name="Subtitle 2"/>
          <p:cNvSpPr>
            <a:spLocks noGrp="1"/>
          </p:cNvSpPr>
          <p:nvPr>
            <p:ph type="subTitle" idx="1"/>
          </p:nvPr>
        </p:nvSpPr>
        <p:spPr>
          <a:xfrm>
            <a:off x="1371600" y="3764632"/>
            <a:ext cx="6400800" cy="1752600"/>
          </a:xfrm>
        </p:spPr>
        <p:txBody>
          <a:bodyPr/>
          <a:lstStyle>
            <a:lvl1pPr marL="0" indent="0" algn="ctr">
              <a:buNone/>
              <a:defRPr lang="en-US" sz="2400" kern="1200" smtClean="0">
                <a:solidFill>
                  <a:schemeClr val="tx1">
                    <a:lumMod val="75000"/>
                    <a:lumOff val="2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de-AT" dirty="0"/>
          </a:p>
        </p:txBody>
      </p:sp>
      <p:sp>
        <p:nvSpPr>
          <p:cNvPr id="4" name="Date Placeholder 3"/>
          <p:cNvSpPr>
            <a:spLocks noGrp="1"/>
          </p:cNvSpPr>
          <p:nvPr>
            <p:ph type="dt" sz="half" idx="10"/>
          </p:nvPr>
        </p:nvSpPr>
        <p:spPr/>
        <p:txBody>
          <a:bodyPr/>
          <a:lstStyle/>
          <a:p>
            <a:fld id="{2D6290CB-EFFA-4992-A8C1-D369EFADA0EB}" type="datetime7">
              <a:rPr lang="de-AT" smtClean="0"/>
              <a:t>Okt-21</a:t>
            </a:fld>
            <a:endParaRPr lang="de-AT" dirty="0"/>
          </a:p>
        </p:txBody>
      </p:sp>
      <p:sp>
        <p:nvSpPr>
          <p:cNvPr id="5" name="Footer Placeholder 4"/>
          <p:cNvSpPr>
            <a:spLocks noGrp="1"/>
          </p:cNvSpPr>
          <p:nvPr>
            <p:ph type="ftr" sz="quarter" idx="11"/>
          </p:nvPr>
        </p:nvSpPr>
        <p:spPr/>
        <p:txBody>
          <a:bodyPr/>
          <a:lstStyle/>
          <a:p>
            <a:endParaRPr lang="de-AT" dirty="0"/>
          </a:p>
        </p:txBody>
      </p:sp>
      <p:sp>
        <p:nvSpPr>
          <p:cNvPr id="6" name="Slide Number Placeholder 5"/>
          <p:cNvSpPr>
            <a:spLocks noGrp="1"/>
          </p:cNvSpPr>
          <p:nvPr>
            <p:ph type="sldNum" sz="quarter" idx="12"/>
          </p:nvPr>
        </p:nvSpPr>
        <p:spPr/>
        <p:txBody>
          <a:bodyPr/>
          <a:lstStyle/>
          <a:p>
            <a:fld id="{CD93F612-187A-48BF-B5EE-AA4BEE289BC1}" type="slidenum">
              <a:rPr lang="de-AT" smtClean="0"/>
              <a:t>‹Nr.›</a:t>
            </a:fld>
            <a:endParaRPr lang="de-AT" dirty="0"/>
          </a:p>
        </p:txBody>
      </p:sp>
      <p:cxnSp>
        <p:nvCxnSpPr>
          <p:cNvPr id="8" name="Straight Connector 7"/>
          <p:cNvCxnSpPr/>
          <p:nvPr userDrawn="1"/>
        </p:nvCxnSpPr>
        <p:spPr>
          <a:xfrm>
            <a:off x="685800" y="3398520"/>
            <a:ext cx="7848600" cy="1588"/>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8027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a:prstGeom prst="rect">
            <a:avLst/>
          </a:prstGeo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33536" y="6597352"/>
            <a:ext cx="2895600" cy="329184"/>
          </a:xfrm>
          <a:prstGeom prst="rect">
            <a:avLst/>
          </a:prstGeom>
        </p:spPr>
        <p:txBody>
          <a:bodyPr/>
          <a:lstStyle/>
          <a:p>
            <a:fld id="{FCE53566-8761-46B8-BC77-8D8AF7415804}" type="datetime7">
              <a:rPr lang="de-AT" smtClean="0">
                <a:solidFill>
                  <a:prstClr val="white"/>
                </a:solidFill>
              </a:rPr>
              <a:t>Okt-21</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1959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a:prstGeom prst="rect">
            <a:avLst/>
          </a:prstGeo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33536" y="6597352"/>
            <a:ext cx="2895600" cy="329184"/>
          </a:xfrm>
          <a:prstGeom prst="rect">
            <a:avLst/>
          </a:prstGeom>
        </p:spPr>
        <p:txBody>
          <a:bodyPr/>
          <a:lstStyle/>
          <a:p>
            <a:fld id="{72A2E2FC-3895-40A3-BB0B-EE82D7BFBF56}" type="datetime7">
              <a:rPr lang="de-AT" smtClean="0">
                <a:solidFill>
                  <a:prstClr val="white"/>
                </a:solidFill>
              </a:rPr>
              <a:t>Okt-21</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22336493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9906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33536" y="6597352"/>
            <a:ext cx="2895600" cy="329184"/>
          </a:xfrm>
          <a:prstGeom prst="rect">
            <a:avLst/>
          </a:prstGeom>
        </p:spPr>
        <p:txBody>
          <a:bodyPr/>
          <a:lstStyle/>
          <a:p>
            <a:fld id="{029A00A4-37D0-4E38-9303-472A89868FDD}" type="datetime7">
              <a:rPr lang="de-AT" smtClean="0">
                <a:solidFill>
                  <a:prstClr val="white"/>
                </a:solidFill>
              </a:rPr>
              <a:t>Okt-21</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5180376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a:prstGeom prst="rect">
            <a:avLst/>
          </a:prstGeo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433536" y="6597352"/>
            <a:ext cx="2895600" cy="329184"/>
          </a:xfrm>
          <a:prstGeom prst="rect">
            <a:avLst/>
          </a:prstGeom>
        </p:spPr>
        <p:txBody>
          <a:bodyPr/>
          <a:lstStyle/>
          <a:p>
            <a:fld id="{40B30677-E68B-4006-B840-00FC7D93DB1E}" type="datetime7">
              <a:rPr lang="de-AT" smtClean="0">
                <a:solidFill>
                  <a:prstClr val="white"/>
                </a:solidFill>
              </a:rPr>
              <a:t>Okt-21</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15409340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dirty="0"/>
              <a:t>Click to edit Master title style</a:t>
            </a:r>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433536" y="6597352"/>
            <a:ext cx="2895600" cy="329184"/>
          </a:xfrm>
          <a:prstGeom prst="rect">
            <a:avLst/>
          </a:prstGeom>
        </p:spPr>
        <p:txBody>
          <a:bodyPr/>
          <a:lstStyle/>
          <a:p>
            <a:fld id="{B01BC673-F8CD-48C0-A4C0-47274C42D79C}" type="datetime7">
              <a:rPr lang="de-AT" smtClean="0">
                <a:solidFill>
                  <a:prstClr val="white"/>
                </a:solidFill>
              </a:rPr>
              <a:t>Okt-21</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61335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33536" y="6597352"/>
            <a:ext cx="2895600" cy="329184"/>
          </a:xfrm>
          <a:prstGeom prst="rect">
            <a:avLst/>
          </a:prstGeom>
        </p:spPr>
        <p:txBody>
          <a:bodyPr/>
          <a:lstStyle/>
          <a:p>
            <a:fld id="{8B608A34-F6FD-43C6-9C7B-B1D8AF1F5FF4}" type="datetime7">
              <a:rPr lang="de-AT" smtClean="0">
                <a:solidFill>
                  <a:prstClr val="white"/>
                </a:solidFill>
              </a:rPr>
              <a:t>Okt-21</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24355966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33536" y="6597352"/>
            <a:ext cx="2895600" cy="329184"/>
          </a:xfrm>
          <a:prstGeom prst="rect">
            <a:avLst/>
          </a:prstGeom>
        </p:spPr>
        <p:txBody>
          <a:bodyPr/>
          <a:lstStyle/>
          <a:p>
            <a:fld id="{82D6D28F-D0D1-4D32-8946-AC4E6A42462F}" type="datetime7">
              <a:rPr lang="de-AT" smtClean="0">
                <a:solidFill>
                  <a:prstClr val="black"/>
                </a:solidFill>
              </a:rPr>
              <a:t>Okt-21</a:t>
            </a:fld>
            <a:endParaRPr lang="de-AT" dirty="0">
              <a:solidFill>
                <a:prstClr val="black"/>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white"/>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black"/>
                </a:solidFill>
              </a:rPr>
              <a:pPr/>
              <a:t>‹Nr.›</a:t>
            </a:fld>
            <a:endParaRPr lang="de-AT" dirty="0">
              <a:solidFill>
                <a:prstClr val="black"/>
              </a:solidFill>
            </a:endParaRPr>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5125475"/>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433536" y="6597352"/>
            <a:ext cx="2895600" cy="329184"/>
          </a:xfrm>
          <a:prstGeom prst="rect">
            <a:avLst/>
          </a:prstGeom>
        </p:spPr>
        <p:txBody>
          <a:bodyPr/>
          <a:lstStyle/>
          <a:p>
            <a:fld id="{87DCE7BA-0197-4392-A457-2DEDB159A5F6}" type="datetime7">
              <a:rPr lang="de-AT" smtClean="0">
                <a:solidFill>
                  <a:prstClr val="white"/>
                </a:solidFill>
              </a:rPr>
              <a:t>Okt-21</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3798238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433536" y="6597352"/>
            <a:ext cx="2895600" cy="329184"/>
          </a:xfrm>
          <a:prstGeom prst="rect">
            <a:avLst/>
          </a:prstGeom>
        </p:spPr>
        <p:txBody>
          <a:bodyPr/>
          <a:lstStyle/>
          <a:p>
            <a:fld id="{D0A711A4-5448-4D30-A38D-B07392F4894F}" type="datetime7">
              <a:rPr lang="de-AT" smtClean="0">
                <a:solidFill>
                  <a:prstClr val="white"/>
                </a:solidFill>
              </a:rPr>
              <a:t>Okt-21</a:t>
            </a:fld>
            <a:endParaRPr lang="de-AT" dirty="0">
              <a:solidFill>
                <a:prstClr val="white"/>
              </a:solidFill>
            </a:endParaRPr>
          </a:p>
        </p:txBody>
      </p:sp>
      <p:sp>
        <p:nvSpPr>
          <p:cNvPr id="8" name="Footer Placeholder 7"/>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9" name="Slide Number Placeholder 8"/>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20933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a:xfrm>
            <a:off x="433536" y="6597352"/>
            <a:ext cx="2895600" cy="329184"/>
          </a:xfrm>
          <a:prstGeom prst="rect">
            <a:avLst/>
          </a:prstGeom>
        </p:spPr>
        <p:txBody>
          <a:bodyPr/>
          <a:lstStyle/>
          <a:p>
            <a:fld id="{9D32433B-029E-4289-B15E-B6ADBAA861A3}" type="datetime7">
              <a:rPr lang="de-AT" smtClean="0">
                <a:solidFill>
                  <a:prstClr val="white"/>
                </a:solidFill>
              </a:rPr>
              <a:t>Okt-21</a:t>
            </a:fld>
            <a:endParaRPr lang="de-AT" dirty="0">
              <a:solidFill>
                <a:prstClr val="white"/>
              </a:solidFill>
            </a:endParaRPr>
          </a:p>
        </p:txBody>
      </p:sp>
      <p:sp>
        <p:nvSpPr>
          <p:cNvPr id="4" name="Footer Placeholder 3"/>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4081516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24D582-435B-4ECE-A0AF-7E4C6A38C003}" type="datetime7">
              <a:rPr lang="de-AT" smtClean="0">
                <a:solidFill>
                  <a:prstClr val="white"/>
                </a:solidFill>
              </a:rPr>
              <a:t>Okt-21</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21807521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33536" y="6597352"/>
            <a:ext cx="2895600" cy="329184"/>
          </a:xfrm>
          <a:prstGeom prst="rect">
            <a:avLst/>
          </a:prstGeom>
        </p:spPr>
        <p:txBody>
          <a:bodyPr/>
          <a:lstStyle/>
          <a:p>
            <a:fld id="{A8EDEC72-F154-4EFC-AF6A-41342B7C66F5}" type="datetime7">
              <a:rPr lang="de-AT" smtClean="0">
                <a:solidFill>
                  <a:prstClr val="white"/>
                </a:solidFill>
              </a:rPr>
              <a:t>Okt-21</a:t>
            </a:fld>
            <a:endParaRPr lang="de-AT" dirty="0">
              <a:solidFill>
                <a:prstClr val="white"/>
              </a:solidFill>
            </a:endParaRPr>
          </a:p>
        </p:txBody>
      </p:sp>
      <p:sp>
        <p:nvSpPr>
          <p:cNvPr id="3" name="Footer Placeholder 2"/>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4" name="Slide Number Placeholder 3"/>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35491463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33536" y="6597352"/>
            <a:ext cx="2895600" cy="329184"/>
          </a:xfrm>
          <a:prstGeom prst="rect">
            <a:avLst/>
          </a:prstGeom>
        </p:spPr>
        <p:txBody>
          <a:bodyPr/>
          <a:lstStyle/>
          <a:p>
            <a:fld id="{B81B4AEC-D6F9-4F67-8504-02900CE79BB0}" type="datetime7">
              <a:rPr lang="de-AT" smtClean="0">
                <a:solidFill>
                  <a:prstClr val="white"/>
                </a:solidFill>
              </a:rPr>
              <a:t>Okt-21</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96640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33536" y="6597352"/>
            <a:ext cx="2895600" cy="329184"/>
          </a:xfrm>
          <a:prstGeom prst="rect">
            <a:avLst/>
          </a:prstGeom>
        </p:spPr>
        <p:txBody>
          <a:bodyPr/>
          <a:lstStyle/>
          <a:p>
            <a:fld id="{FBB5E8AD-358D-4962-BC29-C163D73861D6}" type="datetime7">
              <a:rPr lang="de-AT" smtClean="0">
                <a:solidFill>
                  <a:prstClr val="white"/>
                </a:solidFill>
              </a:rPr>
              <a:t>Okt-21</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16441551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33536" y="6597352"/>
            <a:ext cx="2895600" cy="329184"/>
          </a:xfrm>
          <a:prstGeom prst="rect">
            <a:avLst/>
          </a:prstGeom>
        </p:spPr>
        <p:txBody>
          <a:bodyPr/>
          <a:lstStyle/>
          <a:p>
            <a:fld id="{A2DA9B51-14D8-4578-AD53-630177F10258}" type="datetime7">
              <a:rPr lang="de-AT" smtClean="0">
                <a:solidFill>
                  <a:prstClr val="white"/>
                </a:solidFill>
              </a:rPr>
              <a:t>Okt-21</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3271844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433536" y="6597352"/>
            <a:ext cx="2895600" cy="329184"/>
          </a:xfrm>
          <a:prstGeom prst="rect">
            <a:avLst/>
          </a:prstGeom>
        </p:spPr>
        <p:txBody>
          <a:bodyPr/>
          <a:lstStyle/>
          <a:p>
            <a:fld id="{DE00D776-2731-47DE-B8BA-ED74D43D6CE6}" type="datetime7">
              <a:rPr lang="de-AT" smtClean="0">
                <a:solidFill>
                  <a:prstClr val="white"/>
                </a:solidFill>
              </a:rPr>
              <a:t>Okt-21</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1677071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a:prstGeom prst="rect">
            <a:avLst/>
          </a:prstGeom>
        </p:spPr>
        <p:txBody>
          <a:bodyPr anchor="b">
            <a:noAutofit/>
          </a:bodyPr>
          <a:lstStyle>
            <a:lvl1pPr>
              <a:defRPr sz="5400" cap="all" baseline="0"/>
            </a:lvl1pPr>
          </a:lstStyle>
          <a:p>
            <a:r>
              <a:rPr lang="en-US" dirty="0"/>
              <a:t>Click to edit Master title style</a:t>
            </a:r>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433536" y="6597352"/>
            <a:ext cx="2895600" cy="329184"/>
          </a:xfrm>
          <a:prstGeom prst="rect">
            <a:avLst/>
          </a:prstGeom>
        </p:spPr>
        <p:txBody>
          <a:bodyPr/>
          <a:lstStyle/>
          <a:p>
            <a:fld id="{EF324718-1B92-44DE-A5F5-1EBFE56A0E33}" type="datetime7">
              <a:rPr lang="de-AT" smtClean="0">
                <a:solidFill>
                  <a:prstClr val="white"/>
                </a:solidFill>
              </a:rPr>
              <a:t>Okt-21</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637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9906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33536" y="6597352"/>
            <a:ext cx="2895600" cy="329184"/>
          </a:xfrm>
          <a:prstGeom prst="rect">
            <a:avLst/>
          </a:prstGeom>
        </p:spPr>
        <p:txBody>
          <a:bodyPr/>
          <a:lstStyle/>
          <a:p>
            <a:fld id="{BFE3E439-2117-40D2-8620-57AA3B7B4DC6}" type="datetime7">
              <a:rPr lang="de-AT" smtClean="0">
                <a:solidFill>
                  <a:prstClr val="white"/>
                </a:solidFill>
              </a:rPr>
              <a:t>Okt-21</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32761899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a:prstGeom prst="rect">
            <a:avLst/>
          </a:prstGeo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33536" y="6597352"/>
            <a:ext cx="2895600" cy="329184"/>
          </a:xfrm>
          <a:prstGeom prst="rect">
            <a:avLst/>
          </a:prstGeom>
        </p:spPr>
        <p:txBody>
          <a:bodyPr/>
          <a:lstStyle/>
          <a:p>
            <a:fld id="{5AD620B4-B7F8-46B2-8819-B388FE75E9EC}" type="datetime7">
              <a:rPr lang="de-AT" smtClean="0">
                <a:solidFill>
                  <a:prstClr val="black"/>
                </a:solidFill>
              </a:rPr>
              <a:t>Okt-21</a:t>
            </a:fld>
            <a:endParaRPr lang="de-AT" dirty="0">
              <a:solidFill>
                <a:prstClr val="black"/>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white"/>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black"/>
                </a:solidFill>
              </a:rPr>
              <a:pPr/>
              <a:t>‹Nr.›</a:t>
            </a:fld>
            <a:endParaRPr lang="de-AT" dirty="0">
              <a:solidFill>
                <a:prstClr val="black"/>
              </a:solidFill>
            </a:endParaRPr>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594800"/>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9906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433536" y="6597352"/>
            <a:ext cx="2895600" cy="329184"/>
          </a:xfrm>
          <a:prstGeom prst="rect">
            <a:avLst/>
          </a:prstGeom>
        </p:spPr>
        <p:txBody>
          <a:bodyPr/>
          <a:lstStyle/>
          <a:p>
            <a:fld id="{AFDF5B17-3334-494D-8E78-1A6371C4111A}" type="datetime7">
              <a:rPr lang="de-AT" smtClean="0">
                <a:solidFill>
                  <a:prstClr val="white"/>
                </a:solidFill>
              </a:rPr>
              <a:t>Okt-21</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28563305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990600"/>
          </a:xfrm>
          <a:prstGeom prst="rect">
            <a:avLst/>
          </a:prstGeo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433536" y="6597352"/>
            <a:ext cx="2895600" cy="329184"/>
          </a:xfrm>
          <a:prstGeom prst="rect">
            <a:avLst/>
          </a:prstGeom>
        </p:spPr>
        <p:txBody>
          <a:bodyPr/>
          <a:lstStyle/>
          <a:p>
            <a:fld id="{16990F09-ECF8-4F75-833D-9E26A1BB27A8}" type="datetime7">
              <a:rPr lang="de-AT" smtClean="0">
                <a:solidFill>
                  <a:prstClr val="white"/>
                </a:solidFill>
              </a:rPr>
              <a:t>Okt-21</a:t>
            </a:fld>
            <a:endParaRPr lang="de-AT" dirty="0">
              <a:solidFill>
                <a:prstClr val="white"/>
              </a:solidFill>
            </a:endParaRPr>
          </a:p>
        </p:txBody>
      </p:sp>
      <p:sp>
        <p:nvSpPr>
          <p:cNvPr id="8" name="Footer Placeholder 7"/>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9" name="Slide Number Placeholder 8"/>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373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9906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33536" y="6597352"/>
            <a:ext cx="2895600" cy="329184"/>
          </a:xfrm>
          <a:prstGeom prst="rect">
            <a:avLst/>
          </a:prstGeom>
        </p:spPr>
        <p:txBody>
          <a:bodyPr/>
          <a:lstStyle/>
          <a:p>
            <a:fld id="{24F08788-D6D3-4C0B-BC18-2D0799E1928B}" type="datetime7">
              <a:rPr lang="de-AT" smtClean="0">
                <a:solidFill>
                  <a:prstClr val="white"/>
                </a:solidFill>
              </a:rPr>
              <a:t>Okt-21</a:t>
            </a:fld>
            <a:endParaRPr lang="de-AT" dirty="0">
              <a:solidFill>
                <a:prstClr val="white"/>
              </a:solidFill>
            </a:endParaRPr>
          </a:p>
        </p:txBody>
      </p:sp>
      <p:sp>
        <p:nvSpPr>
          <p:cNvPr id="4" name="Footer Placeholder 3"/>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36810766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33536" y="6597352"/>
            <a:ext cx="2895600" cy="329184"/>
          </a:xfrm>
          <a:prstGeom prst="rect">
            <a:avLst/>
          </a:prstGeom>
        </p:spPr>
        <p:txBody>
          <a:bodyPr/>
          <a:lstStyle/>
          <a:p>
            <a:fld id="{41F99788-7256-4AE5-9CCE-B73E8481848F}" type="datetime7">
              <a:rPr lang="de-AT" smtClean="0">
                <a:solidFill>
                  <a:prstClr val="white"/>
                </a:solidFill>
              </a:rPr>
              <a:t>Okt-21</a:t>
            </a:fld>
            <a:endParaRPr lang="de-AT" dirty="0">
              <a:solidFill>
                <a:prstClr val="white"/>
              </a:solidFill>
            </a:endParaRPr>
          </a:p>
        </p:txBody>
      </p:sp>
      <p:sp>
        <p:nvSpPr>
          <p:cNvPr id="3" name="Footer Placeholder 2"/>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4" name="Slide Number Placeholder 3"/>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55819670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2.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image" Target="../media/image4.jpeg"/><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2.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4.jpe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de-AT"/>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B24A1E-4A20-47A0-A08E-F216C7B3F30D}" type="datetime7">
              <a:rPr lang="de-AT" smtClean="0"/>
              <a:t>Okt-21</a:t>
            </a:fld>
            <a:endParaRPr lang="de-AT"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AT"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93F612-187A-48BF-B5EE-AA4BEE289BC1}" type="slidenum">
              <a:rPr lang="de-AT" smtClean="0"/>
              <a:t>‹Nr.›</a:t>
            </a:fld>
            <a:endParaRPr lang="de-AT" dirty="0"/>
          </a:p>
        </p:txBody>
      </p:sp>
    </p:spTree>
    <p:extLst>
      <p:ext uri="{BB962C8B-B14F-4D97-AF65-F5344CB8AC3E}">
        <p14:creationId xmlns:p14="http://schemas.microsoft.com/office/powerpoint/2010/main" val="2973639843"/>
      </p:ext>
    </p:extLst>
  </p:cSld>
  <p:clrMap bg1="lt1" tx1="dk1" bg2="lt2" tx2="dk2" accent1="accent1" accent2="accent2" accent3="accent3" accent4="accent4" accent5="accent5" accent6="accent6" hlink="hlink" folHlink="folHlink"/>
  <p:sldLayoutIdLst>
    <p:sldLayoutId id="2147483673" r:id="rId1"/>
    <p:sldLayoutId id="2147483703" r:id="rId2"/>
  </p:sldLayoutIdLst>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p:cNvSpPr/>
          <p:nvPr/>
        </p:nvSpPr>
        <p:spPr>
          <a:xfrm>
            <a:off x="-36512" y="6641176"/>
            <a:ext cx="9289032" cy="4602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Text Placeholder 2"/>
          <p:cNvSpPr>
            <a:spLocks noGrp="1"/>
          </p:cNvSpPr>
          <p:nvPr>
            <p:ph type="body" idx="1"/>
          </p:nvPr>
        </p:nvSpPr>
        <p:spPr>
          <a:xfrm>
            <a:off x="457200" y="1700808"/>
            <a:ext cx="8229600" cy="47761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596336" y="6597352"/>
            <a:ext cx="1066800" cy="329184"/>
          </a:xfrm>
          <a:prstGeom prst="rect">
            <a:avLst/>
          </a:prstGeom>
        </p:spPr>
        <p:txBody>
          <a:bodyPr vert="horz" lIns="91440" tIns="45720" rIns="91440" bIns="45720" rtlCol="0" anchor="ctr"/>
          <a:lstStyle>
            <a:lvl1pPr algn="r">
              <a:defRPr sz="1400" b="0">
                <a:solidFill>
                  <a:schemeClr val="bg1"/>
                </a:solidFill>
              </a:defRPr>
            </a:lvl1pPr>
          </a:lstStyle>
          <a:p>
            <a:fld id="{7D34D7BA-8E13-46FE-8871-8877FE7E3568}" type="slidenum">
              <a:rPr lang="de-AT" smtClean="0">
                <a:solidFill>
                  <a:prstClr val="white"/>
                </a:solidFill>
              </a:rPr>
              <a:pPr/>
              <a:t>‹Nr.›</a:t>
            </a:fld>
            <a:endParaRPr lang="de-AT" dirty="0">
              <a:solidFill>
                <a:prstClr val="white"/>
              </a:solidFill>
            </a:endParaRPr>
          </a:p>
        </p:txBody>
      </p:sp>
      <p:sp>
        <p:nvSpPr>
          <p:cNvPr id="12"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Title Placeholder 1"/>
          <p:cNvSpPr>
            <a:spLocks noGrp="1"/>
          </p:cNvSpPr>
          <p:nvPr>
            <p:ph type="title"/>
          </p:nvPr>
        </p:nvSpPr>
        <p:spPr>
          <a:xfrm>
            <a:off x="457200" y="404664"/>
            <a:ext cx="4762872" cy="990600"/>
          </a:xfrm>
          <a:prstGeom prst="rect">
            <a:avLst/>
          </a:prstGeom>
        </p:spPr>
        <p:txBody>
          <a:bodyPr vert="horz" lIns="91440" tIns="45720" rIns="91440" bIns="45720" rtlCol="0" anchor="ctr">
            <a:normAutofit/>
          </a:bodyPr>
          <a:lstStyle/>
          <a:p>
            <a:r>
              <a:rPr lang="en-US" dirty="0"/>
              <a:t>Click to edit Master title style </a:t>
            </a:r>
            <a:r>
              <a:rPr lang="en-US" dirty="0" err="1"/>
              <a:t>nur</a:t>
            </a:r>
            <a:r>
              <a:rPr lang="en-US" dirty="0"/>
              <a:t> </a:t>
            </a:r>
            <a:r>
              <a:rPr lang="en-US" dirty="0" err="1"/>
              <a:t>ein</a:t>
            </a:r>
            <a:r>
              <a:rPr lang="en-US" dirty="0"/>
              <a:t> Test </a:t>
            </a:r>
            <a:r>
              <a:rPr lang="en-US" dirty="0" err="1"/>
              <a:t>wie</a:t>
            </a:r>
            <a:r>
              <a:rPr lang="en-US" dirty="0"/>
              <a:t> der </a:t>
            </a:r>
            <a:r>
              <a:rPr lang="en-US" dirty="0" err="1"/>
              <a:t>zweizeiliger</a:t>
            </a:r>
            <a:r>
              <a:rPr lang="en-US" dirty="0"/>
              <a:t> Text</a:t>
            </a:r>
          </a:p>
        </p:txBody>
      </p:sp>
      <p:sp>
        <p:nvSpPr>
          <p:cNvPr id="14" name="Rectangle 6"/>
          <p:cNvSpPr/>
          <p:nvPr/>
        </p:nvSpPr>
        <p:spPr>
          <a:xfrm>
            <a:off x="-1" y="1484783"/>
            <a:ext cx="9252521" cy="1636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9" name="Picture 2" descr="C:\Users\p41662\AppData\Local\Microsoft\Windows\Temporary Internet Files\Content.Outlook\VDWGJMU4\REWWay (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7087150" y="629022"/>
            <a:ext cx="1013242" cy="25771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1" descr="C:\Users\p41662\AppData\Local\Microsoft\Windows\Temporary Internet Files\Content.Outlook\VDWGJMU4\RZ-Logo-Logistikum-hoch-cmyk-2000x2000px.jpg"/>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8110736" y="583006"/>
            <a:ext cx="576064" cy="576064"/>
          </a:xfrm>
          <a:prstGeom prst="rect">
            <a:avLst/>
          </a:prstGeom>
          <a:noFill/>
        </p:spPr>
      </p:pic>
      <p:pic>
        <p:nvPicPr>
          <p:cNvPr id="15" name="Picture 2"/>
          <p:cNvPicPr>
            <a:picLocks noChangeAspect="1" noChangeArrowheads="1"/>
          </p:cNvPicPr>
          <p:nvPr userDrawn="1"/>
        </p:nvPicPr>
        <p:blipFill rotWithShape="1">
          <a:blip r:embed="rId15" cstate="screen">
            <a:extLst>
              <a:ext uri="{28A0092B-C50C-407E-A947-70E740481C1C}">
                <a14:useLocalDpi xmlns:a14="http://schemas.microsoft.com/office/drawing/2010/main"/>
              </a:ext>
            </a:extLst>
          </a:blip>
          <a:srcRect l="12995" t="31961" r="8507" b="17103"/>
          <a:stretch/>
        </p:blipFill>
        <p:spPr bwMode="auto">
          <a:xfrm>
            <a:off x="7032355" y="949275"/>
            <a:ext cx="1080120"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255493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hdr="0" ftr="0"/>
  <p:txStyles>
    <p:titleStyle>
      <a:lvl1pPr algn="l" defTabSz="914400" rtl="0" eaLnBrk="1" latinLnBrk="0" hangingPunct="1">
        <a:spcBef>
          <a:spcPct val="0"/>
        </a:spcBef>
        <a:buNone/>
        <a:defRPr sz="28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2"/>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2"/>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2"/>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2"/>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p:cNvSpPr/>
          <p:nvPr/>
        </p:nvSpPr>
        <p:spPr>
          <a:xfrm>
            <a:off x="-36512" y="6641176"/>
            <a:ext cx="9289032" cy="4602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404664"/>
            <a:ext cx="4762872" cy="990600"/>
          </a:xfrm>
          <a:prstGeom prst="rect">
            <a:avLst/>
          </a:prstGeom>
        </p:spPr>
        <p:txBody>
          <a:bodyPr vert="horz" lIns="91440" tIns="45720" rIns="91440" bIns="45720" rtlCol="0" anchor="ctr">
            <a:normAutofit/>
          </a:bodyPr>
          <a:lstStyle/>
          <a:p>
            <a:r>
              <a:rPr lang="en-US" dirty="0"/>
              <a:t>Click to edit Master title style </a:t>
            </a:r>
            <a:r>
              <a:rPr lang="en-US" dirty="0" err="1"/>
              <a:t>nur</a:t>
            </a:r>
            <a:r>
              <a:rPr lang="en-US" dirty="0"/>
              <a:t> </a:t>
            </a:r>
            <a:r>
              <a:rPr lang="en-US" dirty="0" err="1"/>
              <a:t>ein</a:t>
            </a:r>
            <a:r>
              <a:rPr lang="en-US" dirty="0"/>
              <a:t> Test </a:t>
            </a:r>
            <a:r>
              <a:rPr lang="en-US" dirty="0" err="1"/>
              <a:t>wie</a:t>
            </a:r>
            <a:r>
              <a:rPr lang="en-US" dirty="0"/>
              <a:t> der </a:t>
            </a:r>
            <a:r>
              <a:rPr lang="en-US" dirty="0" err="1"/>
              <a:t>zweizeiliger</a:t>
            </a:r>
            <a:r>
              <a:rPr lang="en-US" dirty="0"/>
              <a:t> Text</a:t>
            </a:r>
          </a:p>
        </p:txBody>
      </p:sp>
      <p:sp>
        <p:nvSpPr>
          <p:cNvPr id="3" name="Text Placeholder 2"/>
          <p:cNvSpPr>
            <a:spLocks noGrp="1"/>
          </p:cNvSpPr>
          <p:nvPr>
            <p:ph type="body" idx="1"/>
          </p:nvPr>
        </p:nvSpPr>
        <p:spPr>
          <a:xfrm>
            <a:off x="457200" y="1700808"/>
            <a:ext cx="8229600" cy="47761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p:nvSpPr>
        <p:spPr>
          <a:xfrm>
            <a:off x="-1" y="1484783"/>
            <a:ext cx="9252521" cy="1636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Slide Number Placeholder 5"/>
          <p:cNvSpPr>
            <a:spLocks noGrp="1"/>
          </p:cNvSpPr>
          <p:nvPr>
            <p:ph type="sldNum" sz="quarter" idx="4"/>
          </p:nvPr>
        </p:nvSpPr>
        <p:spPr>
          <a:xfrm>
            <a:off x="7596336" y="6597352"/>
            <a:ext cx="1066800" cy="329184"/>
          </a:xfrm>
          <a:prstGeom prst="rect">
            <a:avLst/>
          </a:prstGeom>
        </p:spPr>
        <p:txBody>
          <a:bodyPr vert="horz" lIns="91440" tIns="45720" rIns="91440" bIns="45720" rtlCol="0" anchor="ctr"/>
          <a:lstStyle>
            <a:lvl1pPr algn="r">
              <a:defRPr sz="1400" b="0">
                <a:solidFill>
                  <a:schemeClr val="bg1"/>
                </a:solidFill>
              </a:defRPr>
            </a:lvl1pPr>
          </a:lstStyle>
          <a:p>
            <a:fld id="{7D34D7BA-8E13-46FE-8871-8877FE7E3568}" type="slidenum">
              <a:rPr lang="de-AT" smtClean="0">
                <a:solidFill>
                  <a:prstClr val="white"/>
                </a:solidFill>
              </a:rPr>
              <a:pPr/>
              <a:t>‹Nr.›</a:t>
            </a:fld>
            <a:endParaRPr lang="de-AT" dirty="0">
              <a:solidFill>
                <a:prstClr val="white"/>
              </a:solidFill>
            </a:endParaRPr>
          </a:p>
        </p:txBody>
      </p:sp>
      <p:pic>
        <p:nvPicPr>
          <p:cNvPr id="9" name="Picture 2" descr="C:\Users\p41662\AppData\Local\Microsoft\Windows\Temporary Internet Files\Content.Outlook\VDWGJMU4\REWWay (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7087150" y="629022"/>
            <a:ext cx="1013242" cy="25771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C:\Users\p41662\AppData\Local\Microsoft\Windows\Temporary Internet Files\Content.Outlook\VDWGJMU4\RZ-Logo-Logistikum-hoch-cmyk-2000x2000px.jpg"/>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8110736" y="583006"/>
            <a:ext cx="576064" cy="576064"/>
          </a:xfrm>
          <a:prstGeom prst="rect">
            <a:avLst/>
          </a:prstGeom>
          <a:noFill/>
        </p:spPr>
      </p:pic>
      <p:pic>
        <p:nvPicPr>
          <p:cNvPr id="13" name="Picture 2"/>
          <p:cNvPicPr>
            <a:picLocks noChangeAspect="1" noChangeArrowheads="1"/>
          </p:cNvPicPr>
          <p:nvPr userDrawn="1"/>
        </p:nvPicPr>
        <p:blipFill rotWithShape="1">
          <a:blip r:embed="rId15" cstate="screen">
            <a:extLst>
              <a:ext uri="{28A0092B-C50C-407E-A947-70E740481C1C}">
                <a14:useLocalDpi xmlns:a14="http://schemas.microsoft.com/office/drawing/2010/main"/>
              </a:ext>
            </a:extLst>
          </a:blip>
          <a:srcRect l="12995" t="31961" r="8507" b="17103"/>
          <a:stretch/>
        </p:blipFill>
        <p:spPr bwMode="auto">
          <a:xfrm>
            <a:off x="7032355" y="949275"/>
            <a:ext cx="1080120"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8787175"/>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hf hdr="0" ftr="0"/>
  <p:txStyles>
    <p:titleStyle>
      <a:lvl1pPr algn="l" defTabSz="914400" rtl="0" eaLnBrk="1" latinLnBrk="0" hangingPunct="1">
        <a:spcBef>
          <a:spcPct val="0"/>
        </a:spcBef>
        <a:buNone/>
        <a:defRPr sz="28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2"/>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2"/>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2"/>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2"/>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hyperlink" Target="https://www.ris.bka.gv.at/Dokument.wxe?Abfrage=Bundesnormen&amp;Dokumentnummer=NOR40125833&amp;ResultFunctionToken=2ea9f430-21f9-4805-8c87-5be4b7bb8323&amp;Position=1&amp;Kundmachungsorgan=&amp;Index=&amp;Titel=wasserstra%C3%9Fengesetz&amp;Gesetzesnummer=&amp;VonArtikel=&amp;BisArtikel=&amp;VonParagraf=&amp;BisParagraf=&amp;VonAnlage=&amp;BisAnlage=&amp;Typ=&amp;Kundmachungsnummer=&amp;Unterzeichnungsdatum=&amp;FassungVom=10.02.2014&amp;NormabschnittnummerKombination=Und&amp;ImRisSeit=Undefined&amp;ResultPageSize=100&amp;Suchworte=" TargetMode="External"/><Relationship Id="rId4" Type="http://schemas.openxmlformats.org/officeDocument/2006/relationships/hyperlink" Target="https://www.ris.bka.gv.at/Dokument.wxe?Abfrage=Bundesnormen&amp;Dokumentnummer=NOR40126237&amp;ResultFunctionToken=81e2a842-4af9-45de-ab60-9aff152dd080&amp;Position=1&amp;Kundmachungsorgan=&amp;Index=&amp;Titel=schifffahrtsgesetz&amp;Gesetzesnummer=&amp;VonArtikel=&amp;BisArtikel=&amp;VonParagraf=&amp;BisParagraf=&amp;VonAnlage=&amp;BisAnlage=&amp;Typ=&amp;Kundmachungsnummer=&amp;Unterzeichnungsdatum=&amp;FassungVom=10.02.2014&amp;NormabschnittnummerKombination=Und&amp;ImRisSeit=Undefined&amp;ResultPageSize=100&amp;Suchworte="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hyperlink" Target="https://www.ris.bka.gv.at/GeltendeFassung.wxe?Abfrage=Bundesnormen&amp;Gesetzesnummer=20007447"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hyperlink" Target="http://ec.europa.eu/europe2020/index_de.htm"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hyperlink" Target="http://eur-lex.europa.eu/LexUriServ/LexUriServ.do?uri=COM:2011:0144:FIN:DE:PDF"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ec.europa.eu/transport/modes/inland/news/2021-06-24-naiades-iii-action-plan_en" TargetMode="External"/><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hyperlink" Target="http://www.naiades.info/platina"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hyperlink" Target="http://www.danube-region.eu/"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hyperlink" Target="https://www.bmk.gv.at/dam/jcr:3385c0fa-47b4-4da5-a238-eb017d71c54b/apd.pdf"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eur-lex.europa.eu/legal-content/DE/TXT/?uri=CELEX%3A31992L0106" TargetMode="External"/><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hyperlink" Target="https://ec.europa.eu/info/strategy/priorities-2019-2024/european-green-deal_de"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xml"/><Relationship Id="rId1" Type="http://schemas.openxmlformats.org/officeDocument/2006/relationships/video" Target="https://www.youtube.com/embed/UMeu59FazGE" TargetMode="External"/><Relationship Id="rId5" Type="http://schemas.openxmlformats.org/officeDocument/2006/relationships/image" Target="../media/image28.png"/><Relationship Id="rId4" Type="http://schemas.openxmlformats.org/officeDocument/2006/relationships/hyperlink" Target="https://ec.europa.eu/info/files/annex-roadmap-and-key-actions_en"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8" Type="http://schemas.openxmlformats.org/officeDocument/2006/relationships/hyperlink" Target="https://www.ccr-zkr.org/files/conventions/cmni_de.pdf" TargetMode="External"/><Relationship Id="rId3" Type="http://schemas.openxmlformats.org/officeDocument/2006/relationships/hyperlink" Target="https://www.bmk.gv.at/themen/wasser/schifffahrt/donau/publikationen/apd.html" TargetMode="External"/><Relationship Id="rId7" Type="http://schemas.openxmlformats.org/officeDocument/2006/relationships/hyperlink" Target="http://www.viadonau.org/newsroom/publikationen/handbuch-der-donauschifffahrt/" TargetMode="External"/><Relationship Id="rId2" Type="http://schemas.openxmlformats.org/officeDocument/2006/relationships/notesSlide" Target="../notesSlides/notesSlide40.xml"/><Relationship Id="rId1" Type="http://schemas.openxmlformats.org/officeDocument/2006/relationships/slideLayout" Target="../slideLayouts/slideLayout15.xml"/><Relationship Id="rId6" Type="http://schemas.openxmlformats.org/officeDocument/2006/relationships/hyperlink" Target="https://ec.europa.eu/transport/sites/default/files/com20210324-naiades.pdf" TargetMode="External"/><Relationship Id="rId5" Type="http://schemas.openxmlformats.org/officeDocument/2006/relationships/hyperlink" Target="https://eur-lex.europa.eu/legal-content/DE/TXT/?uri=COM%3A2019%3A640%3AFIN" TargetMode="External"/><Relationship Id="rId4" Type="http://schemas.openxmlformats.org/officeDocument/2006/relationships/hyperlink" Target="https://www.bmk.gv.at/dam/jcr:6318aa6f-f02b-4eb0-9eb9-1ffabf369432/BMK_Mobilitaetsmasterplan2030_DE_UA.pdf"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mailto:rewway@fh-steyr.at" TargetMode="External"/><Relationship Id="rId2" Type="http://schemas.openxmlformats.org/officeDocument/2006/relationships/notesSlide" Target="../notesSlides/notesSlide41.xml"/><Relationship Id="rId1" Type="http://schemas.openxmlformats.org/officeDocument/2006/relationships/slideLayout" Target="../slideLayouts/slideLayout15.xml"/><Relationship Id="rId6" Type="http://schemas.openxmlformats.org/officeDocument/2006/relationships/image" Target="../media/image43.jpg"/><Relationship Id="rId5" Type="http://schemas.openxmlformats.org/officeDocument/2006/relationships/hyperlink" Target="http://www.rewway.at/de/services/" TargetMode="External"/><Relationship Id="rId4" Type="http://schemas.openxmlformats.org/officeDocument/2006/relationships/hyperlink" Target="http://www.rewway.at/de/lehrmittel/paket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www.danubecommission.org/"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AT" dirty="0">
                <a:solidFill>
                  <a:schemeClr val="accent1"/>
                </a:solidFill>
                <a:latin typeface="Corbel" panose="020B0503020204020204" pitchFamily="34" charset="0"/>
              </a:rPr>
              <a:t>Wie man am besten mit diesem</a:t>
            </a:r>
            <a:br>
              <a:rPr lang="de-AT" dirty="0">
                <a:solidFill>
                  <a:schemeClr val="accent1"/>
                </a:solidFill>
                <a:latin typeface="Corbel" panose="020B0503020204020204" pitchFamily="34" charset="0"/>
              </a:rPr>
            </a:br>
            <a:r>
              <a:rPr lang="de-AT" dirty="0">
                <a:solidFill>
                  <a:schemeClr val="accent1"/>
                </a:solidFill>
                <a:latin typeface="Corbel" panose="020B0503020204020204" pitchFamily="34" charset="0"/>
              </a:rPr>
              <a:t>Lehrmaterial arbeitet</a:t>
            </a:r>
            <a:endParaRPr lang="en-US" dirty="0">
              <a:solidFill>
                <a:schemeClr val="accent1"/>
              </a:solidFill>
              <a:latin typeface="Corbel" panose="020B0503020204020204" pitchFamily="34" charset="0"/>
            </a:endParaRPr>
          </a:p>
        </p:txBody>
      </p:sp>
      <p:sp>
        <p:nvSpPr>
          <p:cNvPr id="2" name="Content Placeholder 1"/>
          <p:cNvSpPr>
            <a:spLocks noGrp="1"/>
          </p:cNvSpPr>
          <p:nvPr>
            <p:ph idx="1"/>
          </p:nvPr>
        </p:nvSpPr>
        <p:spPr>
          <a:xfrm>
            <a:off x="457200" y="1700808"/>
            <a:ext cx="8229600" cy="4896544"/>
          </a:xfrm>
        </p:spPr>
        <p:txBody>
          <a:bodyPr>
            <a:normAutofit/>
          </a:bodyPr>
          <a:lstStyle/>
          <a:p>
            <a:pPr algn="just">
              <a:buClr>
                <a:srgbClr val="189BC4"/>
              </a:buClr>
            </a:pPr>
            <a:r>
              <a:rPr lang="de-DE" sz="1800" b="1" dirty="0">
                <a:solidFill>
                  <a:srgbClr val="189BC4"/>
                </a:solidFill>
                <a:latin typeface="Corbel" panose="020B0503020204020204" pitchFamily="34" charset="0"/>
              </a:rPr>
              <a:t>Power Point</a:t>
            </a:r>
          </a:p>
          <a:p>
            <a:pPr marL="0" indent="0" algn="just">
              <a:buClr>
                <a:srgbClr val="189BC4"/>
              </a:buClr>
              <a:buNone/>
            </a:pPr>
            <a:r>
              <a:rPr lang="de-DE" sz="1600" dirty="0">
                <a:solidFill>
                  <a:schemeClr val="accent1"/>
                </a:solidFill>
                <a:latin typeface="Corbel" panose="020B0503020204020204" pitchFamily="34" charset="0"/>
              </a:rPr>
              <a:t>In der folgenden PowerPoint wird das Thema </a:t>
            </a:r>
            <a:r>
              <a:rPr lang="de-AT" sz="1600" dirty="0">
                <a:solidFill>
                  <a:schemeClr val="accent1"/>
                </a:solidFill>
                <a:latin typeface="Corbel" panose="020B0503020204020204" pitchFamily="34" charset="0"/>
              </a:rPr>
              <a:t>rechtliche </a:t>
            </a:r>
            <a:r>
              <a:rPr lang="de-DE" sz="1600" dirty="0">
                <a:solidFill>
                  <a:srgbClr val="3C628F"/>
                </a:solidFill>
                <a:latin typeface="Corbel" panose="020B0503020204020204" pitchFamily="34" charset="0"/>
              </a:rPr>
              <a:t>Rahmenbedingungen</a:t>
            </a:r>
            <a:r>
              <a:rPr lang="de-AT" sz="1600" dirty="0">
                <a:solidFill>
                  <a:schemeClr val="accent1"/>
                </a:solidFill>
                <a:latin typeface="Corbel" panose="020B0503020204020204" pitchFamily="34" charset="0"/>
              </a:rPr>
              <a:t> der Binnenschifffahrt </a:t>
            </a:r>
            <a:r>
              <a:rPr lang="de-DE" sz="1600" dirty="0">
                <a:solidFill>
                  <a:schemeClr val="accent1"/>
                </a:solidFill>
                <a:latin typeface="Corbel" panose="020B0503020204020204" pitchFamily="34" charset="0"/>
              </a:rPr>
              <a:t>präsentiert. In den zugehörigen Notizen sind die </a:t>
            </a:r>
            <a:r>
              <a:rPr lang="de-DE" sz="1600" dirty="0" err="1">
                <a:solidFill>
                  <a:schemeClr val="accent1"/>
                </a:solidFill>
                <a:latin typeface="Corbel" panose="020B0503020204020204" pitchFamily="34" charset="0"/>
              </a:rPr>
              <a:t>Slides</a:t>
            </a:r>
            <a:r>
              <a:rPr lang="de-DE" sz="1600" dirty="0">
                <a:solidFill>
                  <a:schemeClr val="accent1"/>
                </a:solidFill>
                <a:latin typeface="Corbel" panose="020B0503020204020204" pitchFamily="34" charset="0"/>
              </a:rPr>
              <a:t> kurz beschrieben und die verwendeten Quellen für diese angeführt, welche für weiterführende Informationen genutzt werden können.</a:t>
            </a:r>
          </a:p>
          <a:p>
            <a:pPr marL="0" indent="0" algn="just">
              <a:buClr>
                <a:srgbClr val="189BC4"/>
              </a:buClr>
              <a:buNone/>
            </a:pPr>
            <a:endParaRPr lang="de-DE" sz="1600" dirty="0">
              <a:solidFill>
                <a:schemeClr val="accent1"/>
              </a:solidFill>
              <a:latin typeface="Corbel" panose="020B0503020204020204" pitchFamily="34" charset="0"/>
            </a:endParaRPr>
          </a:p>
          <a:p>
            <a:pPr algn="just">
              <a:buClr>
                <a:srgbClr val="189BC4"/>
              </a:buClr>
            </a:pPr>
            <a:r>
              <a:rPr lang="de-DE" sz="1800" b="1" dirty="0">
                <a:solidFill>
                  <a:srgbClr val="189BC4"/>
                </a:solidFill>
                <a:latin typeface="Corbel" panose="020B0503020204020204" pitchFamily="34" charset="0"/>
              </a:rPr>
              <a:t>Reader</a:t>
            </a:r>
          </a:p>
          <a:p>
            <a:pPr marL="0" indent="0" algn="just">
              <a:buClr>
                <a:srgbClr val="189BC4"/>
              </a:buClr>
              <a:buNone/>
            </a:pPr>
            <a:r>
              <a:rPr lang="de-DE" sz="1600" dirty="0">
                <a:solidFill>
                  <a:schemeClr val="accent1"/>
                </a:solidFill>
                <a:latin typeface="Corbel" panose="020B0503020204020204" pitchFamily="34" charset="0"/>
              </a:rPr>
              <a:t>Zusätzlich zu den PowerPoint Präsentationen ist auch ein Reader bereitgestellt, welcher das Thema detaillierter beschreibt und als Skript verwendet werden kann.  </a:t>
            </a:r>
          </a:p>
          <a:p>
            <a:pPr marL="0" indent="0" algn="just">
              <a:buClr>
                <a:srgbClr val="189BC4"/>
              </a:buClr>
              <a:buNone/>
            </a:pPr>
            <a:endParaRPr lang="de-DE" sz="1600" dirty="0">
              <a:solidFill>
                <a:schemeClr val="accent1"/>
              </a:solidFill>
              <a:latin typeface="Corbel" panose="020B0503020204020204" pitchFamily="34" charset="0"/>
            </a:endParaRPr>
          </a:p>
          <a:p>
            <a:pPr algn="just">
              <a:buClr>
                <a:srgbClr val="189BC4"/>
              </a:buClr>
            </a:pPr>
            <a:r>
              <a:rPr lang="de-DE" sz="1800" b="1" dirty="0">
                <a:solidFill>
                  <a:srgbClr val="189BC4"/>
                </a:solidFill>
                <a:latin typeface="Corbel" panose="020B0503020204020204" pitchFamily="34" charset="0"/>
              </a:rPr>
              <a:t>Links </a:t>
            </a:r>
          </a:p>
          <a:p>
            <a:pPr marL="0" indent="0" algn="just">
              <a:buClr>
                <a:srgbClr val="189BC4"/>
              </a:buClr>
              <a:buNone/>
            </a:pPr>
            <a:r>
              <a:rPr lang="de-DE" sz="1600" dirty="0">
                <a:solidFill>
                  <a:schemeClr val="accent1"/>
                </a:solidFill>
                <a:latin typeface="Corbel" panose="020B0503020204020204" pitchFamily="34" charset="0"/>
              </a:rPr>
              <a:t>Die für die Präsentation verwendeten Quellen sind in den Lernpaketen unter einer Linksammlung zur Verfügung gestellt.</a:t>
            </a:r>
          </a:p>
          <a:p>
            <a:pPr marL="0" indent="0" algn="just">
              <a:buClr>
                <a:srgbClr val="189BC4"/>
              </a:buClr>
              <a:buNone/>
            </a:pPr>
            <a:endParaRPr lang="de-DE" sz="1600" dirty="0">
              <a:solidFill>
                <a:schemeClr val="accent1"/>
              </a:solidFill>
              <a:latin typeface="Corbel" panose="020B0503020204020204" pitchFamily="34" charset="0"/>
            </a:endParaRPr>
          </a:p>
          <a:p>
            <a:pPr marL="0" indent="0" algn="just">
              <a:buClr>
                <a:srgbClr val="189BC4"/>
              </a:buClr>
              <a:buNone/>
            </a:pPr>
            <a:endParaRPr lang="de-DE" sz="1600" dirty="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a:t>
            </a:fld>
            <a:endParaRPr lang="de-AT" dirty="0">
              <a:solidFill>
                <a:prstClr val="white"/>
              </a:solidFill>
            </a:endParaRPr>
          </a:p>
        </p:txBody>
      </p:sp>
    </p:spTree>
    <p:extLst>
      <p:ext uri="{BB962C8B-B14F-4D97-AF65-F5344CB8AC3E}">
        <p14:creationId xmlns:p14="http://schemas.microsoft.com/office/powerpoint/2010/main" val="12629101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de-AT" sz="2200" b="1" dirty="0">
                <a:solidFill>
                  <a:schemeClr val="accent1"/>
                </a:solidFill>
                <a:latin typeface="Corbel" panose="020B0503020204020204" pitchFamily="34" charset="0"/>
              </a:rPr>
              <a:t>Nationales Recht</a:t>
            </a:r>
            <a:br>
              <a:rPr lang="de-AT" sz="2200" b="1" dirty="0">
                <a:solidFill>
                  <a:schemeClr val="accent1"/>
                </a:solidFill>
                <a:latin typeface="Corbel" panose="020B0503020204020204" pitchFamily="34" charset="0"/>
              </a:rPr>
            </a:br>
            <a:r>
              <a:rPr lang="de-AT" sz="2200" b="1" dirty="0">
                <a:solidFill>
                  <a:schemeClr val="accent1"/>
                </a:solidFill>
                <a:latin typeface="Corbel" panose="020B0503020204020204" pitchFamily="34" charset="0"/>
              </a:rPr>
              <a:t>- Schifffahrtsgesetz, Wasserstraßengesetz</a:t>
            </a:r>
            <a:br>
              <a:rPr lang="de-AT" sz="2200" dirty="0">
                <a:solidFill>
                  <a:schemeClr val="accent1"/>
                </a:solidFill>
                <a:latin typeface="Corbel" panose="020B0503020204020204" pitchFamily="34" charset="0"/>
              </a:rPr>
            </a:br>
            <a:r>
              <a:rPr lang="de-DE" sz="2200" dirty="0">
                <a:solidFill>
                  <a:schemeClr val="accent1"/>
                </a:solidFill>
                <a:latin typeface="Corbel" panose="020B0503020204020204" pitchFamily="34" charset="0"/>
              </a:rPr>
              <a:t>Wasserstraßen</a:t>
            </a:r>
            <a:endParaRPr lang="de-AT" sz="2200" dirty="0">
              <a:solidFill>
                <a:schemeClr val="accent1"/>
              </a:solidFill>
              <a:latin typeface="Corbel" panose="020B0503020204020204" pitchFamily="34" charset="0"/>
            </a:endParaRPr>
          </a:p>
        </p:txBody>
      </p:sp>
      <p:sp>
        <p:nvSpPr>
          <p:cNvPr id="3" name="Content Placeholder 2"/>
          <p:cNvSpPr>
            <a:spLocks noGrp="1"/>
          </p:cNvSpPr>
          <p:nvPr>
            <p:ph idx="1"/>
          </p:nvPr>
        </p:nvSpPr>
        <p:spPr>
          <a:xfrm>
            <a:off x="433536" y="2610613"/>
            <a:ext cx="8229600" cy="3960440"/>
          </a:xfrm>
        </p:spPr>
        <p:txBody>
          <a:bodyPr>
            <a:noAutofit/>
          </a:bodyPr>
          <a:lstStyle/>
          <a:p>
            <a:pPr>
              <a:buClr>
                <a:srgbClr val="189BC4"/>
              </a:buClr>
            </a:pPr>
            <a:r>
              <a:rPr lang="de-AT" sz="1800" dirty="0">
                <a:solidFill>
                  <a:schemeClr val="accent1"/>
                </a:solidFill>
                <a:latin typeface="Corbel" panose="020B0503020204020204" pitchFamily="34" charset="0"/>
              </a:rPr>
              <a:t>Umsetzung europäischer Vorgaben +  spezifisch nationale Rechtsgrundlagen </a:t>
            </a:r>
          </a:p>
          <a:p>
            <a:pPr>
              <a:buClr>
                <a:srgbClr val="189BC4"/>
              </a:buClr>
            </a:pPr>
            <a:endParaRPr lang="de-AT" sz="1800" dirty="0">
              <a:solidFill>
                <a:schemeClr val="accent1"/>
              </a:solidFill>
              <a:latin typeface="Corbel" panose="020B0503020204020204" pitchFamily="34" charset="0"/>
            </a:endParaRPr>
          </a:p>
          <a:p>
            <a:pPr>
              <a:buClr>
                <a:srgbClr val="189BC4"/>
              </a:buClr>
            </a:pPr>
            <a:r>
              <a:rPr lang="de-AT" sz="1800" b="1" dirty="0">
                <a:solidFill>
                  <a:srgbClr val="189BC4"/>
                </a:solidFill>
                <a:latin typeface="Corbel" panose="020B0503020204020204" pitchFamily="34" charset="0"/>
              </a:rPr>
              <a:t>Schifffahrtsgesetz (BGBl. I 62/1997) :</a:t>
            </a:r>
          </a:p>
          <a:p>
            <a:pPr lvl="1">
              <a:buClr>
                <a:srgbClr val="189BC4"/>
              </a:buClr>
              <a:buFont typeface="Symbol" panose="05050102010706020507" pitchFamily="18" charset="2"/>
              <a:buChar char="-"/>
            </a:pPr>
            <a:r>
              <a:rPr lang="de-AT" sz="1800" dirty="0">
                <a:solidFill>
                  <a:schemeClr val="accent1"/>
                </a:solidFill>
                <a:latin typeface="Corbel" panose="020B0503020204020204" pitchFamily="34" charset="0"/>
              </a:rPr>
              <a:t>Vorschriften zur Wasserstraße, Schifffahrtsanlangen,</a:t>
            </a:r>
            <a:br>
              <a:rPr lang="de-AT" sz="1800" dirty="0">
                <a:solidFill>
                  <a:schemeClr val="accent1"/>
                </a:solidFill>
                <a:latin typeface="Corbel" panose="020B0503020204020204" pitchFamily="34" charset="0"/>
              </a:rPr>
            </a:br>
            <a:r>
              <a:rPr lang="de-AT" sz="1800" dirty="0">
                <a:solidFill>
                  <a:schemeClr val="accent1"/>
                </a:solidFill>
                <a:latin typeface="Corbel" panose="020B0503020204020204" pitchFamily="34" charset="0"/>
              </a:rPr>
              <a:t>Schifffahrtsgewerberecht, Schiffszulassung und –</a:t>
            </a:r>
            <a:r>
              <a:rPr lang="de-AT" sz="1800" dirty="0" err="1">
                <a:solidFill>
                  <a:schemeClr val="accent1"/>
                </a:solidFill>
                <a:latin typeface="Corbel" panose="020B0503020204020204" pitchFamily="34" charset="0"/>
              </a:rPr>
              <a:t>führung</a:t>
            </a:r>
            <a:r>
              <a:rPr lang="de-AT" sz="1800" dirty="0">
                <a:solidFill>
                  <a:schemeClr val="accent1"/>
                </a:solidFill>
                <a:latin typeface="Corbel" panose="020B0503020204020204" pitchFamily="34" charset="0"/>
              </a:rPr>
              <a:t>, etc.</a:t>
            </a:r>
          </a:p>
          <a:p>
            <a:pPr marL="0" indent="0">
              <a:buClr>
                <a:srgbClr val="189BC4"/>
              </a:buClr>
              <a:buNone/>
            </a:pPr>
            <a:endParaRPr lang="de-AT" sz="1800" dirty="0">
              <a:solidFill>
                <a:schemeClr val="accent1"/>
              </a:solidFill>
              <a:latin typeface="Corbel" panose="020B0503020204020204" pitchFamily="34" charset="0"/>
            </a:endParaRPr>
          </a:p>
          <a:p>
            <a:pPr>
              <a:buClr>
                <a:srgbClr val="189BC4"/>
              </a:buClr>
            </a:pPr>
            <a:r>
              <a:rPr lang="de-AT" sz="1800" b="1" dirty="0">
                <a:solidFill>
                  <a:srgbClr val="189BC4"/>
                </a:solidFill>
                <a:latin typeface="Corbel" panose="020B0503020204020204" pitchFamily="34" charset="0"/>
              </a:rPr>
              <a:t>Wasserstraßengesetz (BGBl. I 177/2004):</a:t>
            </a:r>
          </a:p>
          <a:p>
            <a:pPr lvl="1">
              <a:buClr>
                <a:srgbClr val="189BC4"/>
              </a:buClr>
              <a:buFont typeface="Symbol" panose="05050102010706020507" pitchFamily="18" charset="2"/>
              <a:buChar char="-"/>
            </a:pPr>
            <a:r>
              <a:rPr lang="de-AT" sz="1800" dirty="0">
                <a:solidFill>
                  <a:schemeClr val="accent1"/>
                </a:solidFill>
                <a:latin typeface="Corbel" panose="020B0503020204020204" pitchFamily="34" charset="0"/>
              </a:rPr>
              <a:t>regelt Aufgaben und Organisation der österreichischen Bundes-Wasserstraßenverwaltung</a:t>
            </a:r>
          </a:p>
          <a:p>
            <a:pPr lvl="1">
              <a:buClr>
                <a:srgbClr val="189BC4"/>
              </a:buClr>
              <a:buFont typeface="Symbol" panose="05050102010706020507" pitchFamily="18" charset="2"/>
              <a:buChar char="-"/>
            </a:pPr>
            <a:r>
              <a:rPr lang="de-AT" sz="1800" dirty="0">
                <a:solidFill>
                  <a:schemeClr val="accent1"/>
                </a:solidFill>
                <a:latin typeface="Corbel" panose="020B0503020204020204" pitchFamily="34" charset="0"/>
              </a:rPr>
              <a:t>von viadonau wahrgenommen (Tochterunternehmen des BMK)</a:t>
            </a:r>
          </a:p>
          <a:p>
            <a:pPr lvl="1">
              <a:buClr>
                <a:srgbClr val="189BC4"/>
              </a:buClr>
              <a:buFont typeface="Symbol" panose="05050102010706020507" pitchFamily="18" charset="2"/>
              <a:buChar char="-"/>
            </a:pPr>
            <a:r>
              <a:rPr lang="de-AT" sz="1800" dirty="0">
                <a:solidFill>
                  <a:schemeClr val="accent1"/>
                </a:solidFill>
                <a:latin typeface="Corbel" panose="020B0503020204020204" pitchFamily="34" charset="0"/>
              </a:rPr>
              <a:t>Planung und Kontrolle obliegt dem Bundesministerium selbst</a:t>
            </a: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10</a:t>
            </a:fld>
            <a:endParaRPr lang="de-AT" dirty="0">
              <a:solidFill>
                <a:prstClr val="white"/>
              </a:solidFill>
            </a:endParaRPr>
          </a:p>
        </p:txBody>
      </p:sp>
      <p:sp>
        <p:nvSpPr>
          <p:cNvPr id="9" name="Textfeld 8"/>
          <p:cNvSpPr txBox="1"/>
          <p:nvPr/>
        </p:nvSpPr>
        <p:spPr>
          <a:xfrm>
            <a:off x="8213576" y="6353889"/>
            <a:ext cx="946448" cy="246221"/>
          </a:xfrm>
          <a:prstGeom prst="rect">
            <a:avLst/>
          </a:prstGeom>
          <a:noFill/>
        </p:spPr>
        <p:txBody>
          <a:bodyPr wrap="square" rtlCol="0">
            <a:spAutoFit/>
          </a:bodyPr>
          <a:lstStyle/>
          <a:p>
            <a:r>
              <a:rPr lang="de-AT" sz="1000" dirty="0">
                <a:solidFill>
                  <a:schemeClr val="accent1"/>
                </a:solidFill>
                <a:latin typeface="Corbel" panose="020B0503020204020204" pitchFamily="34" charset="0"/>
              </a:rPr>
              <a:t> </a:t>
            </a:r>
            <a:r>
              <a:rPr lang="de-AT" sz="800" dirty="0">
                <a:solidFill>
                  <a:schemeClr val="accent1"/>
                </a:solidFill>
                <a:latin typeface="Corbel" panose="020B0503020204020204" pitchFamily="34" charset="0"/>
              </a:rPr>
              <a:t>Quelle: </a:t>
            </a:r>
            <a:r>
              <a:rPr lang="de-AT" sz="800" dirty="0" err="1">
                <a:solidFill>
                  <a:schemeClr val="accent1"/>
                </a:solidFill>
                <a:latin typeface="Corbel" panose="020B0503020204020204" pitchFamily="34" charset="0"/>
              </a:rPr>
              <a:t>viadonau</a:t>
            </a:r>
            <a:endParaRPr lang="de-DE" sz="800" dirty="0">
              <a:solidFill>
                <a:schemeClr val="accent1"/>
              </a:solidFill>
              <a:latin typeface="Corbel" panose="020B0503020204020204" pitchFamily="34" charset="0"/>
            </a:endParaRPr>
          </a:p>
        </p:txBody>
      </p:sp>
      <p:pic>
        <p:nvPicPr>
          <p:cNvPr id="4" name="Grafik 3"/>
          <p:cNvPicPr>
            <a:picLocks noChangeAspect="1"/>
          </p:cNvPicPr>
          <p:nvPr/>
        </p:nvPicPr>
        <p:blipFill>
          <a:blip r:embed="rId3"/>
          <a:stretch>
            <a:fillRect/>
          </a:stretch>
        </p:blipFill>
        <p:spPr>
          <a:xfrm>
            <a:off x="574620" y="1697093"/>
            <a:ext cx="7555116" cy="793188"/>
          </a:xfrm>
          <a:prstGeom prst="rect">
            <a:avLst/>
          </a:prstGeom>
        </p:spPr>
      </p:pic>
      <p:sp>
        <p:nvSpPr>
          <p:cNvPr id="10" name="Rechteck 9"/>
          <p:cNvSpPr/>
          <p:nvPr/>
        </p:nvSpPr>
        <p:spPr>
          <a:xfrm>
            <a:off x="574620" y="2348153"/>
            <a:ext cx="2138727" cy="215444"/>
          </a:xfrm>
          <a:prstGeom prst="rect">
            <a:avLst/>
          </a:prstGeom>
        </p:spPr>
        <p:txBody>
          <a:bodyPr wrap="none">
            <a:spAutoFit/>
          </a:bodyPr>
          <a:lstStyle/>
          <a:p>
            <a:r>
              <a:rPr lang="de-AT" sz="800" dirty="0">
                <a:solidFill>
                  <a:schemeClr val="accent1"/>
                </a:solidFill>
                <a:latin typeface="Corbel" panose="020B0503020204020204" pitchFamily="34" charset="0"/>
              </a:rPr>
              <a:t>Quelle: https://www.ris.bka.gv.at/default.aspx</a:t>
            </a:r>
          </a:p>
        </p:txBody>
      </p:sp>
      <p:sp>
        <p:nvSpPr>
          <p:cNvPr id="11" name="TextBox 6">
            <a:extLst>
              <a:ext uri="{FF2B5EF4-FFF2-40B4-BE49-F238E27FC236}">
                <a16:creationId xmlns:a16="http://schemas.microsoft.com/office/drawing/2014/main" id="{5BD944D8-473B-437A-AD10-7836B5957EB6}"/>
              </a:ext>
            </a:extLst>
          </p:cNvPr>
          <p:cNvSpPr txBox="1"/>
          <p:nvPr/>
        </p:nvSpPr>
        <p:spPr>
          <a:xfrm>
            <a:off x="7587952" y="3446016"/>
            <a:ext cx="1556048" cy="738664"/>
          </a:xfrm>
          <a:prstGeom prst="rect">
            <a:avLst/>
          </a:prstGeom>
          <a:solidFill>
            <a:srgbClr val="189BC4"/>
          </a:solidFill>
        </p:spPr>
        <p:txBody>
          <a:bodyPr wrap="square" rtlCol="0">
            <a:spAutoFit/>
          </a:bodyPr>
          <a:lstStyle/>
          <a:p>
            <a:pPr algn="ctr"/>
            <a:r>
              <a:rPr lang="de-AT" sz="1400" dirty="0">
                <a:solidFill>
                  <a:schemeClr val="bg1"/>
                </a:solidFill>
                <a:latin typeface="Corbel" panose="020B0503020204020204" pitchFamily="34" charset="0"/>
              </a:rPr>
              <a:t>das gesamte Schifffahrtsgesetz finden Sie </a:t>
            </a:r>
            <a:r>
              <a:rPr lang="de-AT" sz="1400" dirty="0">
                <a:solidFill>
                  <a:schemeClr val="bg1"/>
                </a:solidFill>
                <a:latin typeface="Corbel" panose="020B0503020204020204" pitchFamily="34" charset="0"/>
                <a:hlinkClick r:id="rId4"/>
              </a:rPr>
              <a:t>hier</a:t>
            </a:r>
            <a:endParaRPr lang="de-AT" sz="1400" dirty="0">
              <a:solidFill>
                <a:schemeClr val="bg1"/>
              </a:solidFill>
              <a:latin typeface="Corbel" panose="020B0503020204020204" pitchFamily="34" charset="0"/>
            </a:endParaRPr>
          </a:p>
        </p:txBody>
      </p:sp>
      <p:sp>
        <p:nvSpPr>
          <p:cNvPr id="12" name="TextBox 7">
            <a:extLst>
              <a:ext uri="{FF2B5EF4-FFF2-40B4-BE49-F238E27FC236}">
                <a16:creationId xmlns:a16="http://schemas.microsoft.com/office/drawing/2014/main" id="{EFA12101-A43B-4B9B-B2F4-A69E5989CA49}"/>
              </a:ext>
            </a:extLst>
          </p:cNvPr>
          <p:cNvSpPr txBox="1"/>
          <p:nvPr/>
        </p:nvSpPr>
        <p:spPr>
          <a:xfrm>
            <a:off x="7587952" y="5091361"/>
            <a:ext cx="1556048" cy="954107"/>
          </a:xfrm>
          <a:prstGeom prst="rect">
            <a:avLst/>
          </a:prstGeom>
          <a:solidFill>
            <a:srgbClr val="189BC4"/>
          </a:solidFill>
        </p:spPr>
        <p:txBody>
          <a:bodyPr wrap="square" rtlCol="0">
            <a:spAutoFit/>
          </a:bodyPr>
          <a:lstStyle/>
          <a:p>
            <a:pPr algn="ctr"/>
            <a:r>
              <a:rPr lang="de-AT" sz="1400" dirty="0">
                <a:solidFill>
                  <a:schemeClr val="bg1"/>
                </a:solidFill>
                <a:latin typeface="Corbel" panose="020B0503020204020204" pitchFamily="34" charset="0"/>
              </a:rPr>
              <a:t>das gesamte Wasserstraßen-gesetz finden Sie </a:t>
            </a:r>
            <a:r>
              <a:rPr lang="de-AT" sz="1400" dirty="0">
                <a:solidFill>
                  <a:schemeClr val="bg1"/>
                </a:solidFill>
                <a:latin typeface="Corbel" panose="020B0503020204020204" pitchFamily="34" charset="0"/>
                <a:hlinkClick r:id="rId5"/>
              </a:rPr>
              <a:t>hier</a:t>
            </a:r>
            <a:endParaRPr lang="de-AT" sz="1400" dirty="0">
              <a:solidFill>
                <a:schemeClr val="bg1"/>
              </a:solidFill>
              <a:latin typeface="Corbel" panose="020B0503020204020204" pitchFamily="34" charset="0"/>
            </a:endParaRPr>
          </a:p>
        </p:txBody>
      </p:sp>
    </p:spTree>
    <p:extLst>
      <p:ext uri="{BB962C8B-B14F-4D97-AF65-F5344CB8AC3E}">
        <p14:creationId xmlns:p14="http://schemas.microsoft.com/office/powerpoint/2010/main" val="6505270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435280" cy="990600"/>
          </a:xfrm>
        </p:spPr>
        <p:txBody>
          <a:bodyPr>
            <a:noAutofit/>
          </a:bodyPr>
          <a:lstStyle/>
          <a:p>
            <a:r>
              <a:rPr lang="de-AT" sz="2200" b="1" dirty="0">
                <a:solidFill>
                  <a:schemeClr val="accent1"/>
                </a:solidFill>
                <a:latin typeface="Corbel" panose="020B0503020204020204" pitchFamily="34" charset="0"/>
              </a:rPr>
              <a:t>Nationales Recht</a:t>
            </a:r>
            <a:br>
              <a:rPr lang="de-AT" sz="2200" b="1" dirty="0">
                <a:solidFill>
                  <a:schemeClr val="accent1"/>
                </a:solidFill>
                <a:latin typeface="Corbel" panose="020B0503020204020204" pitchFamily="34" charset="0"/>
              </a:rPr>
            </a:br>
            <a:r>
              <a:rPr lang="de-AT" sz="2200" b="1" dirty="0">
                <a:solidFill>
                  <a:schemeClr val="accent1"/>
                </a:solidFill>
                <a:latin typeface="Corbel" panose="020B0503020204020204" pitchFamily="34" charset="0"/>
              </a:rPr>
              <a:t>- Wasserstraßen-Verkehrsordnung (WVO)</a:t>
            </a:r>
            <a:br>
              <a:rPr lang="de-AT" sz="2200" dirty="0">
                <a:solidFill>
                  <a:schemeClr val="accent1"/>
                </a:solidFill>
                <a:latin typeface="Corbel" panose="020B0503020204020204" pitchFamily="34" charset="0"/>
              </a:rPr>
            </a:br>
            <a:r>
              <a:rPr lang="de-DE" sz="2200" dirty="0">
                <a:solidFill>
                  <a:schemeClr val="accent1"/>
                </a:solidFill>
                <a:latin typeface="Corbel" panose="020B0503020204020204" pitchFamily="34" charset="0"/>
              </a:rPr>
              <a:t>Wasserstraßen</a:t>
            </a:r>
            <a:endParaRPr lang="de-AT" sz="2200" dirty="0">
              <a:solidFill>
                <a:schemeClr val="accent1"/>
              </a:solidFill>
              <a:latin typeface="Corbel" panose="020B0503020204020204" pitchFamily="34" charset="0"/>
            </a:endParaRPr>
          </a:p>
        </p:txBody>
      </p:sp>
      <p:sp>
        <p:nvSpPr>
          <p:cNvPr id="3" name="Content Placeholder 2"/>
          <p:cNvSpPr>
            <a:spLocks noGrp="1"/>
          </p:cNvSpPr>
          <p:nvPr>
            <p:ph idx="1"/>
          </p:nvPr>
        </p:nvSpPr>
        <p:spPr/>
        <p:txBody>
          <a:bodyPr>
            <a:normAutofit/>
          </a:bodyPr>
          <a:lstStyle/>
          <a:p>
            <a:pPr marL="0" indent="0">
              <a:spcBef>
                <a:spcPts val="600"/>
              </a:spcBef>
              <a:spcAft>
                <a:spcPts val="300"/>
              </a:spcAft>
              <a:buNone/>
            </a:pPr>
            <a:r>
              <a:rPr lang="de-AT" sz="1800" dirty="0">
                <a:solidFill>
                  <a:schemeClr val="accent1"/>
                </a:solidFill>
                <a:latin typeface="Corbel" panose="020B0503020204020204" pitchFamily="34" charset="0"/>
              </a:rPr>
              <a:t>Enthält </a:t>
            </a:r>
            <a:r>
              <a:rPr lang="de-AT" sz="1800" b="1" dirty="0">
                <a:solidFill>
                  <a:srgbClr val="189BC4"/>
                </a:solidFill>
                <a:latin typeface="Corbel" panose="020B0503020204020204" pitchFamily="34" charset="0"/>
              </a:rPr>
              <a:t>detaillierte Regeln über das Befahren österreichischer Wasserstraßen</a:t>
            </a:r>
            <a:r>
              <a:rPr lang="de-AT" sz="1800" dirty="0">
                <a:solidFill>
                  <a:srgbClr val="189BC4"/>
                </a:solidFill>
                <a:latin typeface="Corbel" panose="020B0503020204020204" pitchFamily="34" charset="0"/>
              </a:rPr>
              <a:t>:</a:t>
            </a:r>
          </a:p>
          <a:p>
            <a:pPr>
              <a:spcBef>
                <a:spcPts val="600"/>
              </a:spcBef>
              <a:spcAft>
                <a:spcPts val="300"/>
              </a:spcAft>
              <a:buClr>
                <a:srgbClr val="189BC4"/>
              </a:buClr>
            </a:pPr>
            <a:r>
              <a:rPr lang="de-AT" sz="1800" dirty="0">
                <a:solidFill>
                  <a:schemeClr val="accent1"/>
                </a:solidFill>
                <a:latin typeface="Corbel" panose="020B0503020204020204" pitchFamily="34" charset="0"/>
              </a:rPr>
              <a:t>allgemeine Bestimmungen über die Benutzung der Wasserstraße</a:t>
            </a:r>
          </a:p>
          <a:p>
            <a:pPr>
              <a:spcBef>
                <a:spcPts val="600"/>
              </a:spcBef>
              <a:spcAft>
                <a:spcPts val="300"/>
              </a:spcAft>
              <a:buClr>
                <a:srgbClr val="189BC4"/>
              </a:buClr>
            </a:pPr>
            <a:r>
              <a:rPr lang="de-AT" sz="1800" dirty="0">
                <a:solidFill>
                  <a:schemeClr val="accent1"/>
                </a:solidFill>
                <a:latin typeface="Corbel" panose="020B0503020204020204" pitchFamily="34" charset="0"/>
              </a:rPr>
              <a:t>Schifffahrtszeichen</a:t>
            </a:r>
          </a:p>
          <a:p>
            <a:pPr>
              <a:spcBef>
                <a:spcPts val="600"/>
              </a:spcBef>
              <a:spcAft>
                <a:spcPts val="300"/>
              </a:spcAft>
              <a:buClr>
                <a:srgbClr val="189BC4"/>
              </a:buClr>
            </a:pPr>
            <a:r>
              <a:rPr lang="de-AT" sz="1800" dirty="0">
                <a:solidFill>
                  <a:schemeClr val="accent1"/>
                </a:solidFill>
                <a:latin typeface="Corbel" panose="020B0503020204020204" pitchFamily="34" charset="0"/>
              </a:rPr>
              <a:t>Sorgfaltspflichten</a:t>
            </a:r>
          </a:p>
          <a:p>
            <a:pPr>
              <a:spcBef>
                <a:spcPts val="600"/>
              </a:spcBef>
              <a:spcAft>
                <a:spcPts val="300"/>
              </a:spcAft>
              <a:buClr>
                <a:srgbClr val="189BC4"/>
              </a:buClr>
            </a:pPr>
            <a:r>
              <a:rPr lang="de-AT" sz="1800" dirty="0">
                <a:solidFill>
                  <a:schemeClr val="accent1"/>
                </a:solidFill>
                <a:latin typeface="Corbel" panose="020B0503020204020204" pitchFamily="34" charset="0"/>
              </a:rPr>
              <a:t>Kennzeichnung der Fahrzeuge </a:t>
            </a:r>
          </a:p>
          <a:p>
            <a:pPr>
              <a:spcBef>
                <a:spcPts val="600"/>
              </a:spcBef>
              <a:spcAft>
                <a:spcPts val="300"/>
              </a:spcAft>
              <a:buClr>
                <a:srgbClr val="189BC4"/>
              </a:buClr>
            </a:pPr>
            <a:r>
              <a:rPr lang="de-AT" sz="1800" dirty="0">
                <a:solidFill>
                  <a:schemeClr val="accent1"/>
                </a:solidFill>
                <a:latin typeface="Corbel" panose="020B0503020204020204" pitchFamily="34" charset="0"/>
              </a:rPr>
              <a:t>Fahrregeln</a:t>
            </a:r>
          </a:p>
          <a:p>
            <a:pPr>
              <a:spcBef>
                <a:spcPts val="600"/>
              </a:spcBef>
              <a:spcAft>
                <a:spcPts val="300"/>
              </a:spcAft>
              <a:buClr>
                <a:srgbClr val="189BC4"/>
              </a:buClr>
            </a:pPr>
            <a:r>
              <a:rPr lang="de-AT" sz="1800" dirty="0">
                <a:solidFill>
                  <a:schemeClr val="accent1"/>
                </a:solidFill>
                <a:latin typeface="Corbel" panose="020B0503020204020204" pitchFamily="34" charset="0"/>
              </a:rPr>
              <a:t>Regeln für das Stilllegen von Schiffen</a:t>
            </a:r>
          </a:p>
          <a:p>
            <a:pPr>
              <a:spcBef>
                <a:spcPts val="600"/>
              </a:spcBef>
              <a:spcAft>
                <a:spcPts val="300"/>
              </a:spcAft>
              <a:buClr>
                <a:srgbClr val="189BC4"/>
              </a:buClr>
            </a:pPr>
            <a:r>
              <a:rPr lang="de-AT" sz="1800" dirty="0">
                <a:solidFill>
                  <a:schemeClr val="accent1"/>
                </a:solidFill>
                <a:latin typeface="Corbel" panose="020B0503020204020204" pitchFamily="34" charset="0"/>
              </a:rPr>
              <a:t>Gewässerschutz und Entsorgung von an Bord anfallenden Abfällen</a:t>
            </a:r>
          </a:p>
          <a:p>
            <a:endParaRPr lang="de-AT" sz="500" dirty="0">
              <a:solidFill>
                <a:schemeClr val="accent1"/>
              </a:solidFill>
              <a:latin typeface="Corbel" panose="020B0503020204020204" pitchFamily="34" charset="0"/>
            </a:endParaRPr>
          </a:p>
          <a:p>
            <a:pPr lvl="1"/>
            <a:endParaRPr lang="de-AT" dirty="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11</a:t>
            </a:fld>
            <a:endParaRPr lang="de-AT" dirty="0">
              <a:solidFill>
                <a:prstClr val="white"/>
              </a:solidFill>
            </a:endParaRPr>
          </a:p>
        </p:txBody>
      </p:sp>
      <p:pic>
        <p:nvPicPr>
          <p:cNvPr id="4" name="Grafik 3"/>
          <p:cNvPicPr>
            <a:picLocks noChangeAspect="1"/>
          </p:cNvPicPr>
          <p:nvPr/>
        </p:nvPicPr>
        <p:blipFill rotWithShape="1">
          <a:blip r:embed="rId3"/>
          <a:srcRect t="8110" b="39643"/>
          <a:stretch/>
        </p:blipFill>
        <p:spPr>
          <a:xfrm>
            <a:off x="244" y="4725106"/>
            <a:ext cx="9144000" cy="1948308"/>
          </a:xfrm>
          <a:prstGeom prst="rect">
            <a:avLst/>
          </a:prstGeom>
        </p:spPr>
      </p:pic>
      <p:sp>
        <p:nvSpPr>
          <p:cNvPr id="8" name="Textfeld 7"/>
          <p:cNvSpPr txBox="1"/>
          <p:nvPr/>
        </p:nvSpPr>
        <p:spPr>
          <a:xfrm>
            <a:off x="8189912" y="4472060"/>
            <a:ext cx="946448" cy="246221"/>
          </a:xfrm>
          <a:prstGeom prst="rect">
            <a:avLst/>
          </a:prstGeom>
          <a:noFill/>
        </p:spPr>
        <p:txBody>
          <a:bodyPr wrap="square" rtlCol="0">
            <a:spAutoFit/>
          </a:bodyPr>
          <a:lstStyle/>
          <a:p>
            <a:pPr algn="r"/>
            <a:r>
              <a:rPr lang="de-AT" sz="1000" dirty="0">
                <a:solidFill>
                  <a:schemeClr val="accent1"/>
                </a:solidFill>
                <a:latin typeface="Corbel" panose="020B0503020204020204" pitchFamily="34" charset="0"/>
              </a:rPr>
              <a:t> </a:t>
            </a:r>
            <a:r>
              <a:rPr lang="de-AT" sz="800" dirty="0">
                <a:solidFill>
                  <a:schemeClr val="accent1"/>
                </a:solidFill>
                <a:latin typeface="Corbel" panose="020B0503020204020204" pitchFamily="34" charset="0"/>
              </a:rPr>
              <a:t>Quelle: RIS </a:t>
            </a:r>
            <a:endParaRPr lang="de-DE" sz="800" dirty="0">
              <a:solidFill>
                <a:schemeClr val="accent1"/>
              </a:solidFill>
              <a:latin typeface="Corbel" panose="020B0503020204020204" pitchFamily="34" charset="0"/>
            </a:endParaRPr>
          </a:p>
        </p:txBody>
      </p:sp>
      <p:sp>
        <p:nvSpPr>
          <p:cNvPr id="9" name="Textfeld 8"/>
          <p:cNvSpPr txBox="1"/>
          <p:nvPr/>
        </p:nvSpPr>
        <p:spPr>
          <a:xfrm>
            <a:off x="-46323" y="4725144"/>
            <a:ext cx="946448" cy="246221"/>
          </a:xfrm>
          <a:prstGeom prst="rect">
            <a:avLst/>
          </a:prstGeom>
          <a:noFill/>
        </p:spPr>
        <p:txBody>
          <a:bodyPr wrap="square" rtlCol="0">
            <a:spAutoFit/>
          </a:bodyPr>
          <a:lstStyle/>
          <a:p>
            <a:r>
              <a:rPr lang="de-AT" sz="1000" dirty="0">
                <a:solidFill>
                  <a:schemeClr val="bg1">
                    <a:lumMod val="85000"/>
                  </a:schemeClr>
                </a:solidFill>
                <a:latin typeface="Corbel" panose="020B0503020204020204" pitchFamily="34" charset="0"/>
              </a:rPr>
              <a:t> </a:t>
            </a:r>
            <a:r>
              <a:rPr lang="de-AT" sz="800" dirty="0">
                <a:solidFill>
                  <a:schemeClr val="bg1">
                    <a:lumMod val="85000"/>
                  </a:schemeClr>
                </a:solidFill>
                <a:latin typeface="Corbel" panose="020B0503020204020204" pitchFamily="34" charset="0"/>
              </a:rPr>
              <a:t>Quelle: </a:t>
            </a:r>
            <a:r>
              <a:rPr lang="de-AT" sz="800" dirty="0" err="1">
                <a:solidFill>
                  <a:schemeClr val="bg1">
                    <a:lumMod val="85000"/>
                  </a:schemeClr>
                </a:solidFill>
                <a:latin typeface="Corbel" panose="020B0503020204020204" pitchFamily="34" charset="0"/>
              </a:rPr>
              <a:t>pixabay</a:t>
            </a:r>
            <a:endParaRPr lang="de-DE" sz="800" dirty="0">
              <a:solidFill>
                <a:schemeClr val="bg1">
                  <a:lumMod val="85000"/>
                </a:schemeClr>
              </a:solidFill>
              <a:latin typeface="Corbel" panose="020B0503020204020204" pitchFamily="34" charset="0"/>
            </a:endParaRPr>
          </a:p>
        </p:txBody>
      </p:sp>
      <p:sp>
        <p:nvSpPr>
          <p:cNvPr id="10" name="TextBox 6">
            <a:extLst>
              <a:ext uri="{FF2B5EF4-FFF2-40B4-BE49-F238E27FC236}">
                <a16:creationId xmlns:a16="http://schemas.microsoft.com/office/drawing/2014/main" id="{2CBB6F13-74C9-40C6-949D-EA690D7CAF0A}"/>
              </a:ext>
            </a:extLst>
          </p:cNvPr>
          <p:cNvSpPr txBox="1"/>
          <p:nvPr/>
        </p:nvSpPr>
        <p:spPr>
          <a:xfrm>
            <a:off x="7103876" y="2690853"/>
            <a:ext cx="2051720" cy="738664"/>
          </a:xfrm>
          <a:prstGeom prst="rect">
            <a:avLst/>
          </a:prstGeom>
          <a:solidFill>
            <a:srgbClr val="189BC4"/>
          </a:solidFill>
        </p:spPr>
        <p:txBody>
          <a:bodyPr wrap="square" rtlCol="0">
            <a:spAutoFit/>
          </a:bodyPr>
          <a:lstStyle/>
          <a:p>
            <a:pPr algn="ctr"/>
            <a:r>
              <a:rPr lang="de-AT" sz="1400" dirty="0">
                <a:solidFill>
                  <a:schemeClr val="bg1"/>
                </a:solidFill>
                <a:latin typeface="Corbel" panose="020B0503020204020204" pitchFamily="34" charset="0"/>
              </a:rPr>
              <a:t>gesamte Wasserstraßen-Verkehrsordnung finden Sie </a:t>
            </a:r>
            <a:r>
              <a:rPr lang="de-AT" sz="1400" dirty="0">
                <a:solidFill>
                  <a:schemeClr val="bg1"/>
                </a:solidFill>
                <a:latin typeface="Corbel" panose="020B0503020204020204" pitchFamily="34" charset="0"/>
                <a:hlinkClick r:id="rId4"/>
              </a:rPr>
              <a:t>hier</a:t>
            </a:r>
            <a:endParaRPr lang="de-AT" sz="1400" dirty="0">
              <a:solidFill>
                <a:schemeClr val="bg1"/>
              </a:solidFill>
              <a:latin typeface="Corbel" panose="020B0503020204020204" pitchFamily="34" charset="0"/>
            </a:endParaRPr>
          </a:p>
        </p:txBody>
      </p:sp>
    </p:spTree>
    <p:extLst>
      <p:ext uri="{BB962C8B-B14F-4D97-AF65-F5344CB8AC3E}">
        <p14:creationId xmlns:p14="http://schemas.microsoft.com/office/powerpoint/2010/main" val="4176570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a:solidFill>
                  <a:schemeClr val="accent1"/>
                </a:solidFill>
                <a:latin typeface="Corbel" panose="020B0503020204020204" pitchFamily="34" charset="0"/>
              </a:rPr>
              <a:t>Quiz</a:t>
            </a:r>
            <a:br>
              <a:rPr lang="de-AT" dirty="0">
                <a:solidFill>
                  <a:schemeClr val="accent1"/>
                </a:solidFill>
                <a:latin typeface="Corbel" panose="020B0503020204020204" pitchFamily="34" charset="0"/>
              </a:rPr>
            </a:br>
            <a:r>
              <a:rPr lang="de-AT" sz="2400" dirty="0">
                <a:solidFill>
                  <a:schemeClr val="accent1"/>
                </a:solidFill>
                <a:latin typeface="Corbel" panose="020B0503020204020204" pitchFamily="34" charset="0"/>
              </a:rPr>
              <a:t>Wasserstraßen</a:t>
            </a:r>
            <a:endParaRPr lang="de-AT" dirty="0">
              <a:solidFill>
                <a:schemeClr val="accent1"/>
              </a:solidFill>
              <a:latin typeface="Corbel" panose="020B0503020204020204" pitchFamily="34" charset="0"/>
            </a:endParaRPr>
          </a:p>
        </p:txBody>
      </p:sp>
      <p:sp>
        <p:nvSpPr>
          <p:cNvPr id="3" name="Inhaltsplatzhalter 2"/>
          <p:cNvSpPr>
            <a:spLocks noGrp="1"/>
          </p:cNvSpPr>
          <p:nvPr>
            <p:ph idx="1"/>
          </p:nvPr>
        </p:nvSpPr>
        <p:spPr>
          <a:xfrm>
            <a:off x="2051720" y="1700808"/>
            <a:ext cx="5040560" cy="4776192"/>
          </a:xfrm>
        </p:spPr>
        <p:txBody>
          <a:bodyPr>
            <a:normAutofit/>
          </a:bodyPr>
          <a:lstStyle/>
          <a:p>
            <a:pPr marL="0" indent="0">
              <a:buNone/>
            </a:pPr>
            <a:endParaRPr lang="de-AT" dirty="0">
              <a:solidFill>
                <a:srgbClr val="3C628F"/>
              </a:solidFill>
              <a:latin typeface="Corbel" panose="020B0503020204020204" pitchFamily="34" charset="0"/>
            </a:endParaRPr>
          </a:p>
          <a:p>
            <a:pPr marL="0" indent="0" algn="ctr">
              <a:buNone/>
            </a:pPr>
            <a:r>
              <a:rPr lang="de-AT" sz="2000" dirty="0">
                <a:solidFill>
                  <a:srgbClr val="3C628F"/>
                </a:solidFill>
                <a:latin typeface="Corbel" panose="020B0503020204020204" pitchFamily="34" charset="0"/>
              </a:rPr>
              <a:t>Was ist die Belgrader Konvention?</a:t>
            </a:r>
          </a:p>
          <a:p>
            <a:pPr marL="0" indent="0" algn="ctr">
              <a:buNone/>
            </a:pPr>
            <a:endParaRPr lang="de-AT" sz="2000" dirty="0">
              <a:solidFill>
                <a:srgbClr val="3C628F"/>
              </a:solidFill>
              <a:latin typeface="Corbel" panose="020B0503020204020204" pitchFamily="34" charset="0"/>
            </a:endParaRPr>
          </a:p>
          <a:p>
            <a:pPr marL="541338" indent="-266700">
              <a:spcBef>
                <a:spcPts val="600"/>
              </a:spcBef>
              <a:spcAft>
                <a:spcPts val="600"/>
              </a:spcAft>
              <a:buSzPct val="100000"/>
              <a:buFont typeface="+mj-lt"/>
              <a:buAutoNum type="alphaLcParenR"/>
              <a:tabLst>
                <a:tab pos="2422525" algn="l"/>
                <a:tab pos="2782888" algn="l"/>
                <a:tab pos="4751388" algn="l"/>
                <a:tab pos="5111750" algn="l"/>
              </a:tabLst>
            </a:pPr>
            <a:r>
              <a:rPr lang="de-AT" sz="1800" dirty="0">
                <a:solidFill>
                  <a:schemeClr val="accent1"/>
                </a:solidFill>
                <a:latin typeface="Corbel" panose="020B0503020204020204" pitchFamily="34" charset="0"/>
              </a:rPr>
              <a:t>Übereinkommen über die Regelung der Schifffahrt auf der Donau</a:t>
            </a:r>
          </a:p>
          <a:p>
            <a:pPr marL="541338" indent="-266700">
              <a:spcBef>
                <a:spcPts val="600"/>
              </a:spcBef>
              <a:spcAft>
                <a:spcPts val="600"/>
              </a:spcAft>
              <a:buSzPct val="100000"/>
              <a:buFont typeface="+mj-lt"/>
              <a:buAutoNum type="alphaLcParenR"/>
              <a:tabLst>
                <a:tab pos="2422525" algn="l"/>
                <a:tab pos="2782888" algn="l"/>
                <a:tab pos="4751388" algn="l"/>
                <a:tab pos="5111750" algn="l"/>
              </a:tabLst>
            </a:pPr>
            <a:r>
              <a:rPr lang="de-AT" sz="1800" dirty="0">
                <a:solidFill>
                  <a:schemeClr val="accent1"/>
                </a:solidFill>
                <a:latin typeface="Corbel" panose="020B0503020204020204" pitchFamily="34" charset="0"/>
              </a:rPr>
              <a:t>Unterteilung der Wasserstraßen in Klassen</a:t>
            </a:r>
          </a:p>
          <a:p>
            <a:pPr marL="541338" indent="-266700">
              <a:spcBef>
                <a:spcPts val="600"/>
              </a:spcBef>
              <a:spcAft>
                <a:spcPts val="600"/>
              </a:spcAft>
              <a:buSzPct val="100000"/>
              <a:buFont typeface="+mj-lt"/>
              <a:buAutoNum type="alphaLcParenR"/>
              <a:tabLst>
                <a:tab pos="2422525" algn="l"/>
                <a:tab pos="2782888" algn="l"/>
                <a:tab pos="4751388" algn="l"/>
                <a:tab pos="5111750" algn="l"/>
              </a:tabLst>
            </a:pPr>
            <a:r>
              <a:rPr lang="de-AT" sz="1800" dirty="0">
                <a:solidFill>
                  <a:schemeClr val="accent1"/>
                </a:solidFill>
                <a:latin typeface="Corbel" panose="020B0503020204020204" pitchFamily="34" charset="0"/>
              </a:rPr>
              <a:t>Regelung der Aufgaben und Organisation der österreichischen Bundes-Wasserstraßenverwaltung</a:t>
            </a:r>
          </a:p>
          <a:p>
            <a:pPr marL="541338" indent="-266700">
              <a:spcBef>
                <a:spcPts val="600"/>
              </a:spcBef>
              <a:spcAft>
                <a:spcPts val="600"/>
              </a:spcAft>
              <a:buSzPct val="100000"/>
              <a:buFont typeface="+mj-lt"/>
              <a:buAutoNum type="alphaLcParenR"/>
              <a:tabLst>
                <a:tab pos="2422525" algn="l"/>
                <a:tab pos="2782888" algn="l"/>
                <a:tab pos="4751388" algn="l"/>
                <a:tab pos="5111750" algn="l"/>
              </a:tabLst>
            </a:pPr>
            <a:r>
              <a:rPr lang="de-AT" sz="1800" dirty="0">
                <a:solidFill>
                  <a:schemeClr val="accent1"/>
                </a:solidFill>
                <a:latin typeface="Corbel" panose="020B0503020204020204" pitchFamily="34" charset="0"/>
              </a:rPr>
              <a:t>detaillierte Regeln über das Befahren österreichischer Wasserstraßen</a:t>
            </a:r>
          </a:p>
          <a:p>
            <a:pPr marL="1344613" indent="-266700">
              <a:buSzPct val="100000"/>
              <a:buFont typeface="+mj-lt"/>
              <a:buAutoNum type="alphaLcParenR"/>
              <a:tabLst>
                <a:tab pos="2422525" algn="l"/>
                <a:tab pos="2782888" algn="l"/>
                <a:tab pos="4751388" algn="l"/>
                <a:tab pos="5111750" algn="l"/>
              </a:tabLst>
            </a:pPr>
            <a:endParaRPr lang="de-AT" dirty="0">
              <a:solidFill>
                <a:schemeClr val="accent1"/>
              </a:solidFill>
              <a:latin typeface="Corbel" panose="020B0503020204020204" pitchFamily="34" charset="0"/>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12</a:t>
            </a:fld>
            <a:endParaRPr lang="de-AT" dirty="0">
              <a:solidFill>
                <a:prstClr val="white"/>
              </a:solidFill>
            </a:endParaRPr>
          </a:p>
        </p:txBody>
      </p:sp>
      <p:sp>
        <p:nvSpPr>
          <p:cNvPr id="8" name="Ellipse 7"/>
          <p:cNvSpPr/>
          <p:nvPr/>
        </p:nvSpPr>
        <p:spPr>
          <a:xfrm>
            <a:off x="2231232" y="2780928"/>
            <a:ext cx="4356992" cy="792088"/>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9" name="Grafik 8"/>
          <p:cNvPicPr>
            <a:picLocks noChangeAspect="1"/>
          </p:cNvPicPr>
          <p:nvPr/>
        </p:nvPicPr>
        <p:blipFill rotWithShape="1">
          <a:blip r:embed="rId3">
            <a:clrChange>
              <a:clrFrom>
                <a:srgbClr val="FFFFFF"/>
              </a:clrFrom>
              <a:clrTo>
                <a:srgbClr val="FFFFFF">
                  <a:alpha val="0"/>
                </a:srgbClr>
              </a:clrTo>
            </a:clrChange>
          </a:blip>
          <a:srcRect l="21154" r="17308"/>
          <a:stretch/>
        </p:blipFill>
        <p:spPr>
          <a:xfrm>
            <a:off x="107504" y="2204864"/>
            <a:ext cx="2123728" cy="3451058"/>
          </a:xfrm>
          <a:prstGeom prst="rect">
            <a:avLst/>
          </a:prstGeom>
        </p:spPr>
      </p:pic>
      <p:pic>
        <p:nvPicPr>
          <p:cNvPr id="10" name="Grafik 9"/>
          <p:cNvPicPr>
            <a:picLocks noChangeAspect="1"/>
          </p:cNvPicPr>
          <p:nvPr/>
        </p:nvPicPr>
        <p:blipFill rotWithShape="1">
          <a:blip r:embed="rId4">
            <a:clrChange>
              <a:clrFrom>
                <a:srgbClr val="FFFFFF"/>
              </a:clrFrom>
              <a:clrTo>
                <a:srgbClr val="FFFFFF">
                  <a:alpha val="0"/>
                </a:srgbClr>
              </a:clrTo>
            </a:clrChange>
          </a:blip>
          <a:srcRect l="28146" t="12082" r="9203" b="4811"/>
          <a:stretch/>
        </p:blipFill>
        <p:spPr>
          <a:xfrm>
            <a:off x="6307399" y="1900944"/>
            <a:ext cx="3059832" cy="4058897"/>
          </a:xfrm>
          <a:prstGeom prst="rect">
            <a:avLst/>
          </a:prstGeom>
        </p:spPr>
      </p:pic>
      <p:sp>
        <p:nvSpPr>
          <p:cNvPr id="11" name="Textfeld 10"/>
          <p:cNvSpPr txBox="1"/>
          <p:nvPr/>
        </p:nvSpPr>
        <p:spPr>
          <a:xfrm>
            <a:off x="457200" y="5527403"/>
            <a:ext cx="946448" cy="246221"/>
          </a:xfrm>
          <a:prstGeom prst="rect">
            <a:avLst/>
          </a:prstGeom>
          <a:noFill/>
        </p:spPr>
        <p:txBody>
          <a:bodyPr wrap="square" rtlCol="0">
            <a:spAutoFit/>
          </a:bodyPr>
          <a:lstStyle/>
          <a:p>
            <a:r>
              <a:rPr lang="de-AT" sz="1000" dirty="0">
                <a:solidFill>
                  <a:schemeClr val="accent1"/>
                </a:solidFill>
                <a:latin typeface="Corbel" panose="020B0503020204020204" pitchFamily="34" charset="0"/>
              </a:rPr>
              <a:t> </a:t>
            </a:r>
            <a:r>
              <a:rPr lang="de-AT" sz="800" dirty="0">
                <a:solidFill>
                  <a:schemeClr val="accent1"/>
                </a:solidFill>
                <a:latin typeface="Corbel" panose="020B0503020204020204" pitchFamily="34" charset="0"/>
              </a:rPr>
              <a:t>Quelle: </a:t>
            </a:r>
            <a:r>
              <a:rPr lang="de-AT" sz="800" dirty="0" err="1">
                <a:solidFill>
                  <a:schemeClr val="accent1"/>
                </a:solidFill>
                <a:latin typeface="Corbel" panose="020B0503020204020204" pitchFamily="34" charset="0"/>
              </a:rPr>
              <a:t>pixabay</a:t>
            </a:r>
            <a:endParaRPr lang="de-DE" sz="800" dirty="0">
              <a:solidFill>
                <a:schemeClr val="accent1"/>
              </a:solidFill>
              <a:latin typeface="Corbel" panose="020B0503020204020204" pitchFamily="34" charset="0"/>
            </a:endParaRPr>
          </a:p>
        </p:txBody>
      </p:sp>
      <p:sp>
        <p:nvSpPr>
          <p:cNvPr id="12" name="Textfeld 11"/>
          <p:cNvSpPr txBox="1"/>
          <p:nvPr/>
        </p:nvSpPr>
        <p:spPr>
          <a:xfrm>
            <a:off x="7364091" y="5532811"/>
            <a:ext cx="946448" cy="246221"/>
          </a:xfrm>
          <a:prstGeom prst="rect">
            <a:avLst/>
          </a:prstGeom>
          <a:noFill/>
        </p:spPr>
        <p:txBody>
          <a:bodyPr wrap="square" rtlCol="0">
            <a:spAutoFit/>
          </a:bodyPr>
          <a:lstStyle/>
          <a:p>
            <a:r>
              <a:rPr lang="de-AT" sz="1000" dirty="0">
                <a:solidFill>
                  <a:schemeClr val="accent1"/>
                </a:solidFill>
                <a:latin typeface="Corbel" panose="020B0503020204020204" pitchFamily="34" charset="0"/>
              </a:rPr>
              <a:t> </a:t>
            </a:r>
            <a:r>
              <a:rPr lang="de-AT" sz="800" dirty="0">
                <a:solidFill>
                  <a:schemeClr val="accent1"/>
                </a:solidFill>
                <a:latin typeface="Corbel" panose="020B0503020204020204" pitchFamily="34" charset="0"/>
              </a:rPr>
              <a:t>Quelle: </a:t>
            </a:r>
            <a:r>
              <a:rPr lang="de-AT" sz="800" dirty="0" err="1">
                <a:solidFill>
                  <a:schemeClr val="accent1"/>
                </a:solidFill>
                <a:latin typeface="Corbel" panose="020B0503020204020204" pitchFamily="34" charset="0"/>
              </a:rPr>
              <a:t>pixabay</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2849132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de-AT" b="1" dirty="0">
                <a:solidFill>
                  <a:schemeClr val="accent1"/>
                </a:solidFill>
                <a:latin typeface="Corbel" panose="020B0503020204020204" pitchFamily="34" charset="0"/>
              </a:rPr>
              <a:t>Rechtliche Rahmenbedingungen</a:t>
            </a:r>
          </a:p>
        </p:txBody>
      </p:sp>
      <p:sp>
        <p:nvSpPr>
          <p:cNvPr id="4" name="Foliennummernplatzhalter 3"/>
          <p:cNvSpPr>
            <a:spLocks noGrp="1"/>
          </p:cNvSpPr>
          <p:nvPr>
            <p:ph type="sldNum" sz="quarter" idx="12"/>
          </p:nvPr>
        </p:nvSpPr>
        <p:spPr/>
        <p:txBody>
          <a:bodyPr/>
          <a:lstStyle/>
          <a:p>
            <a:pPr>
              <a:defRPr/>
            </a:pPr>
            <a:fld id="{BFD21A09-4510-475D-93A5-F08D4AAD4B59}" type="slidenum">
              <a:rPr lang="de-DE" smtClean="0">
                <a:solidFill>
                  <a:prstClr val="white"/>
                </a:solidFill>
              </a:rPr>
              <a:pPr>
                <a:defRPr/>
              </a:pPr>
              <a:t>13</a:t>
            </a:fld>
            <a:endParaRPr lang="de-DE" dirty="0">
              <a:solidFill>
                <a:prstClr val="white"/>
              </a:solidFill>
            </a:endParaRPr>
          </a:p>
        </p:txBody>
      </p:sp>
      <p:graphicFrame>
        <p:nvGraphicFramePr>
          <p:cNvPr id="9" name="Inhaltsplatzhalter 4"/>
          <p:cNvGraphicFramePr>
            <a:graphicFrameLocks noGrp="1"/>
          </p:cNvGraphicFramePr>
          <p:nvPr>
            <p:ph idx="1"/>
            <p:extLst>
              <p:ext uri="{D42A27DB-BD31-4B8C-83A1-F6EECF244321}">
                <p14:modId xmlns:p14="http://schemas.microsoft.com/office/powerpoint/2010/main" val="454947351"/>
              </p:ext>
            </p:extLst>
          </p:nvPr>
        </p:nvGraphicFramePr>
        <p:xfrm>
          <a:off x="1763688" y="1772816"/>
          <a:ext cx="5976664" cy="41044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201222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a:solidFill>
                  <a:schemeClr val="accent1"/>
                </a:solidFill>
                <a:latin typeface="Corbel" panose="020B0503020204020204" pitchFamily="34" charset="0"/>
              </a:rPr>
              <a:t>Förderung der Binnenschifffahrt</a:t>
            </a:r>
            <a:endParaRPr lang="de-AT" sz="2000" dirty="0">
              <a:solidFill>
                <a:schemeClr val="accent1"/>
              </a:solidFill>
              <a:latin typeface="Corbel" panose="020B0503020204020204" pitchFamily="34" charset="0"/>
            </a:endParaRPr>
          </a:p>
        </p:txBody>
      </p:sp>
      <p:sp>
        <p:nvSpPr>
          <p:cNvPr id="3" name="Content Placeholder 2"/>
          <p:cNvSpPr>
            <a:spLocks noGrp="1"/>
          </p:cNvSpPr>
          <p:nvPr>
            <p:ph idx="1"/>
          </p:nvPr>
        </p:nvSpPr>
        <p:spPr/>
        <p:txBody>
          <a:bodyPr/>
          <a:lstStyle/>
          <a:p>
            <a:pPr marL="0" indent="0">
              <a:buNone/>
            </a:pPr>
            <a:endParaRPr lang="de-AT" sz="1800" dirty="0">
              <a:solidFill>
                <a:schemeClr val="accent1"/>
              </a:solidFill>
              <a:latin typeface="Corbel" panose="020B0503020204020204" pitchFamily="34" charset="0"/>
            </a:endParaRPr>
          </a:p>
          <a:p>
            <a:pPr marL="0" indent="0">
              <a:buNone/>
            </a:pPr>
            <a:r>
              <a:rPr lang="de-AT" sz="1800" dirty="0">
                <a:solidFill>
                  <a:schemeClr val="accent1"/>
                </a:solidFill>
                <a:latin typeface="Corbel" panose="020B0503020204020204" pitchFamily="34" charset="0"/>
              </a:rPr>
              <a:t>nationale und internationale </a:t>
            </a:r>
            <a:r>
              <a:rPr lang="de-AT" sz="1800" b="1" dirty="0">
                <a:solidFill>
                  <a:srgbClr val="189BC4"/>
                </a:solidFill>
                <a:latin typeface="Corbel" panose="020B0503020204020204" pitchFamily="34" charset="0"/>
              </a:rPr>
              <a:t>Verkehrspolitik</a:t>
            </a:r>
            <a:r>
              <a:rPr lang="de-AT" sz="1800" b="1" dirty="0">
                <a:solidFill>
                  <a:schemeClr val="accent1"/>
                </a:solidFill>
                <a:latin typeface="Corbel" panose="020B0503020204020204" pitchFamily="34" charset="0"/>
              </a:rPr>
              <a:t> </a:t>
            </a:r>
            <a:br>
              <a:rPr lang="de-AT" sz="1800" b="1" dirty="0">
                <a:solidFill>
                  <a:schemeClr val="accent1"/>
                </a:solidFill>
                <a:latin typeface="Corbel" panose="020B0503020204020204" pitchFamily="34" charset="0"/>
              </a:rPr>
            </a:br>
            <a:r>
              <a:rPr lang="de-AT" sz="1800" dirty="0">
                <a:solidFill>
                  <a:schemeClr val="accent1"/>
                </a:solidFill>
                <a:latin typeface="Corbel" panose="020B0503020204020204" pitchFamily="34" charset="0"/>
              </a:rPr>
              <a:t>gibt </a:t>
            </a:r>
            <a:r>
              <a:rPr lang="de-AT" sz="1800" b="1" dirty="0">
                <a:solidFill>
                  <a:srgbClr val="189BC4"/>
                </a:solidFill>
                <a:latin typeface="Corbel" panose="020B0503020204020204" pitchFamily="34" charset="0"/>
              </a:rPr>
              <a:t>Entwicklungsrichtung</a:t>
            </a:r>
            <a:r>
              <a:rPr lang="de-AT" sz="1800" dirty="0">
                <a:solidFill>
                  <a:schemeClr val="accent1"/>
                </a:solidFill>
                <a:latin typeface="Corbel" panose="020B0503020204020204" pitchFamily="34" charset="0"/>
              </a:rPr>
              <a:t> vor durch:</a:t>
            </a:r>
          </a:p>
          <a:p>
            <a:endParaRPr lang="de-AT" sz="1800" dirty="0">
              <a:solidFill>
                <a:schemeClr val="accent1"/>
              </a:solidFill>
              <a:latin typeface="Corbel" panose="020B0503020204020204" pitchFamily="34" charset="0"/>
            </a:endParaRPr>
          </a:p>
          <a:p>
            <a:pPr lvl="1">
              <a:buClr>
                <a:srgbClr val="189BC4"/>
              </a:buClr>
            </a:pPr>
            <a:r>
              <a:rPr lang="de-AT" sz="1800" dirty="0">
                <a:solidFill>
                  <a:schemeClr val="accent1"/>
                </a:solidFill>
                <a:latin typeface="Corbel" panose="020B0503020204020204" pitchFamily="34" charset="0"/>
              </a:rPr>
              <a:t>Definition grundlegender Ziele </a:t>
            </a:r>
            <a:br>
              <a:rPr lang="de-AT" sz="1800" dirty="0">
                <a:solidFill>
                  <a:schemeClr val="accent1"/>
                </a:solidFill>
                <a:latin typeface="Corbel" panose="020B0503020204020204" pitchFamily="34" charset="0"/>
              </a:rPr>
            </a:br>
            <a:r>
              <a:rPr lang="de-AT" sz="1800" dirty="0">
                <a:solidFill>
                  <a:schemeClr val="accent1"/>
                </a:solidFill>
                <a:latin typeface="Corbel" panose="020B0503020204020204" pitchFamily="34" charset="0"/>
              </a:rPr>
              <a:t>und Strategien</a:t>
            </a:r>
          </a:p>
          <a:p>
            <a:pPr>
              <a:buClr>
                <a:srgbClr val="189BC4"/>
              </a:buClr>
            </a:pPr>
            <a:endParaRPr lang="de-AT" sz="1800" dirty="0">
              <a:solidFill>
                <a:schemeClr val="accent1"/>
              </a:solidFill>
              <a:latin typeface="Corbel" panose="020B0503020204020204" pitchFamily="34" charset="0"/>
            </a:endParaRPr>
          </a:p>
          <a:p>
            <a:pPr lvl="1">
              <a:buClr>
                <a:srgbClr val="189BC4"/>
              </a:buClr>
            </a:pPr>
            <a:r>
              <a:rPr lang="de-AT" sz="1800" dirty="0">
                <a:solidFill>
                  <a:schemeClr val="accent1"/>
                </a:solidFill>
                <a:latin typeface="Corbel" panose="020B0503020204020204" pitchFamily="34" charset="0"/>
              </a:rPr>
              <a:t>Einführung/Umsetzung  von </a:t>
            </a:r>
            <a:br>
              <a:rPr lang="de-AT" sz="1800" dirty="0">
                <a:solidFill>
                  <a:schemeClr val="accent1"/>
                </a:solidFill>
                <a:latin typeface="Corbel" panose="020B0503020204020204" pitchFamily="34" charset="0"/>
              </a:rPr>
            </a:br>
            <a:r>
              <a:rPr lang="de-AT" sz="1800" dirty="0">
                <a:solidFill>
                  <a:schemeClr val="accent1"/>
                </a:solidFill>
                <a:latin typeface="Corbel" panose="020B0503020204020204" pitchFamily="34" charset="0"/>
              </a:rPr>
              <a:t>Infrastrukturprojekten</a:t>
            </a:r>
          </a:p>
          <a:p>
            <a:endParaRPr lang="de-AT" sz="1000" dirty="0">
              <a:solidFill>
                <a:schemeClr val="accent1"/>
              </a:solidFill>
              <a:latin typeface="Corbel" panose="020B0503020204020204" pitchFamily="34" charset="0"/>
            </a:endParaRPr>
          </a:p>
          <a:p>
            <a:endParaRPr lang="de-AT" dirty="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14</a:t>
            </a:fld>
            <a:endParaRPr lang="de-AT" dirty="0">
              <a:solidFill>
                <a:prstClr val="white"/>
              </a:solidFill>
            </a:endParaRPr>
          </a:p>
        </p:txBody>
      </p:sp>
      <p:sp>
        <p:nvSpPr>
          <p:cNvPr id="9" name="Content Placeholder 2"/>
          <p:cNvSpPr txBox="1">
            <a:spLocks/>
          </p:cNvSpPr>
          <p:nvPr/>
        </p:nvSpPr>
        <p:spPr>
          <a:xfrm>
            <a:off x="457200" y="5390389"/>
            <a:ext cx="8496000" cy="864000"/>
          </a:xfrm>
          <a:prstGeom prst="rect">
            <a:avLst/>
          </a:prstGeom>
          <a:ln w="28575">
            <a:solidFill>
              <a:schemeClr val="accent1"/>
            </a:solidFill>
          </a:ln>
        </p:spPr>
        <p:txBody>
          <a:bodyPr vert="horz" lIns="91440" tIns="45720" rIns="91440" bIns="45720" rtlCol="0" anchor="ctr">
            <a:normAutofit fontScale="40000" lnSpcReduction="20000"/>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6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9pPr>
          </a:lstStyle>
          <a:p>
            <a:pPr marL="274320" lvl="1" indent="0">
              <a:buNone/>
            </a:pPr>
            <a:endParaRPr lang="de-AT" b="1" dirty="0">
              <a:solidFill>
                <a:schemeClr val="accent1"/>
              </a:solidFill>
            </a:endParaRPr>
          </a:p>
          <a:p>
            <a:pPr marL="274320" lvl="1" indent="0">
              <a:buNone/>
            </a:pPr>
            <a:endParaRPr lang="de-AT" b="1" dirty="0">
              <a:solidFill>
                <a:schemeClr val="accent1"/>
              </a:solidFill>
            </a:endParaRPr>
          </a:p>
          <a:p>
            <a:pPr marL="274320" lvl="1" indent="0">
              <a:buNone/>
            </a:pPr>
            <a:r>
              <a:rPr lang="de-AT" sz="5500" b="1" dirty="0">
                <a:solidFill>
                  <a:schemeClr val="accent1"/>
                </a:solidFill>
                <a:latin typeface="Corbel" panose="020B0503020204020204" pitchFamily="34" charset="0"/>
              </a:rPr>
              <a:t>       </a:t>
            </a:r>
            <a:r>
              <a:rPr lang="de-AT" sz="5500" b="1" dirty="0">
                <a:solidFill>
                  <a:srgbClr val="189BC4"/>
                </a:solidFill>
                <a:latin typeface="Corbel" panose="020B0503020204020204" pitchFamily="34" charset="0"/>
              </a:rPr>
              <a:t>wichtig dabei: </a:t>
            </a:r>
            <a:r>
              <a:rPr lang="de-AT" sz="5500" dirty="0">
                <a:solidFill>
                  <a:schemeClr val="accent1"/>
                </a:solidFill>
                <a:latin typeface="Corbel" panose="020B0503020204020204" pitchFamily="34" charset="0"/>
              </a:rPr>
              <a:t>Zusammenarbeit der Donauanrainerstaaten</a:t>
            </a:r>
          </a:p>
          <a:p>
            <a:pPr marL="546100" indent="0">
              <a:buNone/>
            </a:pPr>
            <a:r>
              <a:rPr lang="de-DE" spc="60" dirty="0">
                <a:solidFill>
                  <a:schemeClr val="accent1"/>
                </a:solidFill>
              </a:rPr>
              <a:t> </a:t>
            </a:r>
          </a:p>
          <a:p>
            <a:pPr marL="546100" indent="0">
              <a:buNone/>
            </a:pPr>
            <a:endParaRPr lang="de-AT" sz="1800" dirty="0">
              <a:solidFill>
                <a:schemeClr val="tx2"/>
              </a:solidFill>
            </a:endParaRPr>
          </a:p>
        </p:txBody>
      </p:sp>
      <p:pic>
        <p:nvPicPr>
          <p:cNvPr id="1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7107" y="5572344"/>
            <a:ext cx="432050" cy="500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p:nvPr/>
        </p:nvPicPr>
        <p:blipFill rotWithShape="1">
          <a:blip r:embed="rId4"/>
          <a:srcRect l="61526" t="20624" r="12949" b="21693"/>
          <a:stretch/>
        </p:blipFill>
        <p:spPr bwMode="auto">
          <a:xfrm>
            <a:off x="5868144" y="2127311"/>
            <a:ext cx="3275856" cy="2473735"/>
          </a:xfrm>
          <a:prstGeom prst="rect">
            <a:avLst/>
          </a:prstGeom>
          <a:ln>
            <a:noFill/>
          </a:ln>
          <a:extLst>
            <a:ext uri="{53640926-AAD7-44D8-BBD7-CCE9431645EC}">
              <a14:shadowObscured xmlns:a14="http://schemas.microsoft.com/office/drawing/2010/main"/>
            </a:ext>
          </a:extLst>
        </p:spPr>
      </p:pic>
      <p:sp>
        <p:nvSpPr>
          <p:cNvPr id="12" name="Textfeld 7"/>
          <p:cNvSpPr txBox="1"/>
          <p:nvPr/>
        </p:nvSpPr>
        <p:spPr>
          <a:xfrm>
            <a:off x="5796136" y="2090284"/>
            <a:ext cx="1547664" cy="215444"/>
          </a:xfrm>
          <a:prstGeom prst="rect">
            <a:avLst/>
          </a:prstGeom>
          <a:noFill/>
        </p:spPr>
        <p:txBody>
          <a:bodyPr wrap="square" rtlCol="0">
            <a:spAutoFit/>
          </a:bodyPr>
          <a:lstStyle/>
          <a:p>
            <a:pPr algn="r"/>
            <a:r>
              <a:rPr lang="de-AT" sz="800" dirty="0">
                <a:solidFill>
                  <a:schemeClr val="accent1"/>
                </a:solidFill>
                <a:latin typeface="Corbel" panose="020B0503020204020204" pitchFamily="34" charset="0"/>
              </a:rPr>
              <a:t> Quelle: viadonau/Robert Trögel</a:t>
            </a:r>
            <a:endParaRPr lang="de-DE" sz="800" dirty="0">
              <a:solidFill>
                <a:schemeClr val="accent1"/>
              </a:solidFill>
              <a:latin typeface="Corbel" panose="020B0503020204020204" pitchFamily="34" charset="0"/>
            </a:endParaRPr>
          </a:p>
        </p:txBody>
      </p:sp>
      <p:sp>
        <p:nvSpPr>
          <p:cNvPr id="13" name="Textfeld 7"/>
          <p:cNvSpPr txBox="1"/>
          <p:nvPr/>
        </p:nvSpPr>
        <p:spPr>
          <a:xfrm>
            <a:off x="5868145" y="4641939"/>
            <a:ext cx="3298172" cy="400110"/>
          </a:xfrm>
          <a:prstGeom prst="rect">
            <a:avLst/>
          </a:prstGeom>
          <a:noFill/>
        </p:spPr>
        <p:txBody>
          <a:bodyPr wrap="square" rtlCol="0">
            <a:spAutoFit/>
          </a:bodyPr>
          <a:lstStyle/>
          <a:p>
            <a:pPr algn="r"/>
            <a:r>
              <a:rPr lang="de-AT" sz="1000" dirty="0">
                <a:solidFill>
                  <a:schemeClr val="accent1"/>
                </a:solidFill>
                <a:latin typeface="Corbel" panose="020B0503020204020204" pitchFamily="34" charset="0"/>
              </a:rPr>
              <a:t>Win-Win für Schifffahrt und Umwelt durch integrative  Wasserstraßen-Infrastrukturprojekte an der Donau</a:t>
            </a:r>
            <a:endParaRPr lang="de-DE" sz="800" dirty="0">
              <a:solidFill>
                <a:schemeClr val="accent1"/>
              </a:solidFill>
              <a:latin typeface="Corbel" panose="020B0503020204020204" pitchFamily="34" charset="0"/>
            </a:endParaRPr>
          </a:p>
        </p:txBody>
      </p:sp>
      <p:sp>
        <p:nvSpPr>
          <p:cNvPr id="14" name="Textfeld 13"/>
          <p:cNvSpPr txBox="1"/>
          <p:nvPr/>
        </p:nvSpPr>
        <p:spPr>
          <a:xfrm>
            <a:off x="8218748" y="6400056"/>
            <a:ext cx="936104" cy="215444"/>
          </a:xfrm>
          <a:prstGeom prst="rect">
            <a:avLst/>
          </a:prstGeom>
          <a:noFill/>
        </p:spPr>
        <p:txBody>
          <a:bodyPr wrap="square" rtlCol="0">
            <a:spAutoFit/>
          </a:bodyPr>
          <a:lstStyle/>
          <a:p>
            <a:r>
              <a:rPr lang="de-AT" sz="800" dirty="0">
                <a:solidFill>
                  <a:schemeClr val="accent1"/>
                </a:solidFill>
                <a:latin typeface="Corbel" panose="020B0503020204020204" pitchFamily="34" charset="0"/>
              </a:rPr>
              <a:t> Quelle: </a:t>
            </a:r>
            <a:r>
              <a:rPr lang="de-AT" sz="800" dirty="0" err="1">
                <a:solidFill>
                  <a:schemeClr val="accent1"/>
                </a:solidFill>
                <a:latin typeface="Corbel" panose="020B0503020204020204" pitchFamily="34" charset="0"/>
              </a:rPr>
              <a:t>viadonau</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10648677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435280" cy="990600"/>
          </a:xfrm>
        </p:spPr>
        <p:txBody>
          <a:bodyPr>
            <a:normAutofit fontScale="90000"/>
          </a:bodyPr>
          <a:lstStyle/>
          <a:p>
            <a:r>
              <a:rPr lang="de-AT" sz="2400" b="1" dirty="0">
                <a:solidFill>
                  <a:schemeClr val="accent1"/>
                </a:solidFill>
                <a:latin typeface="Corbel" panose="020B0503020204020204" pitchFamily="34" charset="0"/>
              </a:rPr>
              <a:t>Verkehrspolitischer Rahmen</a:t>
            </a:r>
            <a:br>
              <a:rPr lang="de-AT" sz="2400" b="1" dirty="0">
                <a:solidFill>
                  <a:schemeClr val="accent1"/>
                </a:solidFill>
                <a:latin typeface="Corbel" panose="020B0503020204020204" pitchFamily="34" charset="0"/>
              </a:rPr>
            </a:br>
            <a:r>
              <a:rPr lang="de-AT" sz="2400" b="1" dirty="0">
                <a:solidFill>
                  <a:schemeClr val="accent1"/>
                </a:solidFill>
                <a:latin typeface="Corbel" panose="020B0503020204020204" pitchFamily="34" charset="0"/>
              </a:rPr>
              <a:t>- auf gesamteuropäischer Ebene</a:t>
            </a:r>
            <a:br>
              <a:rPr lang="de-AT" sz="2000" dirty="0">
                <a:solidFill>
                  <a:schemeClr val="accent1"/>
                </a:solidFill>
                <a:latin typeface="Corbel" panose="020B0503020204020204" pitchFamily="34" charset="0"/>
              </a:rPr>
            </a:br>
            <a:r>
              <a:rPr lang="de-DE" sz="2400" dirty="0">
                <a:solidFill>
                  <a:schemeClr val="accent1"/>
                </a:solidFill>
                <a:latin typeface="Corbel" panose="020B0503020204020204" pitchFamily="34" charset="0"/>
              </a:rPr>
              <a:t>Förderung der Binnenschifffahrt</a:t>
            </a:r>
            <a:endParaRPr lang="de-AT" sz="2400" dirty="0">
              <a:solidFill>
                <a:schemeClr val="accent1"/>
              </a:solidFill>
              <a:latin typeface="Corbel" panose="020B0503020204020204" pitchFamily="34" charset="0"/>
            </a:endParaRPr>
          </a:p>
        </p:txBody>
      </p:sp>
      <p:sp>
        <p:nvSpPr>
          <p:cNvPr id="3" name="Content Placeholder 2"/>
          <p:cNvSpPr>
            <a:spLocks noGrp="1"/>
          </p:cNvSpPr>
          <p:nvPr>
            <p:ph idx="1"/>
          </p:nvPr>
        </p:nvSpPr>
        <p:spPr>
          <a:xfrm>
            <a:off x="3084984" y="2390837"/>
            <a:ext cx="6059016" cy="3324200"/>
          </a:xfrm>
        </p:spPr>
        <p:txBody>
          <a:bodyPr>
            <a:normAutofit/>
          </a:bodyPr>
          <a:lstStyle/>
          <a:p>
            <a:pPr marL="0" indent="0">
              <a:spcBef>
                <a:spcPts val="600"/>
              </a:spcBef>
              <a:spcAft>
                <a:spcPts val="600"/>
              </a:spcAft>
              <a:buNone/>
            </a:pPr>
            <a:r>
              <a:rPr lang="de-DE" sz="1800" b="1" dirty="0">
                <a:solidFill>
                  <a:srgbClr val="189BC4"/>
                </a:solidFill>
                <a:latin typeface="Corbel" panose="020B0503020204020204" pitchFamily="34" charset="0"/>
              </a:rPr>
              <a:t>EU-Strategie Europa 2020 </a:t>
            </a:r>
            <a:r>
              <a:rPr lang="de-AT" sz="1800" dirty="0">
                <a:solidFill>
                  <a:schemeClr val="accent1"/>
                </a:solidFill>
                <a:latin typeface="Corbel" panose="020B0503020204020204" pitchFamily="34" charset="0"/>
              </a:rPr>
              <a:t>(Europäische Kommission, 2010a)</a:t>
            </a:r>
          </a:p>
          <a:p>
            <a:pPr marL="0" indent="0">
              <a:spcBef>
                <a:spcPts val="600"/>
              </a:spcBef>
              <a:spcAft>
                <a:spcPts val="600"/>
              </a:spcAft>
              <a:buNone/>
            </a:pPr>
            <a:endParaRPr lang="de-AT" sz="1800" dirty="0">
              <a:solidFill>
                <a:schemeClr val="accent1"/>
              </a:solidFill>
              <a:latin typeface="Corbel" panose="020B0503020204020204" pitchFamily="34" charset="0"/>
            </a:endParaRPr>
          </a:p>
          <a:p>
            <a:pPr>
              <a:spcBef>
                <a:spcPts val="600"/>
              </a:spcBef>
              <a:spcAft>
                <a:spcPts val="600"/>
              </a:spcAft>
              <a:buClr>
                <a:srgbClr val="189BC4"/>
              </a:buClr>
            </a:pPr>
            <a:r>
              <a:rPr lang="de-DE" sz="1800" dirty="0">
                <a:solidFill>
                  <a:schemeClr val="accent1"/>
                </a:solidFill>
                <a:latin typeface="Corbel" panose="020B0503020204020204" pitchFamily="34" charset="0"/>
              </a:rPr>
              <a:t>legt übergeordnete (verkehrs-)politische Ziele fest</a:t>
            </a:r>
          </a:p>
          <a:p>
            <a:pPr>
              <a:spcBef>
                <a:spcPts val="600"/>
              </a:spcBef>
              <a:spcAft>
                <a:spcPts val="600"/>
              </a:spcAft>
              <a:buClr>
                <a:srgbClr val="189BC4"/>
              </a:buClr>
            </a:pPr>
            <a:endParaRPr lang="de-DE" sz="1800" dirty="0">
              <a:solidFill>
                <a:schemeClr val="accent1"/>
              </a:solidFill>
              <a:latin typeface="Corbel" panose="020B0503020204020204" pitchFamily="34" charset="0"/>
            </a:endParaRPr>
          </a:p>
          <a:p>
            <a:pPr>
              <a:spcBef>
                <a:spcPts val="600"/>
              </a:spcBef>
              <a:spcAft>
                <a:spcPts val="600"/>
              </a:spcAft>
              <a:buClr>
                <a:srgbClr val="189BC4"/>
              </a:buClr>
            </a:pPr>
            <a:r>
              <a:rPr lang="de-DE" sz="1800" dirty="0">
                <a:solidFill>
                  <a:schemeClr val="accent1"/>
                </a:solidFill>
                <a:latin typeface="Corbel" panose="020B0503020204020204" pitchFamily="34" charset="0"/>
              </a:rPr>
              <a:t>z.B. Reduktion der Treibhausgasemissionen</a:t>
            </a:r>
          </a:p>
          <a:p>
            <a:pPr>
              <a:spcBef>
                <a:spcPts val="600"/>
              </a:spcBef>
              <a:spcAft>
                <a:spcPts val="600"/>
              </a:spcAft>
              <a:buClr>
                <a:srgbClr val="189BC4"/>
              </a:buClr>
            </a:pPr>
            <a:endParaRPr lang="de-DE" sz="1800" dirty="0">
              <a:solidFill>
                <a:schemeClr val="accent1"/>
              </a:solidFill>
              <a:latin typeface="Corbel" panose="020B0503020204020204" pitchFamily="34" charset="0"/>
            </a:endParaRPr>
          </a:p>
          <a:p>
            <a:pPr>
              <a:spcBef>
                <a:spcPts val="600"/>
              </a:spcBef>
              <a:spcAft>
                <a:spcPts val="600"/>
              </a:spcAft>
              <a:buClr>
                <a:srgbClr val="189BC4"/>
              </a:buClr>
            </a:pPr>
            <a:r>
              <a:rPr lang="de-DE" sz="1800" dirty="0">
                <a:solidFill>
                  <a:schemeClr val="accent1"/>
                </a:solidFill>
                <a:latin typeface="Corbel" panose="020B0503020204020204" pitchFamily="34" charset="0"/>
              </a:rPr>
              <a:t>gibt Entwicklungsrahmen für Binnenschifffahrt vor</a:t>
            </a:r>
          </a:p>
          <a:p>
            <a:pPr lvl="1">
              <a:spcBef>
                <a:spcPts val="600"/>
              </a:spcBef>
              <a:spcAft>
                <a:spcPts val="600"/>
              </a:spcAft>
              <a:buFont typeface="Symbol" panose="05050102010706020507" pitchFamily="18" charset="2"/>
              <a:buChar char="-"/>
            </a:pPr>
            <a:endParaRPr lang="de-DE" sz="1800" dirty="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15</a:t>
            </a:fld>
            <a:endParaRPr lang="de-AT" dirty="0">
              <a:solidFill>
                <a:prstClr val="white"/>
              </a:solidFill>
            </a:endParaRPr>
          </a:p>
        </p:txBody>
      </p:sp>
      <p:sp>
        <p:nvSpPr>
          <p:cNvPr id="6" name="TextBox 5"/>
          <p:cNvSpPr txBox="1"/>
          <p:nvPr/>
        </p:nvSpPr>
        <p:spPr>
          <a:xfrm>
            <a:off x="726838" y="4544524"/>
            <a:ext cx="1587520" cy="738664"/>
          </a:xfrm>
          <a:prstGeom prst="rect">
            <a:avLst/>
          </a:prstGeom>
          <a:solidFill>
            <a:srgbClr val="B0B8D1"/>
          </a:solidFill>
        </p:spPr>
        <p:txBody>
          <a:bodyPr wrap="square" rtlCol="0">
            <a:spAutoFit/>
          </a:bodyPr>
          <a:lstStyle/>
          <a:p>
            <a:pPr algn="ctr"/>
            <a:r>
              <a:rPr lang="de-AT" sz="1400" dirty="0">
                <a:solidFill>
                  <a:schemeClr val="accent1"/>
                </a:solidFill>
                <a:latin typeface="Corbel" panose="020B0503020204020204" pitchFamily="34" charset="0"/>
              </a:rPr>
              <a:t>weitere Infos zur EU-Strategie: </a:t>
            </a:r>
            <a:r>
              <a:rPr lang="de-AT" sz="1400" dirty="0">
                <a:solidFill>
                  <a:schemeClr val="accent1"/>
                </a:solidFill>
                <a:latin typeface="Corbel" panose="020B0503020204020204" pitchFamily="34" charset="0"/>
                <a:hlinkClick r:id="rId3"/>
              </a:rPr>
              <a:t>Europa 2020 </a:t>
            </a:r>
            <a:endParaRPr lang="de-AT" sz="1400" dirty="0">
              <a:solidFill>
                <a:schemeClr val="accent1"/>
              </a:solidFill>
              <a:latin typeface="Corbel" panose="020B0503020204020204" pitchFamily="34" charset="0"/>
            </a:endParaRPr>
          </a:p>
        </p:txBody>
      </p:sp>
      <p:sp>
        <p:nvSpPr>
          <p:cNvPr id="8" name="Textfeld 7"/>
          <p:cNvSpPr txBox="1"/>
          <p:nvPr/>
        </p:nvSpPr>
        <p:spPr>
          <a:xfrm>
            <a:off x="8218748" y="6429454"/>
            <a:ext cx="936104" cy="215444"/>
          </a:xfrm>
          <a:prstGeom prst="rect">
            <a:avLst/>
          </a:prstGeom>
          <a:noFill/>
        </p:spPr>
        <p:txBody>
          <a:bodyPr wrap="square" rtlCol="0">
            <a:spAutoFit/>
          </a:bodyPr>
          <a:lstStyle/>
          <a:p>
            <a:r>
              <a:rPr lang="de-AT" sz="800" dirty="0">
                <a:solidFill>
                  <a:schemeClr val="accent1"/>
                </a:solidFill>
                <a:latin typeface="Corbel" panose="020B0503020204020204" pitchFamily="34" charset="0"/>
              </a:rPr>
              <a:t> Quelle: </a:t>
            </a:r>
            <a:r>
              <a:rPr lang="de-AT" sz="800" dirty="0" err="1">
                <a:solidFill>
                  <a:schemeClr val="accent1"/>
                </a:solidFill>
                <a:latin typeface="Corbel" panose="020B0503020204020204" pitchFamily="34" charset="0"/>
              </a:rPr>
              <a:t>viadonau</a:t>
            </a:r>
            <a:endParaRPr lang="de-DE" sz="800" dirty="0">
              <a:solidFill>
                <a:schemeClr val="accent1"/>
              </a:solidFill>
              <a:latin typeface="Corbel" panose="020B0503020204020204" pitchFamily="34" charset="0"/>
            </a:endParaRPr>
          </a:p>
        </p:txBody>
      </p:sp>
      <p:pic>
        <p:nvPicPr>
          <p:cNvPr id="9" name="Grafik 8"/>
          <p:cNvPicPr>
            <a:picLocks noChangeAspect="1"/>
          </p:cNvPicPr>
          <p:nvPr/>
        </p:nvPicPr>
        <p:blipFill>
          <a:blip r:embed="rId4"/>
          <a:stretch>
            <a:fillRect/>
          </a:stretch>
        </p:blipFill>
        <p:spPr>
          <a:xfrm>
            <a:off x="179512" y="2420888"/>
            <a:ext cx="2657406" cy="1770912"/>
          </a:xfrm>
          <a:prstGeom prst="rect">
            <a:avLst/>
          </a:prstGeom>
        </p:spPr>
      </p:pic>
      <p:sp>
        <p:nvSpPr>
          <p:cNvPr id="10" name="Textfeld 9"/>
          <p:cNvSpPr txBox="1"/>
          <p:nvPr/>
        </p:nvSpPr>
        <p:spPr>
          <a:xfrm>
            <a:off x="179512" y="2390837"/>
            <a:ext cx="936104" cy="215444"/>
          </a:xfrm>
          <a:prstGeom prst="rect">
            <a:avLst/>
          </a:prstGeom>
          <a:noFill/>
        </p:spPr>
        <p:txBody>
          <a:bodyPr wrap="square" rtlCol="0">
            <a:spAutoFit/>
          </a:bodyPr>
          <a:lstStyle/>
          <a:p>
            <a:r>
              <a:rPr lang="de-AT" sz="800" dirty="0">
                <a:solidFill>
                  <a:schemeClr val="accent1"/>
                </a:solidFill>
                <a:latin typeface="Corbel" panose="020B0503020204020204" pitchFamily="34" charset="0"/>
              </a:rPr>
              <a:t> Quelle: </a:t>
            </a:r>
            <a:r>
              <a:rPr lang="de-AT" sz="800" dirty="0" err="1">
                <a:solidFill>
                  <a:schemeClr val="accent1"/>
                </a:solidFill>
                <a:latin typeface="Corbel" panose="020B0503020204020204" pitchFamily="34" charset="0"/>
              </a:rPr>
              <a:t>pixabay</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21338229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AT" sz="2000" b="1" dirty="0">
                <a:solidFill>
                  <a:srgbClr val="3C628F"/>
                </a:solidFill>
                <a:latin typeface="Corbel" panose="020B0503020204020204" pitchFamily="34" charset="0"/>
              </a:rPr>
              <a:t>Verkehrspolitischer Rahmen</a:t>
            </a:r>
            <a:br>
              <a:rPr lang="de-AT" sz="2000" b="1" dirty="0">
                <a:solidFill>
                  <a:srgbClr val="3C628F"/>
                </a:solidFill>
                <a:latin typeface="Corbel" panose="020B0503020204020204" pitchFamily="34" charset="0"/>
              </a:rPr>
            </a:br>
            <a:r>
              <a:rPr lang="de-AT" sz="2000" b="1" dirty="0">
                <a:solidFill>
                  <a:srgbClr val="3C628F"/>
                </a:solidFill>
                <a:latin typeface="Corbel" panose="020B0503020204020204" pitchFamily="34" charset="0"/>
              </a:rPr>
              <a:t>- auf gesamteuropäischer Ebene</a:t>
            </a:r>
            <a:br>
              <a:rPr lang="de-AT" sz="1400" dirty="0">
                <a:solidFill>
                  <a:srgbClr val="3C628F"/>
                </a:solidFill>
                <a:latin typeface="Corbel" panose="020B0503020204020204" pitchFamily="34" charset="0"/>
              </a:rPr>
            </a:br>
            <a:r>
              <a:rPr lang="de-DE" sz="2000" dirty="0">
                <a:solidFill>
                  <a:srgbClr val="3C628F"/>
                </a:solidFill>
                <a:latin typeface="Corbel" panose="020B0503020204020204" pitchFamily="34" charset="0"/>
              </a:rPr>
              <a:t>Förderung der Binnenschifffahrt</a:t>
            </a:r>
            <a:endParaRPr lang="de-AT" sz="2400" dirty="0"/>
          </a:p>
        </p:txBody>
      </p:sp>
      <p:sp>
        <p:nvSpPr>
          <p:cNvPr id="3" name="Inhaltsplatzhalter 2"/>
          <p:cNvSpPr>
            <a:spLocks noGrp="1"/>
          </p:cNvSpPr>
          <p:nvPr>
            <p:ph idx="1"/>
          </p:nvPr>
        </p:nvSpPr>
        <p:spPr>
          <a:xfrm>
            <a:off x="3214192" y="1737211"/>
            <a:ext cx="5472608" cy="4776192"/>
          </a:xfrm>
        </p:spPr>
        <p:txBody>
          <a:bodyPr>
            <a:normAutofit/>
          </a:bodyPr>
          <a:lstStyle/>
          <a:p>
            <a:pPr marL="0" lvl="0" indent="0">
              <a:spcBef>
                <a:spcPts val="600"/>
              </a:spcBef>
              <a:spcAft>
                <a:spcPts val="600"/>
              </a:spcAft>
              <a:buClr>
                <a:srgbClr val="3C628F"/>
              </a:buClr>
              <a:buNone/>
            </a:pPr>
            <a:r>
              <a:rPr lang="de-DE" sz="1800" b="1" dirty="0">
                <a:solidFill>
                  <a:srgbClr val="189BC4"/>
                </a:solidFill>
                <a:latin typeface="Corbel" panose="020B0503020204020204" pitchFamily="34" charset="0"/>
              </a:rPr>
              <a:t>Weißbuch Verkehr </a:t>
            </a:r>
            <a:r>
              <a:rPr lang="de-AT" sz="1800" dirty="0">
                <a:solidFill>
                  <a:srgbClr val="3C628F"/>
                </a:solidFill>
                <a:latin typeface="Corbel" panose="020B0503020204020204" pitchFamily="34" charset="0"/>
              </a:rPr>
              <a:t>(Europäische Kommission, 2011)</a:t>
            </a:r>
          </a:p>
          <a:p>
            <a:pPr lvl="0">
              <a:spcBef>
                <a:spcPts val="600"/>
              </a:spcBef>
              <a:spcAft>
                <a:spcPts val="600"/>
              </a:spcAft>
              <a:buClr>
                <a:srgbClr val="189BC4"/>
              </a:buClr>
            </a:pPr>
            <a:endParaRPr lang="de-DE" sz="1800" dirty="0">
              <a:solidFill>
                <a:srgbClr val="3C628F"/>
              </a:solidFill>
              <a:latin typeface="Corbel" panose="020B0503020204020204" pitchFamily="34" charset="0"/>
            </a:endParaRPr>
          </a:p>
          <a:p>
            <a:pPr lvl="0">
              <a:spcBef>
                <a:spcPts val="600"/>
              </a:spcBef>
              <a:spcAft>
                <a:spcPts val="600"/>
              </a:spcAft>
              <a:buClr>
                <a:srgbClr val="189BC4"/>
              </a:buClr>
            </a:pPr>
            <a:r>
              <a:rPr lang="de-DE" sz="1800" dirty="0">
                <a:solidFill>
                  <a:srgbClr val="3C628F"/>
                </a:solidFill>
                <a:latin typeface="Corbel" panose="020B0503020204020204" pitchFamily="34" charset="0"/>
              </a:rPr>
              <a:t>Zielvorgaben zur Reduktion der CO</a:t>
            </a:r>
            <a:r>
              <a:rPr lang="de-DE" sz="1800" baseline="-25000" dirty="0">
                <a:solidFill>
                  <a:srgbClr val="3C628F"/>
                </a:solidFill>
                <a:latin typeface="Corbel" panose="020B0503020204020204" pitchFamily="34" charset="0"/>
              </a:rPr>
              <a:t>2</a:t>
            </a:r>
            <a:r>
              <a:rPr lang="de-DE" sz="1800" dirty="0">
                <a:solidFill>
                  <a:srgbClr val="3C628F"/>
                </a:solidFill>
                <a:latin typeface="Corbel" panose="020B0503020204020204" pitchFamily="34" charset="0"/>
              </a:rPr>
              <a:t> Emissionen und Erdölabhängigkeit:</a:t>
            </a:r>
          </a:p>
          <a:p>
            <a:pPr lvl="1">
              <a:spcBef>
                <a:spcPts val="600"/>
              </a:spcBef>
              <a:spcAft>
                <a:spcPts val="600"/>
              </a:spcAft>
              <a:buClr>
                <a:srgbClr val="189BC4"/>
              </a:buClr>
              <a:buFont typeface="Symbol" panose="05050102010706020507" pitchFamily="18" charset="2"/>
              <a:buChar char="-"/>
            </a:pPr>
            <a:r>
              <a:rPr lang="de-DE" sz="1600" dirty="0">
                <a:solidFill>
                  <a:srgbClr val="3C628F"/>
                </a:solidFill>
                <a:latin typeface="Corbel" panose="020B0503020204020204" pitchFamily="34" charset="0"/>
              </a:rPr>
              <a:t>Verlagerung von 30 % des Straßengüterverkehrs &gt;300 km bis 2030</a:t>
            </a:r>
          </a:p>
          <a:p>
            <a:pPr lvl="1">
              <a:spcBef>
                <a:spcPts val="600"/>
              </a:spcBef>
              <a:spcAft>
                <a:spcPts val="600"/>
              </a:spcAft>
              <a:buClr>
                <a:srgbClr val="189BC4"/>
              </a:buClr>
              <a:buFont typeface="Symbol" panose="05050102010706020507" pitchFamily="18" charset="2"/>
              <a:buChar char="-"/>
            </a:pPr>
            <a:r>
              <a:rPr lang="de-AT" sz="1600" dirty="0">
                <a:solidFill>
                  <a:srgbClr val="3C628F"/>
                </a:solidFill>
                <a:latin typeface="Corbel" panose="020B0503020204020204" pitchFamily="34" charset="0"/>
              </a:rPr>
              <a:t>Einrichtung eines voll funktionsfähigen EU-weiten transeuropäischen Kernnetzes bis 2030 (EU Leitlinie, 2010)</a:t>
            </a:r>
          </a:p>
          <a:p>
            <a:pPr lvl="1">
              <a:spcBef>
                <a:spcPts val="600"/>
              </a:spcBef>
              <a:spcAft>
                <a:spcPts val="600"/>
              </a:spcAft>
              <a:buClr>
                <a:srgbClr val="189BC4"/>
              </a:buClr>
              <a:buFont typeface="Symbol" panose="05050102010706020507" pitchFamily="18" charset="2"/>
              <a:buChar char="-"/>
            </a:pPr>
            <a:r>
              <a:rPr lang="de-AT" sz="1600" dirty="0">
                <a:solidFill>
                  <a:srgbClr val="3C628F"/>
                </a:solidFill>
                <a:latin typeface="Corbel" panose="020B0503020204020204" pitchFamily="34" charset="0"/>
              </a:rPr>
              <a:t>Einführung äquivalenter River Information Services (RIS)</a:t>
            </a:r>
            <a:endParaRPr lang="de-DE" sz="1800" dirty="0">
              <a:solidFill>
                <a:srgbClr val="3C628F"/>
              </a:solidFill>
              <a:latin typeface="Corbel" panose="020B0503020204020204" pitchFamily="34" charset="0"/>
            </a:endParaRPr>
          </a:p>
          <a:p>
            <a:pPr lvl="0">
              <a:spcBef>
                <a:spcPts val="600"/>
              </a:spcBef>
              <a:spcAft>
                <a:spcPts val="600"/>
              </a:spcAft>
              <a:buClr>
                <a:srgbClr val="189BC4"/>
              </a:buClr>
            </a:pPr>
            <a:endParaRPr lang="de-DE" sz="1800" dirty="0">
              <a:solidFill>
                <a:srgbClr val="3C628F"/>
              </a:solidFill>
              <a:latin typeface="Corbel" panose="020B0503020204020204" pitchFamily="34" charset="0"/>
            </a:endParaRPr>
          </a:p>
          <a:p>
            <a:pPr lvl="0">
              <a:spcBef>
                <a:spcPts val="600"/>
              </a:spcBef>
              <a:spcAft>
                <a:spcPts val="600"/>
              </a:spcAft>
              <a:buClr>
                <a:srgbClr val="189BC4"/>
              </a:buClr>
            </a:pPr>
            <a:r>
              <a:rPr lang="de-DE" sz="1800" dirty="0">
                <a:solidFill>
                  <a:srgbClr val="3C628F"/>
                </a:solidFill>
                <a:latin typeface="Corbel" panose="020B0503020204020204" pitchFamily="34" charset="0"/>
              </a:rPr>
              <a:t>Binnenschifffahrt darin als energieeffizienter Verkehrsträger anerkannt</a:t>
            </a:r>
          </a:p>
          <a:p>
            <a:endParaRPr lang="de-AT" dirty="0"/>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16</a:t>
            </a:fld>
            <a:endParaRPr lang="de-AT" dirty="0">
              <a:solidFill>
                <a:prstClr val="white"/>
              </a:solidFill>
            </a:endParaRPr>
          </a:p>
        </p:txBody>
      </p:sp>
      <p:pic>
        <p:nvPicPr>
          <p:cNvPr id="7" name="Grafik 6"/>
          <p:cNvPicPr>
            <a:picLocks noChangeAspect="1"/>
          </p:cNvPicPr>
          <p:nvPr/>
        </p:nvPicPr>
        <p:blipFill>
          <a:blip r:embed="rId3"/>
          <a:stretch>
            <a:fillRect/>
          </a:stretch>
        </p:blipFill>
        <p:spPr>
          <a:xfrm>
            <a:off x="457200" y="1772816"/>
            <a:ext cx="2386608" cy="3301540"/>
          </a:xfrm>
          <a:prstGeom prst="rect">
            <a:avLst/>
          </a:prstGeom>
        </p:spPr>
      </p:pic>
      <p:sp>
        <p:nvSpPr>
          <p:cNvPr id="8" name="Textfeld 7"/>
          <p:cNvSpPr txBox="1"/>
          <p:nvPr/>
        </p:nvSpPr>
        <p:spPr>
          <a:xfrm>
            <a:off x="8218748" y="6429454"/>
            <a:ext cx="936104" cy="215444"/>
          </a:xfrm>
          <a:prstGeom prst="rect">
            <a:avLst/>
          </a:prstGeom>
          <a:noFill/>
        </p:spPr>
        <p:txBody>
          <a:bodyPr wrap="square" rtlCol="0">
            <a:spAutoFit/>
          </a:bodyPr>
          <a:lstStyle/>
          <a:p>
            <a:r>
              <a:rPr lang="de-AT" sz="800" dirty="0">
                <a:solidFill>
                  <a:schemeClr val="accent1"/>
                </a:solidFill>
                <a:latin typeface="Corbel" panose="020B0503020204020204" pitchFamily="34" charset="0"/>
              </a:rPr>
              <a:t> Quelle: </a:t>
            </a:r>
            <a:r>
              <a:rPr lang="de-AT" sz="800" dirty="0" err="1">
                <a:solidFill>
                  <a:schemeClr val="accent1"/>
                </a:solidFill>
                <a:latin typeface="Corbel" panose="020B0503020204020204" pitchFamily="34" charset="0"/>
              </a:rPr>
              <a:t>viadonau</a:t>
            </a:r>
            <a:endParaRPr lang="de-DE" sz="800" dirty="0">
              <a:solidFill>
                <a:schemeClr val="accent1"/>
              </a:solidFill>
              <a:latin typeface="Corbel" panose="020B0503020204020204" pitchFamily="34" charset="0"/>
            </a:endParaRPr>
          </a:p>
        </p:txBody>
      </p:sp>
      <p:sp>
        <p:nvSpPr>
          <p:cNvPr id="4" name="Rechteck 3"/>
          <p:cNvSpPr/>
          <p:nvPr/>
        </p:nvSpPr>
        <p:spPr>
          <a:xfrm>
            <a:off x="457200" y="5074356"/>
            <a:ext cx="2386608" cy="369332"/>
          </a:xfrm>
          <a:prstGeom prst="rect">
            <a:avLst/>
          </a:prstGeom>
        </p:spPr>
        <p:txBody>
          <a:bodyPr wrap="square">
            <a:spAutoFit/>
          </a:bodyPr>
          <a:lstStyle/>
          <a:p>
            <a:r>
              <a:rPr lang="de-AT" sz="600" dirty="0">
                <a:solidFill>
                  <a:schemeClr val="accent1"/>
                </a:solidFill>
                <a:latin typeface="Corbel" panose="020B0503020204020204" pitchFamily="34" charset="0"/>
              </a:rPr>
              <a:t>Quelle: https://ec.europa.eu/transport/sites/transport/files/themes/strategies/doc/2011_white_paper/white-paper-illustrated-brochure_de.pdf</a:t>
            </a:r>
          </a:p>
        </p:txBody>
      </p:sp>
      <p:sp>
        <p:nvSpPr>
          <p:cNvPr id="9" name="TextBox 6">
            <a:extLst>
              <a:ext uri="{FF2B5EF4-FFF2-40B4-BE49-F238E27FC236}">
                <a16:creationId xmlns:a16="http://schemas.microsoft.com/office/drawing/2014/main" id="{CFA019A9-8891-4A51-840D-5226E1C23D7E}"/>
              </a:ext>
            </a:extLst>
          </p:cNvPr>
          <p:cNvSpPr txBox="1"/>
          <p:nvPr/>
        </p:nvSpPr>
        <p:spPr>
          <a:xfrm>
            <a:off x="867605" y="5475349"/>
            <a:ext cx="1544157" cy="1169551"/>
          </a:xfrm>
          <a:prstGeom prst="rect">
            <a:avLst/>
          </a:prstGeom>
          <a:solidFill>
            <a:srgbClr val="189BC4"/>
          </a:solidFill>
        </p:spPr>
        <p:txBody>
          <a:bodyPr wrap="square" rtlCol="0">
            <a:spAutoFit/>
          </a:bodyPr>
          <a:lstStyle/>
          <a:p>
            <a:pPr algn="ctr"/>
            <a:r>
              <a:rPr lang="de-AT" sz="1400" dirty="0">
                <a:solidFill>
                  <a:schemeClr val="bg1"/>
                </a:solidFill>
                <a:latin typeface="Corbel" panose="020B0503020204020204" pitchFamily="34" charset="0"/>
              </a:rPr>
              <a:t>das Weißbuch Verkehr der Europäischen Kommission finden Sie </a:t>
            </a:r>
            <a:r>
              <a:rPr lang="de-AT" sz="1400" dirty="0">
                <a:solidFill>
                  <a:schemeClr val="bg1"/>
                </a:solidFill>
                <a:latin typeface="Corbel" panose="020B0503020204020204" pitchFamily="34" charset="0"/>
                <a:hlinkClick r:id="rId4"/>
              </a:rPr>
              <a:t>hier</a:t>
            </a:r>
            <a:endParaRPr lang="de-AT" sz="1400" dirty="0">
              <a:solidFill>
                <a:schemeClr val="bg1"/>
              </a:solidFill>
              <a:latin typeface="Corbel" panose="020B0503020204020204" pitchFamily="34" charset="0"/>
            </a:endParaRPr>
          </a:p>
        </p:txBody>
      </p:sp>
    </p:spTree>
    <p:extLst>
      <p:ext uri="{BB962C8B-B14F-4D97-AF65-F5344CB8AC3E}">
        <p14:creationId xmlns:p14="http://schemas.microsoft.com/office/powerpoint/2010/main" val="3889270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00808"/>
            <a:ext cx="6016214" cy="4896544"/>
          </a:xfrm>
        </p:spPr>
        <p:txBody>
          <a:bodyPr>
            <a:noAutofit/>
          </a:bodyPr>
          <a:lstStyle/>
          <a:p>
            <a:pPr marL="0" indent="0">
              <a:spcBef>
                <a:spcPts val="600"/>
              </a:spcBef>
              <a:buNone/>
            </a:pPr>
            <a:endParaRPr lang="de-DE" sz="1800" b="1" dirty="0">
              <a:solidFill>
                <a:srgbClr val="189BC4"/>
              </a:solidFill>
              <a:latin typeface="Corbel" panose="020B0503020204020204" pitchFamily="34" charset="0"/>
            </a:endParaRPr>
          </a:p>
          <a:p>
            <a:pPr marL="0" indent="0">
              <a:spcBef>
                <a:spcPts val="600"/>
              </a:spcBef>
              <a:buNone/>
            </a:pPr>
            <a:r>
              <a:rPr lang="de-DE" sz="1800" b="1" dirty="0">
                <a:solidFill>
                  <a:srgbClr val="189BC4"/>
                </a:solidFill>
                <a:latin typeface="Corbel" panose="020B0503020204020204" pitchFamily="34" charset="0"/>
              </a:rPr>
              <a:t>NAIADES</a:t>
            </a:r>
            <a:r>
              <a:rPr lang="de-DE" sz="1800" b="1" dirty="0">
                <a:solidFill>
                  <a:schemeClr val="accent1"/>
                </a:solidFill>
                <a:latin typeface="Corbel" panose="020B0503020204020204" pitchFamily="34" charset="0"/>
              </a:rPr>
              <a:t> </a:t>
            </a:r>
            <a:r>
              <a:rPr lang="de-AT" sz="1800" dirty="0">
                <a:solidFill>
                  <a:schemeClr val="accent1"/>
                </a:solidFill>
                <a:latin typeface="Corbel" panose="020B0503020204020204" pitchFamily="34" charset="0"/>
              </a:rPr>
              <a:t>(Europäische Kommission, 2006)</a:t>
            </a:r>
            <a:r>
              <a:rPr lang="de-DE" sz="1800" dirty="0">
                <a:solidFill>
                  <a:schemeClr val="accent1"/>
                </a:solidFill>
                <a:latin typeface="Corbel" panose="020B0503020204020204" pitchFamily="34" charset="0"/>
              </a:rPr>
              <a:t> und </a:t>
            </a:r>
            <a:r>
              <a:rPr lang="de-DE" sz="1800" b="1" dirty="0">
                <a:solidFill>
                  <a:srgbClr val="189BC4"/>
                </a:solidFill>
                <a:latin typeface="Corbel" panose="020B0503020204020204" pitchFamily="34" charset="0"/>
              </a:rPr>
              <a:t>NAIADES III – </a:t>
            </a:r>
          </a:p>
          <a:p>
            <a:pPr marL="0" indent="0">
              <a:spcBef>
                <a:spcPts val="600"/>
              </a:spcBef>
              <a:buNone/>
            </a:pPr>
            <a:r>
              <a:rPr lang="de-DE" sz="1800" dirty="0">
                <a:solidFill>
                  <a:schemeClr val="accent1"/>
                </a:solidFill>
                <a:latin typeface="Corbel" panose="020B0503020204020204" pitchFamily="34" charset="0"/>
              </a:rPr>
              <a:t>Aktionsprogramm zur Förderung der Binnenschifffahrt:</a:t>
            </a:r>
          </a:p>
          <a:p>
            <a:pPr>
              <a:spcBef>
                <a:spcPts val="600"/>
              </a:spcBef>
              <a:buClr>
                <a:srgbClr val="189BC4"/>
              </a:buClr>
            </a:pPr>
            <a:endParaRPr lang="de-DE" sz="1800" dirty="0">
              <a:solidFill>
                <a:schemeClr val="accent1"/>
              </a:solidFill>
              <a:latin typeface="Corbel" panose="020B0503020204020204" pitchFamily="34" charset="0"/>
            </a:endParaRPr>
          </a:p>
          <a:p>
            <a:pPr>
              <a:spcBef>
                <a:spcPts val="600"/>
              </a:spcBef>
              <a:buClr>
                <a:srgbClr val="189BC4"/>
              </a:buClr>
            </a:pPr>
            <a:r>
              <a:rPr lang="de-DE" sz="1800" dirty="0">
                <a:solidFill>
                  <a:schemeClr val="accent1"/>
                </a:solidFill>
                <a:latin typeface="Corbel" panose="020B0503020204020204" pitchFamily="34" charset="0"/>
              </a:rPr>
              <a:t>Leitlinien zur Stärkung der Binnenschifffahrt</a:t>
            </a:r>
          </a:p>
          <a:p>
            <a:pPr>
              <a:spcBef>
                <a:spcPts val="600"/>
              </a:spcBef>
              <a:buClr>
                <a:srgbClr val="189BC4"/>
              </a:buClr>
            </a:pPr>
            <a:endParaRPr lang="de-DE" sz="1800" dirty="0">
              <a:solidFill>
                <a:schemeClr val="accent1"/>
              </a:solidFill>
              <a:latin typeface="Corbel" panose="020B0503020204020204" pitchFamily="34" charset="0"/>
            </a:endParaRPr>
          </a:p>
          <a:p>
            <a:pPr>
              <a:spcBef>
                <a:spcPts val="600"/>
              </a:spcBef>
              <a:buClr>
                <a:srgbClr val="189BC4"/>
              </a:buClr>
            </a:pPr>
            <a:r>
              <a:rPr lang="de-DE" sz="1800" dirty="0">
                <a:solidFill>
                  <a:schemeClr val="accent1"/>
                </a:solidFill>
                <a:latin typeface="Corbel" panose="020B0503020204020204" pitchFamily="34" charset="0"/>
              </a:rPr>
              <a:t>Bereiche: Infrastruktur, Märkte, Flotte, Arbeitsplätze/Kenntnisse und RIS</a:t>
            </a:r>
          </a:p>
          <a:p>
            <a:pPr>
              <a:spcBef>
                <a:spcPts val="600"/>
              </a:spcBef>
              <a:buClr>
                <a:srgbClr val="189BC4"/>
              </a:buClr>
            </a:pPr>
            <a:endParaRPr lang="de-DE" sz="1800" dirty="0">
              <a:solidFill>
                <a:schemeClr val="accent1"/>
              </a:solidFill>
              <a:latin typeface="Corbel" panose="020B0503020204020204" pitchFamily="34" charset="0"/>
            </a:endParaRPr>
          </a:p>
          <a:p>
            <a:pPr>
              <a:spcBef>
                <a:spcPts val="600"/>
              </a:spcBef>
              <a:buClr>
                <a:srgbClr val="189BC4"/>
              </a:buClr>
            </a:pPr>
            <a:r>
              <a:rPr lang="de-DE" sz="1800" dirty="0">
                <a:solidFill>
                  <a:schemeClr val="accent1"/>
                </a:solidFill>
                <a:latin typeface="Corbel" panose="020B0503020204020204" pitchFamily="34" charset="0"/>
              </a:rPr>
              <a:t>Ziel: Steigerung der Auslastung und Nachhaltigkeit</a:t>
            </a:r>
          </a:p>
          <a:p>
            <a:pPr>
              <a:spcBef>
                <a:spcPts val="600"/>
              </a:spcBef>
              <a:buClr>
                <a:srgbClr val="189BC4"/>
              </a:buClr>
            </a:pPr>
            <a:endParaRPr lang="de-DE" sz="1800" b="1" dirty="0">
              <a:solidFill>
                <a:srgbClr val="189BC4"/>
              </a:solidFill>
              <a:latin typeface="Corbel" panose="020B0503020204020204" pitchFamily="34" charset="0"/>
            </a:endParaRPr>
          </a:p>
          <a:p>
            <a:pPr>
              <a:spcBef>
                <a:spcPts val="600"/>
              </a:spcBef>
              <a:buClr>
                <a:srgbClr val="189BC4"/>
              </a:buClr>
            </a:pPr>
            <a:r>
              <a:rPr lang="de-DE" sz="1800" b="1" dirty="0">
                <a:solidFill>
                  <a:srgbClr val="189BC4"/>
                </a:solidFill>
                <a:latin typeface="Corbel" panose="020B0503020204020204" pitchFamily="34" charset="0"/>
              </a:rPr>
              <a:t>PLATINA:</a:t>
            </a:r>
            <a:r>
              <a:rPr lang="de-DE" sz="1800" dirty="0">
                <a:solidFill>
                  <a:schemeClr val="accent1"/>
                </a:solidFill>
                <a:latin typeface="Corbel" panose="020B0503020204020204" pitchFamily="34" charset="0"/>
              </a:rPr>
              <a:t> Plattform zur koordinierten Umsetzung von NAIADES</a:t>
            </a:r>
          </a:p>
          <a:p>
            <a:pPr marL="0" indent="0">
              <a:spcBef>
                <a:spcPts val="600"/>
              </a:spcBef>
              <a:buNone/>
            </a:pPr>
            <a:endParaRPr lang="de-DE" sz="1800" dirty="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17</a:t>
            </a:fld>
            <a:endParaRPr lang="de-AT" dirty="0">
              <a:solidFill>
                <a:prstClr val="white"/>
              </a:solidFill>
            </a:endParaRPr>
          </a:p>
        </p:txBody>
      </p:sp>
      <p:sp>
        <p:nvSpPr>
          <p:cNvPr id="6" name="TextBox 5"/>
          <p:cNvSpPr txBox="1"/>
          <p:nvPr/>
        </p:nvSpPr>
        <p:spPr>
          <a:xfrm>
            <a:off x="7396896" y="3723741"/>
            <a:ext cx="1783616" cy="1169551"/>
          </a:xfrm>
          <a:prstGeom prst="rect">
            <a:avLst/>
          </a:prstGeom>
          <a:solidFill>
            <a:srgbClr val="189BC4"/>
          </a:solidFill>
        </p:spPr>
        <p:txBody>
          <a:bodyPr wrap="square" rtlCol="0">
            <a:spAutoFit/>
          </a:bodyPr>
          <a:lstStyle/>
          <a:p>
            <a:pPr algn="ctr"/>
            <a:endParaRPr lang="de-AT" sz="1400" dirty="0">
              <a:solidFill>
                <a:schemeClr val="bg1"/>
              </a:solidFill>
              <a:latin typeface="Corbel" panose="020B0503020204020204" pitchFamily="34" charset="0"/>
            </a:endParaRPr>
          </a:p>
          <a:p>
            <a:pPr algn="ctr"/>
            <a:r>
              <a:rPr lang="de-AT" sz="1400" dirty="0">
                <a:solidFill>
                  <a:schemeClr val="bg1"/>
                </a:solidFill>
                <a:latin typeface="Corbel" panose="020B0503020204020204" pitchFamily="34" charset="0"/>
              </a:rPr>
              <a:t>NAIADES-</a:t>
            </a:r>
          </a:p>
          <a:p>
            <a:pPr algn="ctr"/>
            <a:r>
              <a:rPr lang="de-AT" sz="1400" dirty="0">
                <a:solidFill>
                  <a:schemeClr val="bg1"/>
                </a:solidFill>
                <a:latin typeface="Corbel" panose="020B0503020204020204" pitchFamily="34" charset="0"/>
              </a:rPr>
              <a:t>Aktionsprogramm:</a:t>
            </a:r>
          </a:p>
          <a:p>
            <a:pPr algn="ctr"/>
            <a:r>
              <a:rPr lang="en-US" sz="1400" dirty="0">
                <a:hlinkClick r:id="rId3"/>
              </a:rPr>
              <a:t> NAIADES III </a:t>
            </a:r>
            <a:endParaRPr lang="de-AT" sz="1400" dirty="0">
              <a:solidFill>
                <a:schemeClr val="bg1"/>
              </a:solidFill>
              <a:latin typeface="Corbel" panose="020B0503020204020204" pitchFamily="34" charset="0"/>
            </a:endParaRPr>
          </a:p>
          <a:p>
            <a:pPr algn="ctr"/>
            <a:endParaRPr lang="de-AT" sz="1400" dirty="0">
              <a:solidFill>
                <a:schemeClr val="bg1"/>
              </a:solidFill>
              <a:latin typeface="Corbel" panose="020B0503020204020204" pitchFamily="34" charset="0"/>
            </a:endParaRPr>
          </a:p>
        </p:txBody>
      </p:sp>
      <p:sp>
        <p:nvSpPr>
          <p:cNvPr id="7" name="TextBox 6"/>
          <p:cNvSpPr txBox="1"/>
          <p:nvPr/>
        </p:nvSpPr>
        <p:spPr>
          <a:xfrm>
            <a:off x="7562948" y="5108602"/>
            <a:ext cx="1587520" cy="954107"/>
          </a:xfrm>
          <a:prstGeom prst="rect">
            <a:avLst/>
          </a:prstGeom>
          <a:solidFill>
            <a:srgbClr val="189BC4"/>
          </a:solidFill>
        </p:spPr>
        <p:txBody>
          <a:bodyPr wrap="square" rtlCol="0">
            <a:spAutoFit/>
          </a:bodyPr>
          <a:lstStyle/>
          <a:p>
            <a:pPr algn="ctr"/>
            <a:r>
              <a:rPr lang="de-AT" sz="1400" dirty="0">
                <a:solidFill>
                  <a:schemeClr val="bg1"/>
                </a:solidFill>
                <a:latin typeface="Corbel" panose="020B0503020204020204" pitchFamily="34" charset="0"/>
              </a:rPr>
              <a:t>Website von PLATINA: </a:t>
            </a:r>
            <a:r>
              <a:rPr lang="de-AT" sz="1400" dirty="0">
                <a:solidFill>
                  <a:schemeClr val="bg1"/>
                </a:solidFill>
                <a:latin typeface="Corbel" panose="020B0503020204020204" pitchFamily="34" charset="0"/>
                <a:hlinkClick r:id="rId4"/>
              </a:rPr>
              <a:t>www.naiades.info/platina</a:t>
            </a:r>
            <a:r>
              <a:rPr lang="de-AT" sz="1400" dirty="0">
                <a:solidFill>
                  <a:schemeClr val="bg1"/>
                </a:solidFill>
                <a:latin typeface="Corbel" panose="020B0503020204020204" pitchFamily="34" charset="0"/>
              </a:rPr>
              <a:t> </a:t>
            </a:r>
          </a:p>
        </p:txBody>
      </p:sp>
      <p:sp>
        <p:nvSpPr>
          <p:cNvPr id="9" name="Title 1"/>
          <p:cNvSpPr>
            <a:spLocks noGrp="1"/>
          </p:cNvSpPr>
          <p:nvPr>
            <p:ph type="title"/>
          </p:nvPr>
        </p:nvSpPr>
        <p:spPr>
          <a:xfrm>
            <a:off x="457200" y="404664"/>
            <a:ext cx="8435280" cy="990600"/>
          </a:xfrm>
          <a:noFill/>
        </p:spPr>
        <p:txBody>
          <a:bodyPr>
            <a:noAutofit/>
          </a:bodyPr>
          <a:lstStyle/>
          <a:p>
            <a:r>
              <a:rPr lang="de-AT" sz="2400" b="1" dirty="0">
                <a:solidFill>
                  <a:schemeClr val="accent1"/>
                </a:solidFill>
                <a:latin typeface="Corbel" panose="020B0503020204020204" pitchFamily="34" charset="0"/>
              </a:rPr>
              <a:t>Verkehrspolitischer Rahmen</a:t>
            </a:r>
            <a:br>
              <a:rPr lang="de-AT" sz="2400" b="1" dirty="0">
                <a:solidFill>
                  <a:schemeClr val="accent1"/>
                </a:solidFill>
                <a:latin typeface="Corbel" panose="020B0503020204020204" pitchFamily="34" charset="0"/>
              </a:rPr>
            </a:br>
            <a:r>
              <a:rPr lang="de-AT" sz="2400" b="1" dirty="0">
                <a:solidFill>
                  <a:schemeClr val="accent1"/>
                </a:solidFill>
                <a:latin typeface="Corbel" panose="020B0503020204020204" pitchFamily="34" charset="0"/>
              </a:rPr>
              <a:t>- auf gesamteuropäischer Ebene</a:t>
            </a:r>
            <a:br>
              <a:rPr lang="de-AT" sz="2200" dirty="0">
                <a:solidFill>
                  <a:schemeClr val="accent1"/>
                </a:solidFill>
                <a:latin typeface="Corbel" panose="020B0503020204020204" pitchFamily="34" charset="0"/>
              </a:rPr>
            </a:br>
            <a:r>
              <a:rPr lang="de-DE" sz="2200" dirty="0">
                <a:solidFill>
                  <a:schemeClr val="accent1"/>
                </a:solidFill>
                <a:latin typeface="Corbel" panose="020B0503020204020204" pitchFamily="34" charset="0"/>
              </a:rPr>
              <a:t>Förderung der Binnenschifffahrt</a:t>
            </a:r>
            <a:endParaRPr lang="de-AT" sz="2200" dirty="0">
              <a:solidFill>
                <a:schemeClr val="accent1"/>
              </a:solidFill>
              <a:latin typeface="Corbel" panose="020B0503020204020204" pitchFamily="34" charset="0"/>
            </a:endParaRPr>
          </a:p>
        </p:txBody>
      </p:sp>
      <p:sp>
        <p:nvSpPr>
          <p:cNvPr id="10" name="Textfeld 9"/>
          <p:cNvSpPr txBox="1"/>
          <p:nvPr/>
        </p:nvSpPr>
        <p:spPr>
          <a:xfrm>
            <a:off x="6804248" y="6429454"/>
            <a:ext cx="2350604" cy="215444"/>
          </a:xfrm>
          <a:prstGeom prst="rect">
            <a:avLst/>
          </a:prstGeom>
          <a:noFill/>
        </p:spPr>
        <p:txBody>
          <a:bodyPr wrap="square" rtlCol="0">
            <a:spAutoFit/>
          </a:bodyPr>
          <a:lstStyle/>
          <a:p>
            <a:r>
              <a:rPr lang="de-AT" sz="800" dirty="0">
                <a:solidFill>
                  <a:schemeClr val="accent1"/>
                </a:solidFill>
                <a:latin typeface="Corbel" panose="020B0503020204020204" pitchFamily="34" charset="0"/>
              </a:rPr>
              <a:t> Quelle: Europäische Kommission (2021) / </a:t>
            </a:r>
            <a:r>
              <a:rPr lang="de-AT" sz="800" dirty="0" err="1">
                <a:solidFill>
                  <a:schemeClr val="accent1"/>
                </a:solidFill>
                <a:latin typeface="Corbel" panose="020B0503020204020204" pitchFamily="34" charset="0"/>
              </a:rPr>
              <a:t>Viadonau</a:t>
            </a:r>
            <a:endParaRPr lang="de-DE" sz="800" dirty="0">
              <a:solidFill>
                <a:schemeClr val="accent1"/>
              </a:solidFill>
              <a:latin typeface="Corbel" panose="020B0503020204020204" pitchFamily="34" charset="0"/>
            </a:endParaRPr>
          </a:p>
        </p:txBody>
      </p:sp>
      <p:pic>
        <p:nvPicPr>
          <p:cNvPr id="2" name="Grafik 1"/>
          <p:cNvPicPr>
            <a:picLocks noChangeAspect="1"/>
          </p:cNvPicPr>
          <p:nvPr/>
        </p:nvPicPr>
        <p:blipFill>
          <a:blip r:embed="rId5"/>
          <a:stretch>
            <a:fillRect/>
          </a:stretch>
        </p:blipFill>
        <p:spPr>
          <a:xfrm>
            <a:off x="6473414" y="1650370"/>
            <a:ext cx="2677054" cy="1706622"/>
          </a:xfrm>
          <a:prstGeom prst="rect">
            <a:avLst/>
          </a:prstGeom>
        </p:spPr>
      </p:pic>
      <p:sp>
        <p:nvSpPr>
          <p:cNvPr id="4" name="Rechteck 3"/>
          <p:cNvSpPr/>
          <p:nvPr/>
        </p:nvSpPr>
        <p:spPr>
          <a:xfrm>
            <a:off x="6473414" y="1701470"/>
            <a:ext cx="2677054" cy="461665"/>
          </a:xfrm>
          <a:prstGeom prst="rect">
            <a:avLst/>
          </a:prstGeom>
        </p:spPr>
        <p:txBody>
          <a:bodyPr wrap="square">
            <a:spAutoFit/>
          </a:bodyPr>
          <a:lstStyle/>
          <a:p>
            <a:r>
              <a:rPr lang="de-AT" sz="800" dirty="0">
                <a:solidFill>
                  <a:schemeClr val="accent1"/>
                </a:solidFill>
                <a:latin typeface="Corbel" panose="020B0503020204020204" pitchFamily="34" charset="0"/>
              </a:rPr>
              <a:t>Quelle: https://ec.europa.eu/transport/modes/inland/promotion/naiades2_en</a:t>
            </a:r>
          </a:p>
        </p:txBody>
      </p:sp>
    </p:spTree>
    <p:extLst>
      <p:ext uri="{BB962C8B-B14F-4D97-AF65-F5344CB8AC3E}">
        <p14:creationId xmlns:p14="http://schemas.microsoft.com/office/powerpoint/2010/main" val="25552014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AT" sz="2200" b="1" dirty="0">
                <a:solidFill>
                  <a:srgbClr val="3C628F"/>
                </a:solidFill>
                <a:latin typeface="Corbel" panose="020B0503020204020204" pitchFamily="34" charset="0"/>
              </a:rPr>
              <a:t>Verkehrspolitischer Rahmen</a:t>
            </a:r>
            <a:br>
              <a:rPr lang="de-AT" sz="2200" b="1" dirty="0">
                <a:solidFill>
                  <a:srgbClr val="3C628F"/>
                </a:solidFill>
                <a:latin typeface="Corbel" panose="020B0503020204020204" pitchFamily="34" charset="0"/>
              </a:rPr>
            </a:br>
            <a:r>
              <a:rPr lang="de-AT" sz="2200" b="1" dirty="0">
                <a:solidFill>
                  <a:srgbClr val="3C628F"/>
                </a:solidFill>
                <a:latin typeface="Corbel" panose="020B0503020204020204" pitchFamily="34" charset="0"/>
              </a:rPr>
              <a:t>- auf gesamteuropäischer Ebene</a:t>
            </a:r>
            <a:br>
              <a:rPr lang="de-AT" sz="2200" dirty="0">
                <a:solidFill>
                  <a:srgbClr val="3C628F"/>
                </a:solidFill>
                <a:latin typeface="Corbel" panose="020B0503020204020204" pitchFamily="34" charset="0"/>
              </a:rPr>
            </a:br>
            <a:r>
              <a:rPr lang="de-DE" sz="2200" dirty="0">
                <a:solidFill>
                  <a:srgbClr val="3C628F"/>
                </a:solidFill>
                <a:latin typeface="Corbel" panose="020B0503020204020204" pitchFamily="34" charset="0"/>
              </a:rPr>
              <a:t>Förderung der Binnenschifffahrt</a:t>
            </a:r>
            <a:endParaRPr lang="de-AT" sz="2200" dirty="0">
              <a:latin typeface="Corbel" panose="020B0503020204020204" pitchFamily="34" charset="0"/>
            </a:endParaRPr>
          </a:p>
        </p:txBody>
      </p:sp>
      <p:sp>
        <p:nvSpPr>
          <p:cNvPr id="3" name="Inhaltsplatzhalter 2"/>
          <p:cNvSpPr>
            <a:spLocks noGrp="1"/>
          </p:cNvSpPr>
          <p:nvPr>
            <p:ph idx="1"/>
          </p:nvPr>
        </p:nvSpPr>
        <p:spPr/>
        <p:txBody>
          <a:bodyPr/>
          <a:lstStyle/>
          <a:p>
            <a:pPr marL="0" lvl="0" indent="0">
              <a:spcBef>
                <a:spcPts val="600"/>
              </a:spcBef>
              <a:buClr>
                <a:srgbClr val="3C628F"/>
              </a:buClr>
              <a:buNone/>
            </a:pPr>
            <a:r>
              <a:rPr lang="de-DE" sz="1800" b="1" dirty="0">
                <a:solidFill>
                  <a:srgbClr val="189BC4"/>
                </a:solidFill>
                <a:latin typeface="Corbel" panose="020B0503020204020204" pitchFamily="34" charset="0"/>
              </a:rPr>
              <a:t>EU Donauraumstrategie </a:t>
            </a:r>
            <a:r>
              <a:rPr lang="de-DE" sz="1800" dirty="0">
                <a:solidFill>
                  <a:srgbClr val="3C628F"/>
                </a:solidFill>
                <a:latin typeface="Corbel" panose="020B0503020204020204" pitchFamily="34" charset="0"/>
              </a:rPr>
              <a:t>– EUSDR </a:t>
            </a:r>
            <a:r>
              <a:rPr lang="de-AT" sz="1800" dirty="0">
                <a:solidFill>
                  <a:srgbClr val="3C628F"/>
                </a:solidFill>
                <a:latin typeface="Corbel" panose="020B0503020204020204" pitchFamily="34" charset="0"/>
              </a:rPr>
              <a:t>(Europäische Kommission, 2010)</a:t>
            </a:r>
          </a:p>
          <a:p>
            <a:pPr lvl="0">
              <a:spcBef>
                <a:spcPts val="600"/>
              </a:spcBef>
              <a:buClr>
                <a:srgbClr val="189BC4"/>
              </a:buClr>
            </a:pPr>
            <a:r>
              <a:rPr lang="de-AT" sz="1800" dirty="0">
                <a:solidFill>
                  <a:srgbClr val="3C628F"/>
                </a:solidFill>
                <a:latin typeface="Corbel" panose="020B0503020204020204" pitchFamily="34" charset="0"/>
              </a:rPr>
              <a:t>Donaustaaten + Interessensvertretungen</a:t>
            </a:r>
          </a:p>
          <a:p>
            <a:pPr lvl="0">
              <a:spcBef>
                <a:spcPts val="600"/>
              </a:spcBef>
              <a:buClr>
                <a:srgbClr val="189BC4"/>
              </a:buClr>
            </a:pPr>
            <a:endParaRPr lang="de-AT" sz="1800" dirty="0">
              <a:solidFill>
                <a:srgbClr val="3C628F"/>
              </a:solidFill>
              <a:latin typeface="Corbel" panose="020B0503020204020204" pitchFamily="34" charset="0"/>
            </a:endParaRPr>
          </a:p>
          <a:p>
            <a:pPr lvl="0">
              <a:spcBef>
                <a:spcPts val="600"/>
              </a:spcBef>
              <a:buClr>
                <a:srgbClr val="189BC4"/>
              </a:buClr>
            </a:pPr>
            <a:r>
              <a:rPr lang="de-AT" sz="1800" dirty="0">
                <a:solidFill>
                  <a:srgbClr val="3C628F"/>
                </a:solidFill>
                <a:latin typeface="Corbel" panose="020B0503020204020204" pitchFamily="34" charset="0"/>
              </a:rPr>
              <a:t>Aktionsplan mit Zielen bis 2027</a:t>
            </a:r>
          </a:p>
          <a:p>
            <a:pPr marL="0" lvl="0" indent="0">
              <a:spcBef>
                <a:spcPts val="600"/>
              </a:spcBef>
              <a:buClr>
                <a:srgbClr val="189BC4"/>
              </a:buClr>
              <a:buNone/>
            </a:pPr>
            <a:endParaRPr lang="de-AT" sz="1000" dirty="0">
              <a:solidFill>
                <a:srgbClr val="3C628F"/>
              </a:solidFill>
              <a:latin typeface="Corbel" panose="020B0503020204020204" pitchFamily="34" charset="0"/>
            </a:endParaRPr>
          </a:p>
          <a:p>
            <a:pPr lvl="0">
              <a:spcBef>
                <a:spcPts val="600"/>
              </a:spcBef>
              <a:buClr>
                <a:srgbClr val="189BC4"/>
              </a:buClr>
            </a:pPr>
            <a:r>
              <a:rPr lang="de-AT" sz="1800" dirty="0">
                <a:solidFill>
                  <a:srgbClr val="3C628F"/>
                </a:solidFill>
                <a:latin typeface="Corbel" panose="020B0503020204020204" pitchFamily="34" charset="0"/>
              </a:rPr>
              <a:t>z.B. Erhöhung des Güterverkehrs auf der Donau um 20 % (im Vergleich zu 2010)</a:t>
            </a:r>
          </a:p>
          <a:p>
            <a:endParaRPr lang="de-AT" dirty="0"/>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18</a:t>
            </a:fld>
            <a:endParaRPr lang="de-AT" dirty="0">
              <a:solidFill>
                <a:prstClr val="white"/>
              </a:solidFill>
            </a:endParaRPr>
          </a:p>
        </p:txBody>
      </p:sp>
      <p:pic>
        <p:nvPicPr>
          <p:cNvPr id="4" name="Picture 3"/>
          <p:cNvPicPr>
            <a:picLocks noChangeAspect="1"/>
          </p:cNvPicPr>
          <p:nvPr/>
        </p:nvPicPr>
        <p:blipFill>
          <a:blip r:embed="rId3"/>
          <a:stretch>
            <a:fillRect/>
          </a:stretch>
        </p:blipFill>
        <p:spPr>
          <a:xfrm>
            <a:off x="2555776" y="3861048"/>
            <a:ext cx="4248472" cy="2710349"/>
          </a:xfrm>
          <a:prstGeom prst="rect">
            <a:avLst/>
          </a:prstGeom>
        </p:spPr>
      </p:pic>
      <p:sp>
        <p:nvSpPr>
          <p:cNvPr id="9" name="Textfeld 8"/>
          <p:cNvSpPr txBox="1"/>
          <p:nvPr/>
        </p:nvSpPr>
        <p:spPr>
          <a:xfrm>
            <a:off x="5868144" y="3873460"/>
            <a:ext cx="1152128" cy="215444"/>
          </a:xfrm>
          <a:prstGeom prst="rect">
            <a:avLst/>
          </a:prstGeom>
          <a:noFill/>
        </p:spPr>
        <p:txBody>
          <a:bodyPr wrap="square" rtlCol="0">
            <a:spAutoFit/>
          </a:bodyPr>
          <a:lstStyle/>
          <a:p>
            <a:r>
              <a:rPr lang="de-AT" sz="800" dirty="0">
                <a:solidFill>
                  <a:schemeClr val="accent1"/>
                </a:solidFill>
                <a:latin typeface="Corbel" panose="020B0503020204020204" pitchFamily="34" charset="0"/>
              </a:rPr>
              <a:t> Quelle: INTERACT</a:t>
            </a:r>
            <a:endParaRPr lang="de-DE" sz="800" dirty="0">
              <a:solidFill>
                <a:schemeClr val="accent1"/>
              </a:solidFill>
              <a:latin typeface="Corbel" panose="020B0503020204020204" pitchFamily="34" charset="0"/>
            </a:endParaRPr>
          </a:p>
        </p:txBody>
      </p:sp>
      <p:sp>
        <p:nvSpPr>
          <p:cNvPr id="8" name="TextBox 7">
            <a:extLst>
              <a:ext uri="{FF2B5EF4-FFF2-40B4-BE49-F238E27FC236}">
                <a16:creationId xmlns:a16="http://schemas.microsoft.com/office/drawing/2014/main" id="{C3612FFD-D6A2-4F05-ABB0-DCB63AC43786}"/>
              </a:ext>
            </a:extLst>
          </p:cNvPr>
          <p:cNvSpPr txBox="1"/>
          <p:nvPr/>
        </p:nvSpPr>
        <p:spPr>
          <a:xfrm>
            <a:off x="7360384" y="2200600"/>
            <a:ext cx="1783616" cy="954107"/>
          </a:xfrm>
          <a:prstGeom prst="rect">
            <a:avLst/>
          </a:prstGeom>
          <a:solidFill>
            <a:srgbClr val="189BC4"/>
          </a:solidFill>
        </p:spPr>
        <p:txBody>
          <a:bodyPr wrap="square" rtlCol="0">
            <a:spAutoFit/>
          </a:bodyPr>
          <a:lstStyle/>
          <a:p>
            <a:pPr algn="ctr"/>
            <a:r>
              <a:rPr lang="de-AT" sz="1400" dirty="0">
                <a:solidFill>
                  <a:schemeClr val="bg1"/>
                </a:solidFill>
                <a:latin typeface="Corbel" panose="020B0503020204020204" pitchFamily="34" charset="0"/>
              </a:rPr>
              <a:t>Web-Plattform zur Donauraumstrategie: </a:t>
            </a:r>
            <a:r>
              <a:rPr lang="de-AT" sz="1400" dirty="0">
                <a:solidFill>
                  <a:schemeClr val="bg1"/>
                </a:solidFill>
                <a:latin typeface="Corbel" panose="020B0503020204020204" pitchFamily="34" charset="0"/>
                <a:hlinkClick r:id="rId4"/>
              </a:rPr>
              <a:t>www.danube-region.eu</a:t>
            </a:r>
            <a:r>
              <a:rPr lang="de-AT" sz="1400" dirty="0">
                <a:solidFill>
                  <a:schemeClr val="bg1"/>
                </a:solidFill>
                <a:latin typeface="Corbel" panose="020B0503020204020204" pitchFamily="34" charset="0"/>
              </a:rPr>
              <a:t> </a:t>
            </a:r>
          </a:p>
        </p:txBody>
      </p:sp>
    </p:spTree>
    <p:extLst>
      <p:ext uri="{BB962C8B-B14F-4D97-AF65-F5344CB8AC3E}">
        <p14:creationId xmlns:p14="http://schemas.microsoft.com/office/powerpoint/2010/main" val="30248993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6956" y="2233822"/>
            <a:ext cx="5987008" cy="3171440"/>
          </a:xfrm>
        </p:spPr>
        <p:txBody>
          <a:bodyPr>
            <a:normAutofit/>
          </a:bodyPr>
          <a:lstStyle/>
          <a:p>
            <a:pPr>
              <a:buClr>
                <a:srgbClr val="189BC4"/>
              </a:buClr>
            </a:pPr>
            <a:r>
              <a:rPr lang="de-AT" sz="1800" b="1" dirty="0">
                <a:solidFill>
                  <a:srgbClr val="189BC4"/>
                </a:solidFill>
                <a:latin typeface="Corbel" panose="020B0503020204020204" pitchFamily="34" charset="0"/>
              </a:rPr>
              <a:t>Mobilitätsmasterplan 2030 </a:t>
            </a:r>
            <a:r>
              <a:rPr lang="de-AT" sz="1800" dirty="0">
                <a:solidFill>
                  <a:schemeClr val="accent1"/>
                </a:solidFill>
                <a:latin typeface="Corbel" panose="020B0503020204020204" pitchFamily="34" charset="0"/>
              </a:rPr>
              <a:t>(</a:t>
            </a:r>
            <a:r>
              <a:rPr lang="de-AT" sz="1800" dirty="0" err="1">
                <a:solidFill>
                  <a:schemeClr val="accent1"/>
                </a:solidFill>
                <a:latin typeface="Corbel" panose="020B0503020204020204" pitchFamily="34" charset="0"/>
              </a:rPr>
              <a:t>bmk</a:t>
            </a:r>
            <a:r>
              <a:rPr lang="de-AT" sz="1800" dirty="0">
                <a:solidFill>
                  <a:schemeClr val="accent1"/>
                </a:solidFill>
                <a:latin typeface="Corbel" panose="020B0503020204020204" pitchFamily="34" charset="0"/>
              </a:rPr>
              <a:t>, 2020)</a:t>
            </a:r>
          </a:p>
          <a:p>
            <a:pPr lvl="1">
              <a:buClr>
                <a:srgbClr val="189BC4"/>
              </a:buClr>
              <a:buFont typeface="Symbol" panose="05050102010706020507" pitchFamily="18" charset="2"/>
              <a:buChar char="-"/>
            </a:pPr>
            <a:endParaRPr lang="de-AT" sz="1800" dirty="0">
              <a:solidFill>
                <a:schemeClr val="accent1"/>
              </a:solidFill>
              <a:latin typeface="Corbel" panose="020B0503020204020204" pitchFamily="34" charset="0"/>
            </a:endParaRPr>
          </a:p>
          <a:p>
            <a:pPr lvl="1">
              <a:buClr>
                <a:srgbClr val="189BC4"/>
              </a:buClr>
              <a:buFont typeface="Symbol" panose="05050102010706020507" pitchFamily="18" charset="2"/>
              <a:buChar char="-"/>
            </a:pPr>
            <a:r>
              <a:rPr lang="de-AT" sz="1800" dirty="0">
                <a:solidFill>
                  <a:schemeClr val="accent1"/>
                </a:solidFill>
                <a:latin typeface="Corbel" panose="020B0503020204020204" pitchFamily="34" charset="0"/>
              </a:rPr>
              <a:t>Ziel: Klimaneutralität im Verkehrssektor bis 2040</a:t>
            </a:r>
          </a:p>
          <a:p>
            <a:pPr lvl="1">
              <a:buClr>
                <a:srgbClr val="189BC4"/>
              </a:buClr>
              <a:buFont typeface="Symbol" panose="05050102010706020507" pitchFamily="18" charset="2"/>
              <a:buChar char="-"/>
            </a:pPr>
            <a:r>
              <a:rPr lang="de-AT" sz="1800" dirty="0">
                <a:solidFill>
                  <a:schemeClr val="accent1"/>
                </a:solidFill>
                <a:latin typeface="Corbel" panose="020B0503020204020204" pitchFamily="34" charset="0"/>
              </a:rPr>
              <a:t>Hat den Gesamtverkehrsplan 2012 abgelöst</a:t>
            </a:r>
          </a:p>
          <a:p>
            <a:pPr lvl="1">
              <a:buClr>
                <a:srgbClr val="189BC4"/>
              </a:buClr>
              <a:buFont typeface="Symbol" panose="05050102010706020507" pitchFamily="18" charset="2"/>
              <a:buChar char="-"/>
            </a:pPr>
            <a:r>
              <a:rPr lang="de-AT" sz="1800" dirty="0">
                <a:solidFill>
                  <a:schemeClr val="accent1"/>
                </a:solidFill>
                <a:latin typeface="Corbel" panose="020B0503020204020204" pitchFamily="34" charset="0"/>
              </a:rPr>
              <a:t>Regelt die gesamte Neuausrichtung des Mobilitätssektors</a:t>
            </a:r>
          </a:p>
          <a:p>
            <a:pPr lvl="1">
              <a:buClr>
                <a:srgbClr val="189BC4"/>
              </a:buClr>
              <a:buFont typeface="Symbol" panose="05050102010706020507" pitchFamily="18" charset="2"/>
              <a:buChar char="-"/>
            </a:pPr>
            <a:endParaRPr lang="de-AT" sz="1800" dirty="0">
              <a:solidFill>
                <a:schemeClr val="accent1"/>
              </a:solidFill>
              <a:latin typeface="Corbel" panose="020B0503020204020204" pitchFamily="34" charset="0"/>
            </a:endParaRPr>
          </a:p>
          <a:p>
            <a:pPr lvl="1">
              <a:buClr>
                <a:srgbClr val="189BC4"/>
              </a:buClr>
              <a:buFont typeface="Symbol" panose="05050102010706020507" pitchFamily="18" charset="2"/>
              <a:buChar char="-"/>
            </a:pPr>
            <a:r>
              <a:rPr lang="de-AT" sz="1800" dirty="0">
                <a:solidFill>
                  <a:schemeClr val="accent1"/>
                </a:solidFill>
                <a:latin typeface="Corbel" panose="020B0503020204020204" pitchFamily="34" charset="0"/>
              </a:rPr>
              <a:t>Erprobung alternativer Treibstoffe für Binnenschifffahrt</a:t>
            </a:r>
          </a:p>
          <a:p>
            <a:pPr lvl="1">
              <a:buClr>
                <a:srgbClr val="189BC4"/>
              </a:buClr>
              <a:buFont typeface="Symbol" panose="05050102010706020507" pitchFamily="18" charset="2"/>
              <a:buChar char="-"/>
            </a:pPr>
            <a:r>
              <a:rPr lang="de-AT" sz="1800" dirty="0">
                <a:solidFill>
                  <a:schemeClr val="accent1"/>
                </a:solidFill>
                <a:latin typeface="Corbel" panose="020B0503020204020204" pitchFamily="34" charset="0"/>
              </a:rPr>
              <a:t>100 Prozent der Binnenschiffe bis 2040 klimaneutral</a:t>
            </a:r>
            <a:endParaRPr lang="de-DE" sz="1800" dirty="0">
              <a:solidFill>
                <a:schemeClr val="accent1"/>
              </a:solidFill>
              <a:highlight>
                <a:srgbClr val="FFFF00"/>
              </a:highlight>
              <a:latin typeface="Corbel" panose="020B0503020204020204" pitchFamily="34" charset="0"/>
            </a:endParaRPr>
          </a:p>
          <a:p>
            <a:pPr lvl="1">
              <a:buFont typeface="Symbol" panose="05050102010706020507" pitchFamily="18" charset="2"/>
              <a:buChar char="-"/>
            </a:pPr>
            <a:endParaRPr lang="de-AT" sz="500" dirty="0">
              <a:solidFill>
                <a:schemeClr val="accent1"/>
              </a:solidFill>
              <a:latin typeface="Corbel" panose="020B0503020204020204" pitchFamily="34" charset="0"/>
            </a:endParaRPr>
          </a:p>
          <a:p>
            <a:pPr marL="457200" lvl="2" indent="0">
              <a:buNone/>
            </a:pPr>
            <a:endParaRPr lang="de-AT" dirty="0">
              <a:solidFill>
                <a:schemeClr val="accent1"/>
              </a:solidFill>
              <a:latin typeface="Corbel" panose="020B0503020204020204" pitchFamily="34" charset="0"/>
            </a:endParaRPr>
          </a:p>
          <a:p>
            <a:pPr marL="457200" lvl="2" indent="0">
              <a:buNone/>
            </a:pPr>
            <a:endParaRPr lang="de-AT" dirty="0">
              <a:solidFill>
                <a:schemeClr val="accent1"/>
              </a:solidFill>
              <a:latin typeface="Corbel" panose="020B0503020204020204" pitchFamily="34" charset="0"/>
            </a:endParaRPr>
          </a:p>
          <a:p>
            <a:pPr lvl="1">
              <a:buFont typeface="Symbol" panose="05050102010706020507" pitchFamily="18" charset="2"/>
              <a:buChar char="-"/>
            </a:pPr>
            <a:endParaRPr lang="de-AT" dirty="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19</a:t>
            </a:fld>
            <a:endParaRPr lang="de-AT" dirty="0">
              <a:solidFill>
                <a:prstClr val="white"/>
              </a:solidFill>
            </a:endParaRPr>
          </a:p>
        </p:txBody>
      </p:sp>
      <p:sp>
        <p:nvSpPr>
          <p:cNvPr id="7" name="Textfeld 1"/>
          <p:cNvSpPr txBox="1">
            <a:spLocks noChangeArrowheads="1"/>
          </p:cNvSpPr>
          <p:nvPr/>
        </p:nvSpPr>
        <p:spPr bwMode="auto">
          <a:xfrm>
            <a:off x="8144913" y="5949280"/>
            <a:ext cx="117928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r>
              <a:rPr lang="de-DE" sz="800" dirty="0">
                <a:solidFill>
                  <a:srgbClr val="3C628F"/>
                </a:solidFill>
                <a:latin typeface="Corbel" panose="020B0503020204020204" pitchFamily="34" charset="0"/>
              </a:rPr>
              <a:t>Quelle: </a:t>
            </a:r>
            <a:r>
              <a:rPr lang="de-DE" sz="800" dirty="0" err="1">
                <a:solidFill>
                  <a:srgbClr val="3C628F"/>
                </a:solidFill>
                <a:latin typeface="Corbel" panose="020B0503020204020204" pitchFamily="34" charset="0"/>
              </a:rPr>
              <a:t>bmk</a:t>
            </a:r>
            <a:r>
              <a:rPr lang="de-DE" sz="800" dirty="0">
                <a:solidFill>
                  <a:srgbClr val="3C628F"/>
                </a:solidFill>
                <a:latin typeface="Corbel" panose="020B0503020204020204" pitchFamily="34" charset="0"/>
              </a:rPr>
              <a:t> (2021)</a:t>
            </a:r>
          </a:p>
        </p:txBody>
      </p:sp>
      <p:sp>
        <p:nvSpPr>
          <p:cNvPr id="10" name="Title 1"/>
          <p:cNvSpPr>
            <a:spLocks noGrp="1"/>
          </p:cNvSpPr>
          <p:nvPr>
            <p:ph type="title"/>
          </p:nvPr>
        </p:nvSpPr>
        <p:spPr>
          <a:xfrm>
            <a:off x="251520" y="404664"/>
            <a:ext cx="6768752" cy="990600"/>
          </a:xfrm>
        </p:spPr>
        <p:txBody>
          <a:bodyPr>
            <a:noAutofit/>
          </a:bodyPr>
          <a:lstStyle/>
          <a:p>
            <a:r>
              <a:rPr lang="de-AT" sz="2400" b="1" dirty="0">
                <a:solidFill>
                  <a:schemeClr val="accent1"/>
                </a:solidFill>
                <a:latin typeface="Corbel" panose="020B0503020204020204" pitchFamily="34" charset="0"/>
              </a:rPr>
              <a:t>Verkehrspolitischer Rahmen - auf österreichischer Ebene</a:t>
            </a:r>
            <a:br>
              <a:rPr lang="de-AT" sz="2200" dirty="0">
                <a:solidFill>
                  <a:schemeClr val="accent1"/>
                </a:solidFill>
                <a:latin typeface="Corbel" panose="020B0503020204020204" pitchFamily="34" charset="0"/>
              </a:rPr>
            </a:br>
            <a:r>
              <a:rPr lang="de-DE" sz="2200" dirty="0">
                <a:solidFill>
                  <a:schemeClr val="accent1"/>
                </a:solidFill>
                <a:latin typeface="Corbel" panose="020B0503020204020204" pitchFamily="34" charset="0"/>
              </a:rPr>
              <a:t>Förderung der Binnenschifffahrt</a:t>
            </a:r>
            <a:endParaRPr lang="de-AT" sz="2200" dirty="0">
              <a:solidFill>
                <a:schemeClr val="accent1"/>
              </a:solidFill>
              <a:latin typeface="Corbel" panose="020B0503020204020204" pitchFamily="34" charset="0"/>
            </a:endParaRPr>
          </a:p>
        </p:txBody>
      </p:sp>
      <p:sp>
        <p:nvSpPr>
          <p:cNvPr id="11" name="Textfeld 10"/>
          <p:cNvSpPr txBox="1"/>
          <p:nvPr/>
        </p:nvSpPr>
        <p:spPr>
          <a:xfrm>
            <a:off x="31824" y="6243820"/>
            <a:ext cx="1253480" cy="215444"/>
          </a:xfrm>
          <a:prstGeom prst="rect">
            <a:avLst/>
          </a:prstGeom>
          <a:noFill/>
        </p:spPr>
        <p:txBody>
          <a:bodyPr wrap="square" rtlCol="0">
            <a:spAutoFit/>
          </a:bodyPr>
          <a:lstStyle/>
          <a:p>
            <a:r>
              <a:rPr lang="de-AT" sz="800" dirty="0">
                <a:solidFill>
                  <a:schemeClr val="accent1"/>
                </a:solidFill>
                <a:latin typeface="Corbel" panose="020B0503020204020204" pitchFamily="34" charset="0"/>
              </a:rPr>
              <a:t> Quelle: </a:t>
            </a:r>
            <a:r>
              <a:rPr lang="de-AT" sz="800" dirty="0" err="1">
                <a:solidFill>
                  <a:schemeClr val="accent1"/>
                </a:solidFill>
                <a:latin typeface="Corbel" panose="020B0503020204020204" pitchFamily="34" charset="0"/>
              </a:rPr>
              <a:t>bmk</a:t>
            </a:r>
            <a:r>
              <a:rPr lang="de-AT" sz="800" dirty="0">
                <a:solidFill>
                  <a:schemeClr val="accent1"/>
                </a:solidFill>
                <a:latin typeface="Corbel" panose="020B0503020204020204" pitchFamily="34" charset="0"/>
              </a:rPr>
              <a:t> (2021)</a:t>
            </a:r>
            <a:endParaRPr lang="de-DE" sz="800" dirty="0">
              <a:solidFill>
                <a:schemeClr val="accent1"/>
              </a:solidFill>
              <a:latin typeface="Corbel" panose="020B0503020204020204" pitchFamily="34" charset="0"/>
            </a:endParaRPr>
          </a:p>
        </p:txBody>
      </p:sp>
      <p:pic>
        <p:nvPicPr>
          <p:cNvPr id="12" name="Picture 11">
            <a:extLst>
              <a:ext uri="{FF2B5EF4-FFF2-40B4-BE49-F238E27FC236}">
                <a16:creationId xmlns:a16="http://schemas.microsoft.com/office/drawing/2014/main" id="{14D70B78-3127-4814-A209-B9680DEEDD37}"/>
              </a:ext>
            </a:extLst>
          </p:cNvPr>
          <p:cNvPicPr>
            <a:picLocks noChangeAspect="1"/>
          </p:cNvPicPr>
          <p:nvPr/>
        </p:nvPicPr>
        <p:blipFill>
          <a:blip r:embed="rId3"/>
          <a:stretch>
            <a:fillRect/>
          </a:stretch>
        </p:blipFill>
        <p:spPr>
          <a:xfrm>
            <a:off x="6233964" y="2041392"/>
            <a:ext cx="2910036" cy="3907888"/>
          </a:xfrm>
          <a:prstGeom prst="rect">
            <a:avLst/>
          </a:prstGeom>
        </p:spPr>
      </p:pic>
    </p:spTree>
    <p:extLst>
      <p:ext uri="{BB962C8B-B14F-4D97-AF65-F5344CB8AC3E}">
        <p14:creationId xmlns:p14="http://schemas.microsoft.com/office/powerpoint/2010/main" val="39155700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solidFill>
                  <a:schemeClr val="accent1"/>
                </a:solidFill>
                <a:latin typeface="Corbel" panose="020B0503020204020204" pitchFamily="34" charset="0"/>
              </a:rPr>
              <a:t>Lernziele</a:t>
            </a:r>
            <a:r>
              <a:rPr lang="de-DE" dirty="0"/>
              <a:t> </a:t>
            </a:r>
            <a:r>
              <a:rPr lang="de-DE" dirty="0">
                <a:solidFill>
                  <a:schemeClr val="accent1"/>
                </a:solidFill>
                <a:latin typeface="Corbel" panose="020B0503020204020204" pitchFamily="34" charset="0"/>
              </a:rPr>
              <a:t>und Zielgruppe</a:t>
            </a:r>
            <a:endParaRPr lang="de-AT" dirty="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2</a:t>
            </a:fld>
            <a:endParaRPr lang="de-AT" dirty="0">
              <a:solidFill>
                <a:prstClr val="white"/>
              </a:solidFill>
            </a:endParaRPr>
          </a:p>
        </p:txBody>
      </p:sp>
      <p:sp>
        <p:nvSpPr>
          <p:cNvPr id="6" name="Inhaltsplatzhalter 2"/>
          <p:cNvSpPr>
            <a:spLocks noGrp="1"/>
          </p:cNvSpPr>
          <p:nvPr>
            <p:ph idx="1"/>
          </p:nvPr>
        </p:nvSpPr>
        <p:spPr/>
        <p:txBody>
          <a:bodyPr>
            <a:normAutofit/>
          </a:bodyPr>
          <a:lstStyle/>
          <a:p>
            <a:pPr marL="0" indent="0">
              <a:buNone/>
            </a:pPr>
            <a:r>
              <a:rPr lang="en-US" sz="1600" b="1" dirty="0" err="1">
                <a:solidFill>
                  <a:schemeClr val="accent1"/>
                </a:solidFill>
              </a:rPr>
              <a:t>Lernziele</a:t>
            </a:r>
            <a:endParaRPr lang="en-US" sz="1600" b="1" dirty="0">
              <a:solidFill>
                <a:schemeClr val="accent1"/>
              </a:solidFill>
            </a:endParaRPr>
          </a:p>
          <a:p>
            <a:pPr marL="0" indent="0">
              <a:buNone/>
            </a:pPr>
            <a:endParaRPr lang="en-US" sz="1600" b="1" dirty="0">
              <a:solidFill>
                <a:schemeClr val="accent1"/>
              </a:solidFill>
            </a:endParaRPr>
          </a:p>
          <a:p>
            <a:pPr marL="0" indent="0">
              <a:buNone/>
            </a:pPr>
            <a:r>
              <a:rPr lang="de-AT" sz="1600" dirty="0">
                <a:solidFill>
                  <a:schemeClr val="accent1"/>
                </a:solidFill>
              </a:rPr>
              <a:t>Nachdem sie die Inhalte studiert haben, wissen die Lernenden...</a:t>
            </a:r>
          </a:p>
          <a:p>
            <a:pPr marL="0" indent="0">
              <a:buNone/>
            </a:pPr>
            <a:endParaRPr lang="de-AT" sz="1600" dirty="0">
              <a:solidFill>
                <a:schemeClr val="accent1"/>
              </a:solidFill>
            </a:endParaRPr>
          </a:p>
          <a:p>
            <a:r>
              <a:rPr lang="de-AT" sz="1600" dirty="0">
                <a:solidFill>
                  <a:schemeClr val="accent1"/>
                </a:solidFill>
              </a:rPr>
              <a:t>Einschlägige rechtliche Regelungen für das Befahren nationaler und europäischer Wasserstraßen sowie die Klassifizierung von Wasserstraßen</a:t>
            </a:r>
          </a:p>
          <a:p>
            <a:r>
              <a:rPr lang="de-AT" sz="1600" dirty="0">
                <a:solidFill>
                  <a:schemeClr val="accent1"/>
                </a:solidFill>
              </a:rPr>
              <a:t>Europäische und nationale Förderstrategien zur Stärkung der Binnenschifffahrt und des nachhaltigen Güterverkehrs</a:t>
            </a:r>
          </a:p>
          <a:p>
            <a:r>
              <a:rPr lang="de-AT" sz="1600" dirty="0">
                <a:solidFill>
                  <a:schemeClr val="accent1"/>
                </a:solidFill>
              </a:rPr>
              <a:t>wichtige gesetzliche Regelungen und Vereinbarungen und kennen die Grundlagen über Transportvarianten, Transportverträge und Haftungsfragen</a:t>
            </a:r>
          </a:p>
          <a:p>
            <a:r>
              <a:rPr lang="de-AT" sz="1600" dirty="0">
                <a:solidFill>
                  <a:schemeClr val="accent1"/>
                </a:solidFill>
              </a:rPr>
              <a:t>die Grundlagen der Besatzungsanforderungen und Antriebsarten und sind mit den einschlägigen Vorschriften zu Kraftstoffen und Emissionen sowie dem Transport von Gefahrgut vertraut</a:t>
            </a:r>
          </a:p>
          <a:p>
            <a:endParaRPr lang="de-AT" sz="1600" dirty="0">
              <a:solidFill>
                <a:schemeClr val="accent1"/>
              </a:solidFill>
            </a:endParaRPr>
          </a:p>
          <a:p>
            <a:endParaRPr lang="de-DE" sz="1600" dirty="0">
              <a:solidFill>
                <a:schemeClr val="accent1"/>
              </a:solidFill>
            </a:endParaRPr>
          </a:p>
          <a:p>
            <a:endParaRPr lang="de-AT" sz="1600" dirty="0">
              <a:solidFill>
                <a:schemeClr val="accent1"/>
              </a:solidFill>
            </a:endParaRPr>
          </a:p>
          <a:p>
            <a:pPr marL="0" indent="0">
              <a:buNone/>
            </a:pPr>
            <a:endParaRPr lang="de-AT" sz="1600" dirty="0">
              <a:solidFill>
                <a:schemeClr val="accent1"/>
              </a:solidFill>
            </a:endParaRPr>
          </a:p>
        </p:txBody>
      </p:sp>
      <p:sp>
        <p:nvSpPr>
          <p:cNvPr id="7" name="Inhaltsplatzhalter 2"/>
          <p:cNvSpPr txBox="1">
            <a:spLocks/>
          </p:cNvSpPr>
          <p:nvPr/>
        </p:nvSpPr>
        <p:spPr>
          <a:xfrm>
            <a:off x="457200" y="5157192"/>
            <a:ext cx="6347048" cy="2304256"/>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rgbClr val="189BC4"/>
                </a:solidFill>
                <a:latin typeface="Corbel" panose="020B0503020204020204" pitchFamily="34" charset="0"/>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rgbClr val="189BC4"/>
                </a:solidFill>
                <a:latin typeface="Corbel" panose="020B0503020204020204" pitchFamily="34" charset="0"/>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rgbClr val="189BC4"/>
                </a:solidFill>
                <a:latin typeface="Corbel" panose="020B0503020204020204" pitchFamily="34" charset="0"/>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rgbClr val="189BC4"/>
                </a:solidFill>
                <a:latin typeface="Corbel" panose="020B0503020204020204" pitchFamily="34" charset="0"/>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rgbClr val="189BC4"/>
                </a:solidFill>
                <a:latin typeface="Corbel" panose="020B0503020204020204" pitchFamily="34" charset="0"/>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endParaRPr lang="de-AT" sz="1600" b="1" dirty="0">
              <a:solidFill>
                <a:schemeClr val="accent1"/>
              </a:solidFill>
            </a:endParaRPr>
          </a:p>
          <a:p>
            <a:pPr marL="0" indent="0">
              <a:buNone/>
            </a:pPr>
            <a:r>
              <a:rPr lang="de-AT" sz="1600" b="1" dirty="0">
                <a:solidFill>
                  <a:schemeClr val="accent1"/>
                </a:solidFill>
              </a:rPr>
              <a:t>Zielgruppe</a:t>
            </a:r>
          </a:p>
          <a:p>
            <a:r>
              <a:rPr lang="de-AT" sz="1600" dirty="0">
                <a:solidFill>
                  <a:schemeClr val="accent1"/>
                </a:solidFill>
              </a:rPr>
              <a:t>Schüler*innen der Oberstufen (AHS) bzw. BHS</a:t>
            </a:r>
          </a:p>
          <a:p>
            <a:r>
              <a:rPr lang="de-AT" sz="1600" dirty="0" err="1">
                <a:solidFill>
                  <a:schemeClr val="accent1"/>
                </a:solidFill>
              </a:rPr>
              <a:t>Berufschüler</a:t>
            </a:r>
            <a:r>
              <a:rPr lang="de-AT" sz="1600" dirty="0">
                <a:solidFill>
                  <a:schemeClr val="accent1"/>
                </a:solidFill>
              </a:rPr>
              <a:t>*innen</a:t>
            </a:r>
          </a:p>
          <a:p>
            <a:r>
              <a:rPr lang="de-AT" sz="1600" dirty="0">
                <a:solidFill>
                  <a:schemeClr val="accent1"/>
                </a:solidFill>
              </a:rPr>
              <a:t>Studierende</a:t>
            </a:r>
          </a:p>
        </p:txBody>
      </p:sp>
    </p:spTree>
    <p:extLst>
      <p:ext uri="{BB962C8B-B14F-4D97-AF65-F5344CB8AC3E}">
        <p14:creationId xmlns:p14="http://schemas.microsoft.com/office/powerpoint/2010/main" val="5303372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AT" sz="2200" b="1" dirty="0">
                <a:solidFill>
                  <a:srgbClr val="3C628F"/>
                </a:solidFill>
                <a:latin typeface="Corbel" panose="020B0503020204020204" pitchFamily="34" charset="0"/>
              </a:rPr>
              <a:t>Verkehrspolitischer Rahmen</a:t>
            </a:r>
            <a:br>
              <a:rPr lang="de-AT" sz="2200" b="1" dirty="0">
                <a:solidFill>
                  <a:srgbClr val="3C628F"/>
                </a:solidFill>
                <a:latin typeface="Corbel" panose="020B0503020204020204" pitchFamily="34" charset="0"/>
              </a:rPr>
            </a:br>
            <a:r>
              <a:rPr lang="de-AT" sz="2200" b="1" dirty="0">
                <a:solidFill>
                  <a:srgbClr val="3C628F"/>
                </a:solidFill>
                <a:latin typeface="Corbel" panose="020B0503020204020204" pitchFamily="34" charset="0"/>
              </a:rPr>
              <a:t>- auf österreichischer Ebene</a:t>
            </a:r>
            <a:br>
              <a:rPr lang="de-AT" sz="2200" dirty="0">
                <a:solidFill>
                  <a:srgbClr val="3C628F"/>
                </a:solidFill>
                <a:latin typeface="Corbel" panose="020B0503020204020204" pitchFamily="34" charset="0"/>
              </a:rPr>
            </a:br>
            <a:r>
              <a:rPr lang="de-DE" sz="2200" dirty="0">
                <a:solidFill>
                  <a:srgbClr val="3C628F"/>
                </a:solidFill>
                <a:latin typeface="Corbel" panose="020B0503020204020204" pitchFamily="34" charset="0"/>
              </a:rPr>
              <a:t>Förderung der Binnenschifffahrt</a:t>
            </a:r>
            <a:endParaRPr lang="de-AT" sz="2200" dirty="0"/>
          </a:p>
        </p:txBody>
      </p:sp>
      <p:sp>
        <p:nvSpPr>
          <p:cNvPr id="3" name="Inhaltsplatzhalter 2"/>
          <p:cNvSpPr>
            <a:spLocks noGrp="1"/>
          </p:cNvSpPr>
          <p:nvPr>
            <p:ph idx="1"/>
          </p:nvPr>
        </p:nvSpPr>
        <p:spPr>
          <a:xfrm>
            <a:off x="3995936" y="1700808"/>
            <a:ext cx="4690864" cy="4776192"/>
          </a:xfrm>
        </p:spPr>
        <p:txBody>
          <a:bodyPr>
            <a:normAutofit/>
          </a:bodyPr>
          <a:lstStyle/>
          <a:p>
            <a:pPr marL="0" lvl="1" indent="0">
              <a:buClr>
                <a:srgbClr val="189BC4"/>
              </a:buClr>
              <a:buNone/>
            </a:pPr>
            <a:r>
              <a:rPr lang="de-AT" b="1" dirty="0">
                <a:solidFill>
                  <a:srgbClr val="189BC4"/>
                </a:solidFill>
                <a:latin typeface="Corbel" panose="020B0503020204020204" pitchFamily="34" charset="0"/>
              </a:rPr>
              <a:t>Aktionsprogramm Donau (2016-2022)</a:t>
            </a:r>
            <a:endParaRPr lang="de-AT" dirty="0">
              <a:solidFill>
                <a:srgbClr val="189BC4"/>
              </a:solidFill>
              <a:latin typeface="Corbel" panose="020B0503020204020204" pitchFamily="34" charset="0"/>
            </a:endParaRPr>
          </a:p>
          <a:p>
            <a:pPr marL="444500" lvl="2" indent="-171450">
              <a:buClr>
                <a:srgbClr val="189BC4"/>
              </a:buClr>
            </a:pPr>
            <a:r>
              <a:rPr lang="de-AT" dirty="0">
                <a:solidFill>
                  <a:srgbClr val="3C628F"/>
                </a:solidFill>
                <a:latin typeface="Corbel" panose="020B0503020204020204" pitchFamily="34" charset="0"/>
              </a:rPr>
              <a:t>integrativer Ansatz: Schifffahrt-Umwelt-Hochwasserschutz</a:t>
            </a:r>
          </a:p>
          <a:p>
            <a:pPr marL="444500" lvl="2" indent="-171450">
              <a:buClr>
                <a:srgbClr val="189BC4"/>
              </a:buClr>
            </a:pPr>
            <a:endParaRPr lang="de-AT" dirty="0">
              <a:solidFill>
                <a:srgbClr val="3C628F"/>
              </a:solidFill>
              <a:latin typeface="Corbel" panose="020B0503020204020204" pitchFamily="34" charset="0"/>
            </a:endParaRPr>
          </a:p>
          <a:p>
            <a:pPr marL="444500" lvl="2" indent="-171450">
              <a:buClr>
                <a:srgbClr val="189BC4"/>
              </a:buClr>
            </a:pPr>
            <a:r>
              <a:rPr lang="de-AT" dirty="0">
                <a:solidFill>
                  <a:srgbClr val="3C628F"/>
                </a:solidFill>
                <a:latin typeface="Corbel" panose="020B0503020204020204" pitchFamily="34" charset="0"/>
              </a:rPr>
              <a:t>Zielsetzungen Schifffahrt:</a:t>
            </a:r>
          </a:p>
          <a:p>
            <a:pPr lvl="2">
              <a:buClr>
                <a:srgbClr val="189BC4"/>
              </a:buClr>
              <a:buFont typeface="Symbol" panose="05050102010706020507" pitchFamily="18" charset="2"/>
              <a:buChar char="-"/>
            </a:pPr>
            <a:r>
              <a:rPr lang="de-AT" sz="1600" dirty="0">
                <a:solidFill>
                  <a:srgbClr val="3C628F"/>
                </a:solidFill>
                <a:latin typeface="Corbel" panose="020B0503020204020204" pitchFamily="34" charset="0"/>
              </a:rPr>
              <a:t>kundenorientiertes Wasserstraßenmanagement und verbesserte Schifffahrtsrinne der Donau</a:t>
            </a:r>
          </a:p>
          <a:p>
            <a:pPr lvl="2">
              <a:buClr>
                <a:srgbClr val="189BC4"/>
              </a:buClr>
              <a:buFont typeface="Symbol" panose="05050102010706020507" pitchFamily="18" charset="2"/>
              <a:buChar char="-"/>
            </a:pPr>
            <a:endParaRPr lang="de-AT" sz="1600" dirty="0">
              <a:solidFill>
                <a:srgbClr val="3C628F"/>
              </a:solidFill>
              <a:latin typeface="Corbel" panose="020B0503020204020204" pitchFamily="34" charset="0"/>
            </a:endParaRPr>
          </a:p>
          <a:p>
            <a:pPr lvl="2">
              <a:buClr>
                <a:srgbClr val="189BC4"/>
              </a:buClr>
              <a:buFont typeface="Symbol" panose="05050102010706020507" pitchFamily="18" charset="2"/>
              <a:buChar char="-"/>
            </a:pPr>
            <a:r>
              <a:rPr lang="de-AT" sz="1600" dirty="0">
                <a:solidFill>
                  <a:srgbClr val="3C628F"/>
                </a:solidFill>
                <a:latin typeface="Corbel" panose="020B0503020204020204" pitchFamily="34" charset="0"/>
              </a:rPr>
              <a:t>Steigerung der Wettbewerbsfähigkeit der Donauschifffahrt in Logistiknetzwerken</a:t>
            </a:r>
          </a:p>
          <a:p>
            <a:pPr lvl="2">
              <a:buClr>
                <a:srgbClr val="189BC4"/>
              </a:buClr>
              <a:buFont typeface="Symbol" panose="05050102010706020507" pitchFamily="18" charset="2"/>
              <a:buChar char="-"/>
            </a:pPr>
            <a:endParaRPr lang="de-AT" sz="1600" dirty="0">
              <a:solidFill>
                <a:srgbClr val="3C628F"/>
              </a:solidFill>
              <a:latin typeface="Corbel" panose="020B0503020204020204" pitchFamily="34" charset="0"/>
            </a:endParaRPr>
          </a:p>
          <a:p>
            <a:pPr lvl="2">
              <a:buClr>
                <a:srgbClr val="189BC4"/>
              </a:buClr>
              <a:buFont typeface="Symbol" panose="05050102010706020507" pitchFamily="18" charset="2"/>
              <a:buChar char="-"/>
            </a:pPr>
            <a:r>
              <a:rPr lang="de-AT" sz="1600" dirty="0">
                <a:solidFill>
                  <a:srgbClr val="3C628F"/>
                </a:solidFill>
                <a:latin typeface="Corbel" panose="020B0503020204020204" pitchFamily="34" charset="0"/>
              </a:rPr>
              <a:t>Steigerung der Verkehrssicherheit sowie sicherer Schleusenbetrieb</a:t>
            </a:r>
          </a:p>
          <a:p>
            <a:endParaRPr lang="de-AT" dirty="0"/>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20</a:t>
            </a:fld>
            <a:endParaRPr lang="de-AT" dirty="0">
              <a:solidFill>
                <a:prstClr val="white"/>
              </a:solidFill>
            </a:endParaRPr>
          </a:p>
        </p:txBody>
      </p:sp>
      <p:pic>
        <p:nvPicPr>
          <p:cNvPr id="7" name="Grafik 6"/>
          <p:cNvPicPr>
            <a:picLocks noChangeAspect="1"/>
          </p:cNvPicPr>
          <p:nvPr/>
        </p:nvPicPr>
        <p:blipFill>
          <a:blip r:embed="rId3"/>
          <a:stretch>
            <a:fillRect/>
          </a:stretch>
        </p:blipFill>
        <p:spPr>
          <a:xfrm>
            <a:off x="457200" y="1700808"/>
            <a:ext cx="3394720" cy="4801401"/>
          </a:xfrm>
          <a:prstGeom prst="rect">
            <a:avLst/>
          </a:prstGeom>
        </p:spPr>
      </p:pic>
      <p:sp>
        <p:nvSpPr>
          <p:cNvPr id="8" name="Rechteck 7"/>
          <p:cNvSpPr/>
          <p:nvPr/>
        </p:nvSpPr>
        <p:spPr>
          <a:xfrm>
            <a:off x="394880" y="6040544"/>
            <a:ext cx="3457040" cy="461665"/>
          </a:xfrm>
          <a:prstGeom prst="rect">
            <a:avLst/>
          </a:prstGeom>
        </p:spPr>
        <p:txBody>
          <a:bodyPr wrap="square">
            <a:spAutoFit/>
          </a:bodyPr>
          <a:lstStyle/>
          <a:p>
            <a:r>
              <a:rPr lang="de-AT" sz="800" dirty="0">
                <a:solidFill>
                  <a:schemeClr val="accent1"/>
                </a:solidFill>
                <a:latin typeface="Corbel" panose="020B0503020204020204" pitchFamily="34" charset="0"/>
              </a:rPr>
              <a:t>Quelle: https://www.bmvit.gv.at/bilder/service/publikationen/verkehr/schifffahrt/apd.jpg</a:t>
            </a:r>
          </a:p>
        </p:txBody>
      </p:sp>
      <p:sp>
        <p:nvSpPr>
          <p:cNvPr id="9" name="Textfeld 8"/>
          <p:cNvSpPr txBox="1"/>
          <p:nvPr/>
        </p:nvSpPr>
        <p:spPr>
          <a:xfrm>
            <a:off x="8346167" y="6394487"/>
            <a:ext cx="797833" cy="215444"/>
          </a:xfrm>
          <a:prstGeom prst="rect">
            <a:avLst/>
          </a:prstGeom>
          <a:noFill/>
        </p:spPr>
        <p:txBody>
          <a:bodyPr wrap="square" rtlCol="0">
            <a:spAutoFit/>
          </a:bodyPr>
          <a:lstStyle/>
          <a:p>
            <a:r>
              <a:rPr lang="de-AT" sz="800" dirty="0">
                <a:solidFill>
                  <a:schemeClr val="accent1"/>
                </a:solidFill>
                <a:latin typeface="Corbel" panose="020B0503020204020204" pitchFamily="34" charset="0"/>
              </a:rPr>
              <a:t> Quelle: </a:t>
            </a:r>
            <a:r>
              <a:rPr lang="de-AT" sz="800" dirty="0" err="1">
                <a:solidFill>
                  <a:schemeClr val="accent1"/>
                </a:solidFill>
                <a:latin typeface="Corbel" panose="020B0503020204020204" pitchFamily="34" charset="0"/>
              </a:rPr>
              <a:t>bmvit</a:t>
            </a:r>
            <a:endParaRPr lang="de-DE" sz="800" dirty="0">
              <a:solidFill>
                <a:schemeClr val="accent1"/>
              </a:solidFill>
              <a:latin typeface="Corbel" panose="020B0503020204020204" pitchFamily="34" charset="0"/>
            </a:endParaRPr>
          </a:p>
        </p:txBody>
      </p:sp>
      <p:sp>
        <p:nvSpPr>
          <p:cNvPr id="10" name="TextBox 8">
            <a:extLst>
              <a:ext uri="{FF2B5EF4-FFF2-40B4-BE49-F238E27FC236}">
                <a16:creationId xmlns:a16="http://schemas.microsoft.com/office/drawing/2014/main" id="{4B0A0B94-FF22-4C1B-84C2-AABB62055F60}"/>
              </a:ext>
            </a:extLst>
          </p:cNvPr>
          <p:cNvSpPr txBox="1"/>
          <p:nvPr/>
        </p:nvSpPr>
        <p:spPr>
          <a:xfrm>
            <a:off x="7360384" y="5627302"/>
            <a:ext cx="1783616" cy="738664"/>
          </a:xfrm>
          <a:prstGeom prst="rect">
            <a:avLst/>
          </a:prstGeom>
          <a:solidFill>
            <a:srgbClr val="189BC4"/>
          </a:solidFill>
        </p:spPr>
        <p:txBody>
          <a:bodyPr wrap="square" rtlCol="0">
            <a:spAutoFit/>
          </a:bodyPr>
          <a:lstStyle/>
          <a:p>
            <a:pPr algn="ctr"/>
            <a:r>
              <a:rPr lang="de-AT" sz="1400" dirty="0">
                <a:solidFill>
                  <a:schemeClr val="bg1"/>
                </a:solidFill>
                <a:latin typeface="Corbel" panose="020B0503020204020204" pitchFamily="34" charset="0"/>
              </a:rPr>
              <a:t>weitere Infos zum Aktionsprogramm finden Sie </a:t>
            </a:r>
            <a:r>
              <a:rPr lang="de-AT" sz="1400" dirty="0">
                <a:solidFill>
                  <a:schemeClr val="bg1"/>
                </a:solidFill>
                <a:latin typeface="Corbel" panose="020B0503020204020204" pitchFamily="34" charset="0"/>
                <a:hlinkClick r:id="rId4"/>
              </a:rPr>
              <a:t>hier</a:t>
            </a:r>
            <a:endParaRPr lang="de-AT" sz="1400" dirty="0">
              <a:solidFill>
                <a:schemeClr val="bg1"/>
              </a:solidFill>
              <a:latin typeface="Corbel" panose="020B0503020204020204" pitchFamily="34" charset="0"/>
            </a:endParaRPr>
          </a:p>
        </p:txBody>
      </p:sp>
    </p:spTree>
    <p:extLst>
      <p:ext uri="{BB962C8B-B14F-4D97-AF65-F5344CB8AC3E}">
        <p14:creationId xmlns:p14="http://schemas.microsoft.com/office/powerpoint/2010/main" val="22407080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a:solidFill>
                  <a:schemeClr val="accent1"/>
                </a:solidFill>
                <a:latin typeface="Corbel" panose="020B0503020204020204" pitchFamily="34" charset="0"/>
              </a:rPr>
              <a:t>Förderung des Kombinierten Verkehrs</a:t>
            </a:r>
            <a:br>
              <a:rPr lang="de-AT" b="1" dirty="0">
                <a:solidFill>
                  <a:schemeClr val="accent1"/>
                </a:solidFill>
                <a:latin typeface="Corbel" panose="020B0503020204020204" pitchFamily="34" charset="0"/>
              </a:rPr>
            </a:br>
            <a:r>
              <a:rPr lang="de-DE" sz="2400" dirty="0">
                <a:solidFill>
                  <a:schemeClr val="accent1"/>
                </a:solidFill>
                <a:latin typeface="Corbel" panose="020B0503020204020204" pitchFamily="34" charset="0"/>
              </a:rPr>
              <a:t>Förderung der Binnenschifffahrt</a:t>
            </a:r>
            <a:endParaRPr lang="de-AT" sz="2400" b="1" dirty="0">
              <a:solidFill>
                <a:schemeClr val="accent1"/>
              </a:solidFill>
              <a:latin typeface="Corbel" panose="020B0503020204020204" pitchFamily="34" charset="0"/>
            </a:endParaRPr>
          </a:p>
        </p:txBody>
      </p:sp>
      <p:sp>
        <p:nvSpPr>
          <p:cNvPr id="3" name="Content Placeholder 2"/>
          <p:cNvSpPr>
            <a:spLocks noGrp="1"/>
          </p:cNvSpPr>
          <p:nvPr>
            <p:ph idx="1"/>
          </p:nvPr>
        </p:nvSpPr>
        <p:spPr/>
        <p:txBody>
          <a:bodyPr>
            <a:normAutofit fontScale="85000" lnSpcReduction="20000"/>
          </a:bodyPr>
          <a:lstStyle/>
          <a:p>
            <a:pPr marL="0" indent="0">
              <a:buNone/>
            </a:pPr>
            <a:endParaRPr lang="de-AT" sz="400" b="1" dirty="0">
              <a:solidFill>
                <a:srgbClr val="189BC4"/>
              </a:solidFill>
              <a:latin typeface="Corbel" panose="020B0503020204020204" pitchFamily="34" charset="0"/>
            </a:endParaRPr>
          </a:p>
          <a:p>
            <a:pPr>
              <a:buClr>
                <a:srgbClr val="189BC4"/>
              </a:buClr>
            </a:pPr>
            <a:r>
              <a:rPr lang="de-AT" sz="2100" b="1" dirty="0">
                <a:solidFill>
                  <a:srgbClr val="189BC4"/>
                </a:solidFill>
                <a:latin typeface="Corbel" panose="020B0503020204020204" pitchFamily="34" charset="0"/>
              </a:rPr>
              <a:t>Kombinierter Verkehr: </a:t>
            </a:r>
            <a:r>
              <a:rPr lang="de-AT" sz="2100" dirty="0">
                <a:solidFill>
                  <a:schemeClr val="accent1"/>
                </a:solidFill>
                <a:latin typeface="Corbel" panose="020B0503020204020204" pitchFamily="34" charset="0"/>
              </a:rPr>
              <a:t>Transport per Schiff oder Bahn, </a:t>
            </a:r>
            <a:br>
              <a:rPr lang="de-AT" sz="2100" dirty="0">
                <a:solidFill>
                  <a:schemeClr val="accent1"/>
                </a:solidFill>
                <a:latin typeface="Corbel" panose="020B0503020204020204" pitchFamily="34" charset="0"/>
              </a:rPr>
            </a:br>
            <a:r>
              <a:rPr lang="de-AT" sz="2100" dirty="0">
                <a:solidFill>
                  <a:schemeClr val="accent1"/>
                </a:solidFill>
                <a:latin typeface="Corbel" panose="020B0503020204020204" pitchFamily="34" charset="0"/>
              </a:rPr>
              <a:t>Vor- und Nachlauf auf Straße möglichst gering</a:t>
            </a:r>
          </a:p>
          <a:p>
            <a:pPr>
              <a:buClr>
                <a:srgbClr val="189BC4"/>
              </a:buClr>
            </a:pPr>
            <a:endParaRPr lang="de-AT" sz="2100" dirty="0">
              <a:solidFill>
                <a:schemeClr val="accent1"/>
              </a:solidFill>
              <a:latin typeface="Corbel" panose="020B0503020204020204" pitchFamily="34" charset="0"/>
            </a:endParaRPr>
          </a:p>
          <a:p>
            <a:pPr>
              <a:buClr>
                <a:srgbClr val="189BC4"/>
              </a:buClr>
            </a:pPr>
            <a:r>
              <a:rPr lang="de-AT" sz="2100" dirty="0">
                <a:solidFill>
                  <a:schemeClr val="accent1"/>
                </a:solidFill>
                <a:latin typeface="Corbel" panose="020B0503020204020204" pitchFamily="34" charset="0"/>
              </a:rPr>
              <a:t>starker Anstieg des Güterverkehrsaufkommens </a:t>
            </a:r>
          </a:p>
          <a:p>
            <a:pPr>
              <a:buClr>
                <a:srgbClr val="189BC4"/>
              </a:buClr>
            </a:pPr>
            <a:endParaRPr lang="de-AT" sz="2100" dirty="0">
              <a:solidFill>
                <a:schemeClr val="accent1"/>
              </a:solidFill>
              <a:latin typeface="Corbel" panose="020B0503020204020204" pitchFamily="34" charset="0"/>
            </a:endParaRPr>
          </a:p>
          <a:p>
            <a:pPr>
              <a:buClr>
                <a:srgbClr val="189BC4"/>
              </a:buClr>
            </a:pPr>
            <a:r>
              <a:rPr lang="de-AT" sz="2100" dirty="0">
                <a:solidFill>
                  <a:schemeClr val="accent1"/>
                </a:solidFill>
                <a:latin typeface="Corbel" panose="020B0503020204020204" pitchFamily="34" charset="0"/>
                <a:hlinkClick r:id="rId3"/>
              </a:rPr>
              <a:t>EU-Richtlinie</a:t>
            </a:r>
            <a:r>
              <a:rPr lang="de-AT" sz="2100" dirty="0">
                <a:solidFill>
                  <a:schemeClr val="accent1"/>
                </a:solidFill>
                <a:latin typeface="Corbel" panose="020B0503020204020204" pitchFamily="34" charset="0"/>
              </a:rPr>
              <a:t> zur Liberalisierung von </a:t>
            </a:r>
            <a:br>
              <a:rPr lang="de-AT" sz="2100" dirty="0">
                <a:solidFill>
                  <a:schemeClr val="accent1"/>
                </a:solidFill>
                <a:latin typeface="Corbel" panose="020B0503020204020204" pitchFamily="34" charset="0"/>
              </a:rPr>
            </a:br>
            <a:r>
              <a:rPr lang="de-AT" sz="2100" dirty="0">
                <a:solidFill>
                  <a:schemeClr val="accent1"/>
                </a:solidFill>
                <a:latin typeface="Corbel" panose="020B0503020204020204" pitchFamily="34" charset="0"/>
              </a:rPr>
              <a:t>Vor- und Nachlauf bei kombiniertem Verkehr</a:t>
            </a:r>
          </a:p>
          <a:p>
            <a:pPr>
              <a:buClr>
                <a:srgbClr val="189BC4"/>
              </a:buClr>
            </a:pPr>
            <a:endParaRPr lang="de-AT" sz="2100" dirty="0">
              <a:solidFill>
                <a:schemeClr val="accent1"/>
              </a:solidFill>
              <a:latin typeface="Corbel" panose="020B0503020204020204" pitchFamily="34" charset="0"/>
            </a:endParaRPr>
          </a:p>
          <a:p>
            <a:pPr>
              <a:buClr>
                <a:srgbClr val="189BC4"/>
              </a:buClr>
            </a:pPr>
            <a:r>
              <a:rPr lang="de-AT" sz="2100" dirty="0">
                <a:solidFill>
                  <a:schemeClr val="accent1"/>
                </a:solidFill>
                <a:latin typeface="Corbel" panose="020B0503020204020204" pitchFamily="34" charset="0"/>
              </a:rPr>
              <a:t>gesteigerte Attraktivität des kombinierten Verkehrs durch:</a:t>
            </a:r>
          </a:p>
          <a:p>
            <a:endParaRPr lang="de-AT" sz="1900" dirty="0">
              <a:solidFill>
                <a:schemeClr val="accent1"/>
              </a:solidFill>
              <a:latin typeface="Corbel" panose="020B0503020204020204" pitchFamily="34" charset="0"/>
            </a:endParaRPr>
          </a:p>
          <a:p>
            <a:pPr lvl="1">
              <a:buClr>
                <a:srgbClr val="189BC4"/>
              </a:buClr>
              <a:buFont typeface="Symbol" panose="05050102010706020507" pitchFamily="18" charset="2"/>
              <a:buChar char="-"/>
            </a:pPr>
            <a:r>
              <a:rPr lang="de-AT" sz="1900" dirty="0">
                <a:solidFill>
                  <a:schemeClr val="accent1"/>
                </a:solidFill>
                <a:latin typeface="Corbel" panose="020B0503020204020204" pitchFamily="34" charset="0"/>
              </a:rPr>
              <a:t>Erleichterung des grenzüberschreitenden Verkehrs</a:t>
            </a:r>
          </a:p>
          <a:p>
            <a:pPr lvl="1">
              <a:buClr>
                <a:srgbClr val="189BC4"/>
              </a:buClr>
              <a:buFont typeface="Symbol" panose="05050102010706020507" pitchFamily="18" charset="2"/>
              <a:buChar char="-"/>
            </a:pPr>
            <a:endParaRPr lang="de-AT" sz="1900" dirty="0">
              <a:solidFill>
                <a:schemeClr val="accent1"/>
              </a:solidFill>
              <a:latin typeface="Corbel" panose="020B0503020204020204" pitchFamily="34" charset="0"/>
            </a:endParaRPr>
          </a:p>
          <a:p>
            <a:pPr lvl="1">
              <a:buClr>
                <a:srgbClr val="189BC4"/>
              </a:buClr>
              <a:buFont typeface="Symbol" panose="05050102010706020507" pitchFamily="18" charset="2"/>
              <a:buChar char="-"/>
            </a:pPr>
            <a:r>
              <a:rPr lang="de-AT" sz="1900" dirty="0">
                <a:solidFill>
                  <a:schemeClr val="accent1"/>
                </a:solidFill>
                <a:latin typeface="Corbel" panose="020B0503020204020204" pitchFamily="34" charset="0"/>
              </a:rPr>
              <a:t>steuerliche Vorteile (z.B. Begünstigung KFZ-Steuer) </a:t>
            </a:r>
          </a:p>
          <a:p>
            <a:pPr lvl="1">
              <a:buClr>
                <a:srgbClr val="189BC4"/>
              </a:buClr>
              <a:buFont typeface="Symbol" panose="05050102010706020507" pitchFamily="18" charset="2"/>
              <a:buChar char="-"/>
            </a:pPr>
            <a:endParaRPr lang="de-AT" sz="1900" dirty="0">
              <a:solidFill>
                <a:schemeClr val="accent1"/>
              </a:solidFill>
              <a:latin typeface="Corbel" panose="020B0503020204020204" pitchFamily="34" charset="0"/>
            </a:endParaRPr>
          </a:p>
          <a:p>
            <a:pPr lvl="1">
              <a:buClr>
                <a:srgbClr val="189BC4"/>
              </a:buClr>
              <a:buFont typeface="Symbol" panose="05050102010706020507" pitchFamily="18" charset="2"/>
              <a:buChar char="-"/>
            </a:pPr>
            <a:r>
              <a:rPr lang="de-AT" sz="1900" dirty="0">
                <a:solidFill>
                  <a:schemeClr val="accent1"/>
                </a:solidFill>
                <a:latin typeface="Corbel" panose="020B0503020204020204" pitchFamily="34" charset="0"/>
              </a:rPr>
              <a:t>finanzielle Förderungen</a:t>
            </a:r>
          </a:p>
          <a:p>
            <a:pPr lvl="1">
              <a:buClr>
                <a:srgbClr val="189BC4"/>
              </a:buClr>
              <a:buFont typeface="Symbol" panose="05050102010706020507" pitchFamily="18" charset="2"/>
              <a:buChar char="-"/>
            </a:pPr>
            <a:endParaRPr lang="de-AT" sz="1900" dirty="0">
              <a:solidFill>
                <a:schemeClr val="accent1"/>
              </a:solidFill>
              <a:latin typeface="Corbel" panose="020B0503020204020204" pitchFamily="34" charset="0"/>
            </a:endParaRPr>
          </a:p>
          <a:p>
            <a:pPr lvl="1">
              <a:buClr>
                <a:srgbClr val="189BC4"/>
              </a:buClr>
              <a:buFont typeface="Symbol" panose="05050102010706020507" pitchFamily="18" charset="2"/>
              <a:buChar char="-"/>
            </a:pPr>
            <a:r>
              <a:rPr lang="de-AT" sz="1900" dirty="0">
                <a:solidFill>
                  <a:schemeClr val="accent1"/>
                </a:solidFill>
                <a:latin typeface="Corbel" panose="020B0503020204020204" pitchFamily="34" charset="0"/>
              </a:rPr>
              <a:t>sonstige Vorteile: Befreiung vom Nachtfahrverbot, von Wochenend- und Feiertagsfahrverbot, etc.</a:t>
            </a: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21</a:t>
            </a:fld>
            <a:endParaRPr lang="de-AT" dirty="0">
              <a:solidFill>
                <a:prstClr val="white"/>
              </a:solidFill>
            </a:endParaRPr>
          </a:p>
        </p:txBody>
      </p:sp>
      <p:pic>
        <p:nvPicPr>
          <p:cNvPr id="6" name="Picture 5"/>
          <p:cNvPicPr/>
          <p:nvPr/>
        </p:nvPicPr>
        <p:blipFill rotWithShape="1">
          <a:blip r:embed="rId4" cstate="screen">
            <a:extLst>
              <a:ext uri="{28A0092B-C50C-407E-A947-70E740481C1C}">
                <a14:useLocalDpi xmlns:a14="http://schemas.microsoft.com/office/drawing/2010/main"/>
              </a:ext>
            </a:extLst>
          </a:blip>
          <a:srcRect/>
          <a:stretch/>
        </p:blipFill>
        <p:spPr bwMode="auto">
          <a:xfrm>
            <a:off x="6318412" y="1700808"/>
            <a:ext cx="2843808" cy="2088231"/>
          </a:xfrm>
          <a:prstGeom prst="rect">
            <a:avLst/>
          </a:prstGeom>
          <a:ln>
            <a:noFill/>
          </a:ln>
          <a:extLst>
            <a:ext uri="{53640926-AAD7-44D8-BBD7-CCE9431645EC}">
              <a14:shadowObscured xmlns:a14="http://schemas.microsoft.com/office/drawing/2010/main"/>
            </a:ext>
          </a:extLst>
        </p:spPr>
      </p:pic>
      <p:sp>
        <p:nvSpPr>
          <p:cNvPr id="7" name="Textfeld 7"/>
          <p:cNvSpPr txBox="1"/>
          <p:nvPr/>
        </p:nvSpPr>
        <p:spPr>
          <a:xfrm>
            <a:off x="6320780" y="1700808"/>
            <a:ext cx="1288090" cy="246221"/>
          </a:xfrm>
          <a:prstGeom prst="rect">
            <a:avLst/>
          </a:prstGeom>
          <a:noFill/>
        </p:spPr>
        <p:txBody>
          <a:bodyPr wrap="square" rtlCol="0">
            <a:spAutoFit/>
          </a:bodyPr>
          <a:lstStyle/>
          <a:p>
            <a:r>
              <a:rPr lang="de-AT" sz="1000" dirty="0">
                <a:solidFill>
                  <a:schemeClr val="accent1"/>
                </a:solidFill>
                <a:latin typeface="Corbel" panose="020B0503020204020204" pitchFamily="34" charset="0"/>
              </a:rPr>
              <a:t> </a:t>
            </a:r>
            <a:r>
              <a:rPr lang="de-AT" sz="800" dirty="0">
                <a:solidFill>
                  <a:schemeClr val="accent1"/>
                </a:solidFill>
                <a:latin typeface="Corbel" panose="020B0503020204020204" pitchFamily="34" charset="0"/>
              </a:rPr>
              <a:t>Quelle: viadonau</a:t>
            </a:r>
            <a:endParaRPr lang="de-DE" sz="800" dirty="0">
              <a:solidFill>
                <a:schemeClr val="accent1"/>
              </a:solidFill>
              <a:latin typeface="Corbel" panose="020B0503020204020204" pitchFamily="34" charset="0"/>
            </a:endParaRPr>
          </a:p>
        </p:txBody>
      </p:sp>
      <p:sp>
        <p:nvSpPr>
          <p:cNvPr id="8" name="Textfeld 7"/>
          <p:cNvSpPr txBox="1"/>
          <p:nvPr/>
        </p:nvSpPr>
        <p:spPr>
          <a:xfrm>
            <a:off x="8172400" y="6386924"/>
            <a:ext cx="989820" cy="246221"/>
          </a:xfrm>
          <a:prstGeom prst="rect">
            <a:avLst/>
          </a:prstGeom>
          <a:noFill/>
        </p:spPr>
        <p:txBody>
          <a:bodyPr wrap="square" rtlCol="0">
            <a:spAutoFit/>
          </a:bodyPr>
          <a:lstStyle/>
          <a:p>
            <a:r>
              <a:rPr lang="de-AT" sz="1000" dirty="0">
                <a:solidFill>
                  <a:schemeClr val="accent1"/>
                </a:solidFill>
                <a:latin typeface="Corbel" panose="020B0503020204020204" pitchFamily="34" charset="0"/>
              </a:rPr>
              <a:t> </a:t>
            </a:r>
            <a:r>
              <a:rPr lang="de-AT" sz="800" dirty="0">
                <a:solidFill>
                  <a:schemeClr val="accent1"/>
                </a:solidFill>
                <a:latin typeface="Corbel" panose="020B0503020204020204" pitchFamily="34" charset="0"/>
              </a:rPr>
              <a:t>Quelle: viadonau</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7679508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435280" cy="990600"/>
          </a:xfrm>
        </p:spPr>
        <p:txBody>
          <a:bodyPr>
            <a:normAutofit fontScale="90000"/>
          </a:bodyPr>
          <a:lstStyle/>
          <a:p>
            <a:r>
              <a:rPr lang="de-AT" sz="2700" b="1" dirty="0">
                <a:solidFill>
                  <a:schemeClr val="accent1"/>
                </a:solidFill>
                <a:latin typeface="Corbel" panose="020B0503020204020204" pitchFamily="34" charset="0"/>
              </a:rPr>
              <a:t>Verkehrspolitischer Rahmen </a:t>
            </a:r>
            <a:br>
              <a:rPr lang="de-AT" sz="2700" b="1" dirty="0">
                <a:solidFill>
                  <a:schemeClr val="accent1"/>
                </a:solidFill>
                <a:latin typeface="Corbel" panose="020B0503020204020204" pitchFamily="34" charset="0"/>
              </a:rPr>
            </a:br>
            <a:r>
              <a:rPr lang="de-AT" sz="2700" b="1" dirty="0">
                <a:solidFill>
                  <a:schemeClr val="accent1"/>
                </a:solidFill>
                <a:latin typeface="Corbel" panose="020B0503020204020204" pitchFamily="34" charset="0"/>
              </a:rPr>
              <a:t>- auf gesamteuropäischer Ebene</a:t>
            </a:r>
            <a:br>
              <a:rPr lang="de-AT" sz="2000" dirty="0">
                <a:solidFill>
                  <a:schemeClr val="accent1"/>
                </a:solidFill>
                <a:latin typeface="Corbel" panose="020B0503020204020204" pitchFamily="34" charset="0"/>
              </a:rPr>
            </a:br>
            <a:r>
              <a:rPr lang="de-DE" sz="2400" dirty="0">
                <a:solidFill>
                  <a:schemeClr val="accent1"/>
                </a:solidFill>
                <a:latin typeface="Corbel" panose="020B0503020204020204" pitchFamily="34" charset="0"/>
              </a:rPr>
              <a:t>Förderung der Binnenschifffahrt</a:t>
            </a:r>
            <a:endParaRPr lang="de-AT" sz="2400" dirty="0">
              <a:solidFill>
                <a:schemeClr val="accent1"/>
              </a:solidFill>
              <a:latin typeface="Corbel" panose="020B0503020204020204" pitchFamily="34" charset="0"/>
            </a:endParaRPr>
          </a:p>
        </p:txBody>
      </p:sp>
      <p:sp>
        <p:nvSpPr>
          <p:cNvPr id="3" name="Content Placeholder 2"/>
          <p:cNvSpPr>
            <a:spLocks noGrp="1"/>
          </p:cNvSpPr>
          <p:nvPr>
            <p:ph idx="1"/>
          </p:nvPr>
        </p:nvSpPr>
        <p:spPr>
          <a:xfrm>
            <a:off x="6516215" y="1810059"/>
            <a:ext cx="2520281" cy="4062499"/>
          </a:xfrm>
        </p:spPr>
        <p:txBody>
          <a:bodyPr>
            <a:normAutofit fontScale="92500" lnSpcReduction="10000"/>
          </a:bodyPr>
          <a:lstStyle/>
          <a:p>
            <a:pPr marL="0" indent="0">
              <a:spcBef>
                <a:spcPts val="600"/>
              </a:spcBef>
              <a:spcAft>
                <a:spcPts val="600"/>
              </a:spcAft>
              <a:buNone/>
            </a:pPr>
            <a:r>
              <a:rPr lang="de-DE" sz="1800" b="1" dirty="0">
                <a:solidFill>
                  <a:srgbClr val="189BC4"/>
                </a:solidFill>
                <a:latin typeface="Corbel" panose="020B0503020204020204" pitchFamily="34" charset="0"/>
              </a:rPr>
              <a:t>European Green Deal </a:t>
            </a:r>
            <a:r>
              <a:rPr lang="de-AT" sz="1800" dirty="0">
                <a:solidFill>
                  <a:schemeClr val="accent1"/>
                </a:solidFill>
                <a:latin typeface="Corbel" panose="020B0503020204020204" pitchFamily="34" charset="0"/>
              </a:rPr>
              <a:t>(Europäische Kommission, 2019)</a:t>
            </a:r>
          </a:p>
          <a:p>
            <a:pPr marL="0" indent="0">
              <a:spcBef>
                <a:spcPts val="600"/>
              </a:spcBef>
              <a:spcAft>
                <a:spcPts val="600"/>
              </a:spcAft>
              <a:buNone/>
            </a:pPr>
            <a:endParaRPr lang="de-AT" sz="100" dirty="0"/>
          </a:p>
          <a:p>
            <a:pPr>
              <a:spcBef>
                <a:spcPts val="600"/>
              </a:spcBef>
              <a:spcAft>
                <a:spcPts val="600"/>
              </a:spcAft>
              <a:buClr>
                <a:srgbClr val="189BC4"/>
              </a:buClr>
            </a:pPr>
            <a:r>
              <a:rPr lang="de-DE" sz="1600" dirty="0">
                <a:solidFill>
                  <a:schemeClr val="accent1"/>
                </a:solidFill>
                <a:latin typeface="Corbel" panose="020B0503020204020204" pitchFamily="34" charset="0"/>
              </a:rPr>
              <a:t>raschere Umstellung auf eine nachhaltige und intelligente Mobilität</a:t>
            </a:r>
          </a:p>
          <a:p>
            <a:pPr>
              <a:spcBef>
                <a:spcPts val="600"/>
              </a:spcBef>
              <a:spcAft>
                <a:spcPts val="600"/>
              </a:spcAft>
              <a:buClr>
                <a:srgbClr val="189BC4"/>
              </a:buClr>
            </a:pPr>
            <a:r>
              <a:rPr lang="de-DE" sz="1600" dirty="0">
                <a:solidFill>
                  <a:schemeClr val="accent1"/>
                </a:solidFill>
                <a:latin typeface="Corbel" panose="020B0503020204020204" pitchFamily="34" charset="0"/>
              </a:rPr>
              <a:t>Senkung der Treibhausgasemissionen des Verkehrssektors bis 2050 um 90%</a:t>
            </a:r>
          </a:p>
          <a:p>
            <a:pPr>
              <a:spcBef>
                <a:spcPts val="600"/>
              </a:spcBef>
              <a:spcAft>
                <a:spcPts val="600"/>
              </a:spcAft>
              <a:buClr>
                <a:srgbClr val="189BC4"/>
              </a:buClr>
            </a:pPr>
            <a:r>
              <a:rPr lang="de-AT" sz="1600" dirty="0">
                <a:solidFill>
                  <a:schemeClr val="accent1"/>
                </a:solidFill>
                <a:latin typeface="Corbel" panose="020B0503020204020204" pitchFamily="34" charset="0"/>
              </a:rPr>
              <a:t>Stärkere Verlagerung des Straßengüterverkehrs auf die Schiene und Binnenwasserstraßen</a:t>
            </a:r>
            <a:endParaRPr lang="de-DE" sz="1900" dirty="0">
              <a:solidFill>
                <a:schemeClr val="accent1"/>
              </a:solidFill>
              <a:latin typeface="Corbel" panose="020B0503020204020204" pitchFamily="34" charset="0"/>
            </a:endParaRPr>
          </a:p>
          <a:p>
            <a:pPr lvl="1">
              <a:spcBef>
                <a:spcPts val="600"/>
              </a:spcBef>
              <a:spcAft>
                <a:spcPts val="600"/>
              </a:spcAft>
              <a:buFont typeface="Symbol" panose="05050102010706020507" pitchFamily="18" charset="2"/>
              <a:buChar char="-"/>
            </a:pPr>
            <a:endParaRPr lang="de-DE" sz="1800" dirty="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22</a:t>
            </a:fld>
            <a:endParaRPr lang="de-AT" dirty="0">
              <a:solidFill>
                <a:prstClr val="white"/>
              </a:solidFill>
            </a:endParaRPr>
          </a:p>
        </p:txBody>
      </p:sp>
      <p:sp>
        <p:nvSpPr>
          <p:cNvPr id="6" name="TextBox 5"/>
          <p:cNvSpPr txBox="1"/>
          <p:nvPr/>
        </p:nvSpPr>
        <p:spPr>
          <a:xfrm>
            <a:off x="6751663" y="5729037"/>
            <a:ext cx="1911473" cy="523220"/>
          </a:xfrm>
          <a:prstGeom prst="rect">
            <a:avLst/>
          </a:prstGeom>
          <a:solidFill>
            <a:srgbClr val="189BC4"/>
          </a:solidFill>
        </p:spPr>
        <p:txBody>
          <a:bodyPr wrap="square" rtlCol="0">
            <a:spAutoFit/>
          </a:bodyPr>
          <a:lstStyle/>
          <a:p>
            <a:pPr algn="ctr"/>
            <a:r>
              <a:rPr lang="de-AT" sz="1400" dirty="0">
                <a:solidFill>
                  <a:schemeClr val="bg1"/>
                </a:solidFill>
                <a:latin typeface="Corbel" panose="020B0503020204020204" pitchFamily="34" charset="0"/>
              </a:rPr>
              <a:t>weitere Infos:</a:t>
            </a:r>
          </a:p>
          <a:p>
            <a:pPr algn="ctr"/>
            <a:r>
              <a:rPr lang="de-AT" sz="1400" dirty="0">
                <a:solidFill>
                  <a:schemeClr val="bg1"/>
                </a:solidFill>
                <a:latin typeface="Corbel" panose="020B0503020204020204" pitchFamily="34" charset="0"/>
                <a:hlinkClick r:id="rId3"/>
              </a:rPr>
              <a:t>European Green Deal</a:t>
            </a:r>
            <a:r>
              <a:rPr lang="de-AT" sz="1400" dirty="0">
                <a:solidFill>
                  <a:schemeClr val="bg1"/>
                </a:solidFill>
                <a:latin typeface="Corbel" panose="020B0503020204020204" pitchFamily="34" charset="0"/>
              </a:rPr>
              <a:t> </a:t>
            </a:r>
          </a:p>
        </p:txBody>
      </p:sp>
      <p:sp>
        <p:nvSpPr>
          <p:cNvPr id="8" name="Textfeld 7"/>
          <p:cNvSpPr txBox="1"/>
          <p:nvPr/>
        </p:nvSpPr>
        <p:spPr>
          <a:xfrm>
            <a:off x="7092280" y="6429454"/>
            <a:ext cx="2062572" cy="215444"/>
          </a:xfrm>
          <a:prstGeom prst="rect">
            <a:avLst/>
          </a:prstGeom>
          <a:noFill/>
        </p:spPr>
        <p:txBody>
          <a:bodyPr wrap="square" rtlCol="0">
            <a:spAutoFit/>
          </a:bodyPr>
          <a:lstStyle/>
          <a:p>
            <a:pPr algn="r"/>
            <a:r>
              <a:rPr lang="de-AT" sz="800" dirty="0">
                <a:solidFill>
                  <a:schemeClr val="accent1"/>
                </a:solidFill>
                <a:latin typeface="Corbel" panose="020B0503020204020204" pitchFamily="34" charset="0"/>
              </a:rPr>
              <a:t> Quelle: Europäische Kommission (2019) </a:t>
            </a:r>
            <a:endParaRPr lang="de-DE" sz="800" dirty="0">
              <a:solidFill>
                <a:schemeClr val="accent1"/>
              </a:solidFill>
              <a:latin typeface="Corbel" panose="020B0503020204020204" pitchFamily="34" charset="0"/>
            </a:endParaRPr>
          </a:p>
        </p:txBody>
      </p:sp>
      <p:sp>
        <p:nvSpPr>
          <p:cNvPr id="10" name="Textfeld 9"/>
          <p:cNvSpPr txBox="1"/>
          <p:nvPr/>
        </p:nvSpPr>
        <p:spPr>
          <a:xfrm>
            <a:off x="-32072" y="6035821"/>
            <a:ext cx="2520281" cy="215444"/>
          </a:xfrm>
          <a:prstGeom prst="rect">
            <a:avLst/>
          </a:prstGeom>
          <a:noFill/>
        </p:spPr>
        <p:txBody>
          <a:bodyPr wrap="square" rtlCol="0">
            <a:spAutoFit/>
          </a:bodyPr>
          <a:lstStyle/>
          <a:p>
            <a:r>
              <a:rPr lang="de-AT" sz="800" dirty="0">
                <a:solidFill>
                  <a:schemeClr val="accent1"/>
                </a:solidFill>
                <a:latin typeface="Corbel" panose="020B0503020204020204" pitchFamily="34" charset="0"/>
              </a:rPr>
              <a:t> Quelle: Europäische Kommission (2019)</a:t>
            </a:r>
            <a:endParaRPr lang="de-DE" sz="800" dirty="0">
              <a:solidFill>
                <a:schemeClr val="accent1"/>
              </a:solidFill>
              <a:latin typeface="Corbel" panose="020B0503020204020204" pitchFamily="34" charset="0"/>
            </a:endParaRPr>
          </a:p>
        </p:txBody>
      </p:sp>
      <p:pic>
        <p:nvPicPr>
          <p:cNvPr id="4" name="Picture 3">
            <a:extLst>
              <a:ext uri="{FF2B5EF4-FFF2-40B4-BE49-F238E27FC236}">
                <a16:creationId xmlns:a16="http://schemas.microsoft.com/office/drawing/2014/main" id="{10C3BA2D-0CB2-46C9-A4F2-76F9D8AD916F}"/>
              </a:ext>
            </a:extLst>
          </p:cNvPr>
          <p:cNvPicPr>
            <a:picLocks noChangeAspect="1"/>
          </p:cNvPicPr>
          <p:nvPr/>
        </p:nvPicPr>
        <p:blipFill rotWithShape="1">
          <a:blip r:embed="rId4"/>
          <a:srcRect l="6462" t="7734" r="5024" b="6139"/>
          <a:stretch/>
        </p:blipFill>
        <p:spPr>
          <a:xfrm>
            <a:off x="-8756" y="1902551"/>
            <a:ext cx="6302170" cy="4088096"/>
          </a:xfrm>
          <a:prstGeom prst="rect">
            <a:avLst/>
          </a:prstGeom>
        </p:spPr>
      </p:pic>
    </p:spTree>
    <p:extLst>
      <p:ext uri="{BB962C8B-B14F-4D97-AF65-F5344CB8AC3E}">
        <p14:creationId xmlns:p14="http://schemas.microsoft.com/office/powerpoint/2010/main" val="11140004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b="1" dirty="0">
                <a:solidFill>
                  <a:srgbClr val="3C628F"/>
                </a:solidFill>
              </a:rPr>
              <a:t>Der europäische Grüne Deal</a:t>
            </a:r>
            <a:br>
              <a:rPr lang="de-DE" dirty="0">
                <a:solidFill>
                  <a:srgbClr val="3C628F"/>
                </a:solidFill>
              </a:rPr>
            </a:br>
            <a:r>
              <a:rPr lang="de-DE" sz="2200" dirty="0">
                <a:solidFill>
                  <a:srgbClr val="3C628F"/>
                </a:solidFill>
              </a:rPr>
              <a:t>Förderung der Binnenschifffahrt</a:t>
            </a:r>
            <a:endParaRPr lang="de-AT" sz="2200" dirty="0">
              <a:solidFill>
                <a:srgbClr val="3C628F"/>
              </a:solidFill>
            </a:endParaRPr>
          </a:p>
        </p:txBody>
      </p:sp>
      <p:sp>
        <p:nvSpPr>
          <p:cNvPr id="3" name="Content Placeholder 2"/>
          <p:cNvSpPr>
            <a:spLocks noGrp="1"/>
          </p:cNvSpPr>
          <p:nvPr>
            <p:ph idx="1"/>
          </p:nvPr>
        </p:nvSpPr>
        <p:spPr/>
        <p:txBody>
          <a:bodyPr>
            <a:normAutofit/>
          </a:bodyPr>
          <a:lstStyle/>
          <a:p>
            <a:r>
              <a:rPr lang="de-DE" sz="2000" dirty="0">
                <a:solidFill>
                  <a:srgbClr val="3C628F"/>
                </a:solidFill>
              </a:rPr>
              <a:t>Bis 2050 soll Europa erster klimaneutraler Kontinent werden</a:t>
            </a:r>
          </a:p>
          <a:p>
            <a:r>
              <a:rPr lang="de-DE" sz="2000" dirty="0">
                <a:solidFill>
                  <a:srgbClr val="3C628F"/>
                </a:solidFill>
              </a:rPr>
              <a:t>umfasst einen </a:t>
            </a:r>
            <a:r>
              <a:rPr lang="de-DE" sz="2000" dirty="0">
                <a:solidFill>
                  <a:srgbClr val="3C628F"/>
                </a:solidFill>
                <a:hlinkClick r:id="rId4"/>
              </a:rPr>
              <a:t>Fahrplan</a:t>
            </a:r>
            <a:r>
              <a:rPr lang="de-DE" sz="2000" dirty="0">
                <a:solidFill>
                  <a:srgbClr val="3C628F"/>
                </a:solidFill>
              </a:rPr>
              <a:t> mit Maßnahmen</a:t>
            </a:r>
          </a:p>
          <a:p>
            <a:r>
              <a:rPr lang="de-DE" sz="2000" dirty="0">
                <a:solidFill>
                  <a:srgbClr val="3C628F"/>
                </a:solidFill>
              </a:rPr>
              <a:t>Ebenfalls ein Aktionen zur nachhaltigen und smarten Mobilität geplant, u.a.: </a:t>
            </a:r>
          </a:p>
          <a:p>
            <a:pPr lvl="1"/>
            <a:r>
              <a:rPr lang="de-DE" dirty="0">
                <a:solidFill>
                  <a:srgbClr val="3C628F"/>
                </a:solidFill>
              </a:rPr>
              <a:t>Überarbeiteter Vorschlag für die Richtlinie zum kombinierten Verkehr</a:t>
            </a:r>
          </a:p>
          <a:p>
            <a:pPr lvl="1"/>
            <a:r>
              <a:rPr lang="de-DE" dirty="0">
                <a:solidFill>
                  <a:srgbClr val="3C628F"/>
                </a:solidFill>
              </a:rPr>
              <a:t>Emissionsstandards für Verbrennungsmotoren </a:t>
            </a:r>
          </a:p>
          <a:p>
            <a:pPr lvl="1"/>
            <a:r>
              <a:rPr lang="de-DE" dirty="0">
                <a:solidFill>
                  <a:srgbClr val="3C628F"/>
                </a:solidFill>
              </a:rPr>
              <a:t>Initiativen zur verstärkten Nutzung und besserem Management von Schiene und Wasserstraße</a:t>
            </a:r>
          </a:p>
          <a:p>
            <a:endParaRPr lang="de-DE" dirty="0">
              <a:solidFill>
                <a:srgbClr val="3C628F"/>
              </a:solidFill>
            </a:endParaRPr>
          </a:p>
          <a:p>
            <a:r>
              <a:rPr lang="de-DE" sz="2000" dirty="0">
                <a:solidFill>
                  <a:srgbClr val="3C628F"/>
                </a:solidFill>
              </a:rPr>
              <a:t>Nähere Infos zum europäischen </a:t>
            </a:r>
          </a:p>
          <a:p>
            <a:pPr marL="0" indent="0">
              <a:buNone/>
            </a:pPr>
            <a:r>
              <a:rPr lang="de-DE" sz="2000" dirty="0">
                <a:solidFill>
                  <a:srgbClr val="3C628F"/>
                </a:solidFill>
              </a:rPr>
              <a:t>  Grünen Deal finden Sie auch</a:t>
            </a:r>
          </a:p>
          <a:p>
            <a:pPr marL="0" indent="0">
              <a:buNone/>
            </a:pPr>
            <a:r>
              <a:rPr lang="de-DE" sz="2000" dirty="0">
                <a:solidFill>
                  <a:srgbClr val="3C628F"/>
                </a:solidFill>
              </a:rPr>
              <a:t>  im folgenden Video:</a:t>
            </a:r>
            <a:endParaRPr lang="de-AT" sz="2000" dirty="0">
              <a:solidFill>
                <a:srgbClr val="3C628F"/>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23</a:t>
            </a:fld>
            <a:endParaRPr lang="de-AT" dirty="0">
              <a:solidFill>
                <a:prstClr val="white"/>
              </a:solidFill>
            </a:endParaRPr>
          </a:p>
        </p:txBody>
      </p:sp>
      <p:pic>
        <p:nvPicPr>
          <p:cNvPr id="6" name="UMeu59FazGE"/>
          <p:cNvPicPr>
            <a:picLocks noRot="1" noChangeAspect="1"/>
          </p:cNvPicPr>
          <p:nvPr>
            <a:videoFile r:link="rId1"/>
          </p:nvPr>
        </p:nvPicPr>
        <p:blipFill>
          <a:blip r:embed="rId5"/>
          <a:stretch>
            <a:fillRect/>
          </a:stretch>
        </p:blipFill>
        <p:spPr>
          <a:xfrm>
            <a:off x="5436096" y="4592959"/>
            <a:ext cx="3456384" cy="1944217"/>
          </a:xfrm>
          <a:prstGeom prst="rect">
            <a:avLst/>
          </a:prstGeom>
        </p:spPr>
      </p:pic>
    </p:spTree>
    <p:extLst>
      <p:ext uri="{BB962C8B-B14F-4D97-AF65-F5344CB8AC3E}">
        <p14:creationId xmlns:p14="http://schemas.microsoft.com/office/powerpoint/2010/main" val="16395781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a:solidFill>
                  <a:schemeClr val="accent1"/>
                </a:solidFill>
                <a:latin typeface="Corbel" panose="020B0503020204020204" pitchFamily="34" charset="0"/>
              </a:rPr>
              <a:t>Quiz</a:t>
            </a:r>
            <a:br>
              <a:rPr lang="de-AT" dirty="0">
                <a:solidFill>
                  <a:schemeClr val="accent1"/>
                </a:solidFill>
                <a:latin typeface="Corbel" panose="020B0503020204020204" pitchFamily="34" charset="0"/>
              </a:rPr>
            </a:br>
            <a:r>
              <a:rPr lang="de-AT" sz="2400" dirty="0">
                <a:solidFill>
                  <a:schemeClr val="accent1"/>
                </a:solidFill>
                <a:latin typeface="Corbel" panose="020B0503020204020204" pitchFamily="34" charset="0"/>
              </a:rPr>
              <a:t>Förderung der Binnenschifffahrt</a:t>
            </a:r>
            <a:endParaRPr lang="de-AT" dirty="0">
              <a:solidFill>
                <a:schemeClr val="accent1"/>
              </a:solidFill>
              <a:latin typeface="Corbel" panose="020B0503020204020204" pitchFamily="34" charset="0"/>
            </a:endParaRPr>
          </a:p>
        </p:txBody>
      </p:sp>
      <p:sp>
        <p:nvSpPr>
          <p:cNvPr id="3" name="Inhaltsplatzhalter 2"/>
          <p:cNvSpPr>
            <a:spLocks noGrp="1"/>
          </p:cNvSpPr>
          <p:nvPr>
            <p:ph idx="1"/>
          </p:nvPr>
        </p:nvSpPr>
        <p:spPr>
          <a:xfrm>
            <a:off x="4003764" y="1700808"/>
            <a:ext cx="4683036" cy="4776192"/>
          </a:xfrm>
        </p:spPr>
        <p:txBody>
          <a:bodyPr>
            <a:normAutofit/>
          </a:bodyPr>
          <a:lstStyle/>
          <a:p>
            <a:endParaRPr lang="de-AT" dirty="0">
              <a:solidFill>
                <a:srgbClr val="3C628F"/>
              </a:solidFill>
              <a:latin typeface="Corbel" panose="020B0503020204020204" pitchFamily="34" charset="0"/>
            </a:endParaRPr>
          </a:p>
          <a:p>
            <a:endParaRPr lang="de-AT" dirty="0">
              <a:solidFill>
                <a:srgbClr val="3C628F"/>
              </a:solidFill>
              <a:latin typeface="Corbel" panose="020B0503020204020204" pitchFamily="34" charset="0"/>
            </a:endParaRPr>
          </a:p>
          <a:p>
            <a:pPr marL="0" indent="0" algn="ctr">
              <a:buNone/>
            </a:pPr>
            <a:r>
              <a:rPr lang="de-AT" sz="2000" dirty="0">
                <a:solidFill>
                  <a:srgbClr val="3C628F"/>
                </a:solidFill>
                <a:latin typeface="Corbel" panose="020B0503020204020204" pitchFamily="34" charset="0"/>
              </a:rPr>
              <a:t>Bis wann soll ein voll funktionsfähiges EU-weites transeuropäisches </a:t>
            </a:r>
            <a:r>
              <a:rPr lang="de-AT" sz="2000" dirty="0" err="1">
                <a:solidFill>
                  <a:srgbClr val="3C628F"/>
                </a:solidFill>
                <a:latin typeface="Corbel" panose="020B0503020204020204" pitchFamily="34" charset="0"/>
              </a:rPr>
              <a:t>Kernnetz</a:t>
            </a:r>
            <a:r>
              <a:rPr lang="de-AT" sz="2000" dirty="0">
                <a:solidFill>
                  <a:srgbClr val="3C628F"/>
                </a:solidFill>
                <a:latin typeface="Corbel" panose="020B0503020204020204" pitchFamily="34" charset="0"/>
              </a:rPr>
              <a:t> eingerichtet werden?</a:t>
            </a:r>
          </a:p>
          <a:p>
            <a:pPr marL="0" indent="0" algn="ctr">
              <a:buNone/>
            </a:pPr>
            <a:endParaRPr lang="de-AT" sz="2000" dirty="0">
              <a:solidFill>
                <a:srgbClr val="3C628F"/>
              </a:solidFill>
              <a:latin typeface="Corbel" panose="020B0503020204020204" pitchFamily="34" charset="0"/>
            </a:endParaRPr>
          </a:p>
          <a:p>
            <a:pPr marL="0" indent="0" algn="ctr">
              <a:buNone/>
            </a:pPr>
            <a:endParaRPr lang="de-AT" sz="2000" dirty="0">
              <a:solidFill>
                <a:srgbClr val="3C628F"/>
              </a:solidFill>
              <a:latin typeface="Corbel" panose="020B0503020204020204" pitchFamily="34" charset="0"/>
            </a:endParaRPr>
          </a:p>
          <a:p>
            <a:pPr marL="1344613" indent="-266700">
              <a:buSzPct val="100000"/>
              <a:buFont typeface="+mj-lt"/>
              <a:buAutoNum type="alphaLcParenR"/>
              <a:tabLst>
                <a:tab pos="2422525" algn="l"/>
                <a:tab pos="2782888" algn="l"/>
                <a:tab pos="4751388" algn="l"/>
                <a:tab pos="5111750" algn="l"/>
              </a:tabLst>
            </a:pPr>
            <a:r>
              <a:rPr lang="de-AT" sz="2000" dirty="0">
                <a:solidFill>
                  <a:srgbClr val="3C628F"/>
                </a:solidFill>
                <a:latin typeface="Corbel" panose="020B0503020204020204" pitchFamily="34" charset="0"/>
              </a:rPr>
              <a:t>2020	c)	2030</a:t>
            </a:r>
          </a:p>
          <a:p>
            <a:pPr marL="1344613" indent="-266700">
              <a:buSzPct val="100000"/>
              <a:buFont typeface="+mj-lt"/>
              <a:buAutoNum type="alphaLcParenR"/>
              <a:tabLst>
                <a:tab pos="2422525" algn="l"/>
                <a:tab pos="2782888" algn="l"/>
                <a:tab pos="4751388" algn="l"/>
                <a:tab pos="5111750" algn="l"/>
              </a:tabLst>
            </a:pPr>
            <a:r>
              <a:rPr lang="de-AT" sz="2000" dirty="0">
                <a:solidFill>
                  <a:srgbClr val="3C628F"/>
                </a:solidFill>
                <a:latin typeface="Corbel" panose="020B0503020204020204" pitchFamily="34" charset="0"/>
              </a:rPr>
              <a:t>2025	d)	2040</a:t>
            </a:r>
            <a:endParaRPr lang="de-AT" sz="2000" dirty="0">
              <a:solidFill>
                <a:schemeClr val="accent1"/>
              </a:solidFill>
              <a:latin typeface="Corbel" panose="020B0503020204020204" pitchFamily="34" charset="0"/>
            </a:endParaRPr>
          </a:p>
          <a:p>
            <a:pPr marL="2508250" indent="-358775">
              <a:buFont typeface="+mj-lt"/>
              <a:buAutoNum type="alphaLcParenR"/>
            </a:pPr>
            <a:endParaRPr lang="de-AT" dirty="0">
              <a:solidFill>
                <a:schemeClr val="accent1"/>
              </a:solidFill>
              <a:latin typeface="Corbel" panose="020B0503020204020204" pitchFamily="34" charset="0"/>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24</a:t>
            </a:fld>
            <a:endParaRPr lang="de-AT" dirty="0">
              <a:solidFill>
                <a:prstClr val="white"/>
              </a:solidFill>
            </a:endParaRPr>
          </a:p>
        </p:txBody>
      </p:sp>
      <p:pic>
        <p:nvPicPr>
          <p:cNvPr id="6" name="Grafik 5"/>
          <p:cNvPicPr>
            <a:picLocks noChangeAspect="1"/>
          </p:cNvPicPr>
          <p:nvPr/>
        </p:nvPicPr>
        <p:blipFill>
          <a:blip r:embed="rId3"/>
          <a:stretch>
            <a:fillRect/>
          </a:stretch>
        </p:blipFill>
        <p:spPr>
          <a:xfrm>
            <a:off x="0" y="1694305"/>
            <a:ext cx="4003764" cy="4903047"/>
          </a:xfrm>
          <a:prstGeom prst="rect">
            <a:avLst/>
          </a:prstGeom>
        </p:spPr>
      </p:pic>
      <p:sp>
        <p:nvSpPr>
          <p:cNvPr id="7" name="Rechteck 6"/>
          <p:cNvSpPr/>
          <p:nvPr/>
        </p:nvSpPr>
        <p:spPr>
          <a:xfrm>
            <a:off x="-36512" y="1669583"/>
            <a:ext cx="2254143" cy="215444"/>
          </a:xfrm>
          <a:prstGeom prst="rect">
            <a:avLst/>
          </a:prstGeom>
        </p:spPr>
        <p:txBody>
          <a:bodyPr wrap="none">
            <a:spAutoFit/>
          </a:bodyPr>
          <a:lstStyle/>
          <a:p>
            <a:r>
              <a:rPr lang="de-AT" sz="800" dirty="0">
                <a:solidFill>
                  <a:schemeClr val="accent1"/>
                </a:solidFill>
                <a:latin typeface="Corbel" panose="020B0503020204020204" pitchFamily="34" charset="0"/>
              </a:rPr>
              <a:t>Quelle: http://www.verkehr.sachsen.de/955.html</a:t>
            </a:r>
          </a:p>
        </p:txBody>
      </p:sp>
      <p:sp>
        <p:nvSpPr>
          <p:cNvPr id="8" name="Ellipse 7"/>
          <p:cNvSpPr/>
          <p:nvPr/>
        </p:nvSpPr>
        <p:spPr>
          <a:xfrm>
            <a:off x="6345282" y="4365104"/>
            <a:ext cx="1251054" cy="288032"/>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3653245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de-AT" b="1" dirty="0">
                <a:solidFill>
                  <a:schemeClr val="accent1"/>
                </a:solidFill>
                <a:latin typeface="Corbel" panose="020B0503020204020204" pitchFamily="34" charset="0"/>
              </a:rPr>
              <a:t>Rechtliche Rahmenbedingungen</a:t>
            </a:r>
          </a:p>
        </p:txBody>
      </p:sp>
      <p:sp>
        <p:nvSpPr>
          <p:cNvPr id="4" name="Foliennummernplatzhalter 3"/>
          <p:cNvSpPr>
            <a:spLocks noGrp="1"/>
          </p:cNvSpPr>
          <p:nvPr>
            <p:ph type="sldNum" sz="quarter" idx="12"/>
          </p:nvPr>
        </p:nvSpPr>
        <p:spPr/>
        <p:txBody>
          <a:bodyPr/>
          <a:lstStyle/>
          <a:p>
            <a:pPr>
              <a:defRPr/>
            </a:pPr>
            <a:fld id="{BFD21A09-4510-475D-93A5-F08D4AAD4B59}" type="slidenum">
              <a:rPr lang="de-DE" smtClean="0">
                <a:solidFill>
                  <a:prstClr val="white"/>
                </a:solidFill>
              </a:rPr>
              <a:pPr>
                <a:defRPr/>
              </a:pPr>
              <a:t>25</a:t>
            </a:fld>
            <a:endParaRPr lang="de-DE" dirty="0">
              <a:solidFill>
                <a:prstClr val="white"/>
              </a:solidFill>
            </a:endParaRPr>
          </a:p>
        </p:txBody>
      </p:sp>
      <p:graphicFrame>
        <p:nvGraphicFramePr>
          <p:cNvPr id="9" name="Inhaltsplatzhalter 4"/>
          <p:cNvGraphicFramePr>
            <a:graphicFrameLocks noGrp="1"/>
          </p:cNvGraphicFramePr>
          <p:nvPr>
            <p:ph idx="1"/>
            <p:extLst>
              <p:ext uri="{D42A27DB-BD31-4B8C-83A1-F6EECF244321}">
                <p14:modId xmlns:p14="http://schemas.microsoft.com/office/powerpoint/2010/main" val="3001496624"/>
              </p:ext>
            </p:extLst>
          </p:nvPr>
        </p:nvGraphicFramePr>
        <p:xfrm>
          <a:off x="1763688" y="1772816"/>
          <a:ext cx="5976664" cy="41044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900810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AT" b="1" dirty="0">
                <a:solidFill>
                  <a:schemeClr val="accent1"/>
                </a:solidFill>
                <a:latin typeface="Corbel" panose="020B0503020204020204" pitchFamily="34" charset="0"/>
              </a:rPr>
              <a:t>Transportvarianten</a:t>
            </a:r>
            <a:br>
              <a:rPr lang="de-AT" b="1" dirty="0">
                <a:solidFill>
                  <a:schemeClr val="accent1"/>
                </a:solidFill>
                <a:latin typeface="Corbel" panose="020B0503020204020204" pitchFamily="34" charset="0"/>
              </a:rPr>
            </a:br>
            <a:r>
              <a:rPr lang="de-DE" sz="2400" dirty="0">
                <a:solidFill>
                  <a:schemeClr val="accent1"/>
                </a:solidFill>
                <a:latin typeface="Corbel" panose="020B0503020204020204" pitchFamily="34" charset="0"/>
              </a:rPr>
              <a:t>Transportverträge, Haftung</a:t>
            </a:r>
            <a:endParaRPr lang="de-AT" sz="2400" b="1" dirty="0">
              <a:solidFill>
                <a:schemeClr val="accent1"/>
              </a:solidFill>
              <a:latin typeface="Corbel" panose="020B0503020204020204" pitchFamily="34" charset="0"/>
            </a:endParaRPr>
          </a:p>
        </p:txBody>
      </p:sp>
      <p:sp>
        <p:nvSpPr>
          <p:cNvPr id="3" name="Content Placeholder 2"/>
          <p:cNvSpPr>
            <a:spLocks noGrp="1"/>
          </p:cNvSpPr>
          <p:nvPr>
            <p:ph idx="1"/>
          </p:nvPr>
        </p:nvSpPr>
        <p:spPr/>
        <p:txBody>
          <a:bodyPr>
            <a:noAutofit/>
          </a:bodyPr>
          <a:lstStyle/>
          <a:p>
            <a:pPr>
              <a:buClr>
                <a:srgbClr val="189BC4"/>
              </a:buClr>
            </a:pPr>
            <a:r>
              <a:rPr lang="de-AT" sz="1800" dirty="0">
                <a:solidFill>
                  <a:schemeClr val="accent1"/>
                </a:solidFill>
                <a:latin typeface="Corbel" panose="020B0503020204020204" pitchFamily="34" charset="0"/>
              </a:rPr>
              <a:t>gesamtes Schiff (Komplettladung)</a:t>
            </a:r>
          </a:p>
          <a:p>
            <a:pPr>
              <a:buClr>
                <a:srgbClr val="189BC4"/>
              </a:buClr>
            </a:pPr>
            <a:endParaRPr lang="de-AT" sz="1800" dirty="0">
              <a:solidFill>
                <a:schemeClr val="accent1"/>
              </a:solidFill>
              <a:latin typeface="Corbel" panose="020B0503020204020204" pitchFamily="34" charset="0"/>
            </a:endParaRPr>
          </a:p>
          <a:p>
            <a:pPr>
              <a:buClr>
                <a:srgbClr val="189BC4"/>
              </a:buClr>
            </a:pPr>
            <a:r>
              <a:rPr lang="de-AT" sz="1800" dirty="0">
                <a:solidFill>
                  <a:schemeClr val="accent1"/>
                </a:solidFill>
                <a:latin typeface="Corbel" panose="020B0503020204020204" pitchFamily="34" charset="0"/>
              </a:rPr>
              <a:t>Teil des Laderaums (Teilladung), Stückgutverfrachtung</a:t>
            </a:r>
          </a:p>
          <a:p>
            <a:pPr>
              <a:buClr>
                <a:srgbClr val="189BC4"/>
              </a:buClr>
            </a:pPr>
            <a:endParaRPr lang="de-AT" sz="1800" dirty="0">
              <a:solidFill>
                <a:schemeClr val="accent1"/>
              </a:solidFill>
              <a:latin typeface="Corbel" panose="020B0503020204020204" pitchFamily="34" charset="0"/>
            </a:endParaRPr>
          </a:p>
          <a:p>
            <a:pPr>
              <a:buClr>
                <a:srgbClr val="189BC4"/>
              </a:buClr>
            </a:pPr>
            <a:r>
              <a:rPr lang="de-AT" sz="1800" b="1" dirty="0">
                <a:solidFill>
                  <a:srgbClr val="189BC4"/>
                </a:solidFill>
                <a:latin typeface="Corbel" panose="020B0503020204020204" pitchFamily="34" charset="0"/>
              </a:rPr>
              <a:t>Kontraktfahrten: </a:t>
            </a:r>
          </a:p>
          <a:p>
            <a:pPr lvl="1">
              <a:buClr>
                <a:srgbClr val="189BC4"/>
              </a:buClr>
              <a:buFont typeface="Symbol" panose="05050102010706020507" pitchFamily="18" charset="2"/>
              <a:buChar char="-"/>
            </a:pPr>
            <a:r>
              <a:rPr lang="de-AT" sz="1600" dirty="0">
                <a:solidFill>
                  <a:schemeClr val="accent1"/>
                </a:solidFill>
                <a:latin typeface="Corbel" panose="020B0503020204020204" pitchFamily="34" charset="0"/>
              </a:rPr>
              <a:t>mehrere Fahrten über bestimmten Zeitraum</a:t>
            </a:r>
          </a:p>
          <a:p>
            <a:pPr lvl="1">
              <a:buClr>
                <a:srgbClr val="189BC4"/>
              </a:buClr>
              <a:buFont typeface="Symbol" panose="05050102010706020507" pitchFamily="18" charset="2"/>
              <a:buChar char="-"/>
            </a:pPr>
            <a:r>
              <a:rPr lang="de-AT" sz="1600" dirty="0">
                <a:solidFill>
                  <a:schemeClr val="accent1"/>
                </a:solidFill>
                <a:latin typeface="Corbel" panose="020B0503020204020204" pitchFamily="34" charset="0"/>
              </a:rPr>
              <a:t>oft Jahresverträge </a:t>
            </a:r>
          </a:p>
          <a:p>
            <a:pPr lvl="1">
              <a:buClr>
                <a:srgbClr val="189BC4"/>
              </a:buClr>
            </a:pPr>
            <a:endParaRPr lang="de-AT" sz="1800" dirty="0">
              <a:solidFill>
                <a:schemeClr val="accent1"/>
              </a:solidFill>
              <a:latin typeface="Corbel" panose="020B0503020204020204" pitchFamily="34" charset="0"/>
            </a:endParaRPr>
          </a:p>
          <a:p>
            <a:pPr>
              <a:buClr>
                <a:srgbClr val="189BC4"/>
              </a:buClr>
            </a:pPr>
            <a:r>
              <a:rPr lang="de-AT" sz="1800" b="1" dirty="0">
                <a:solidFill>
                  <a:srgbClr val="189BC4"/>
                </a:solidFill>
                <a:latin typeface="Corbel" panose="020B0503020204020204" pitchFamily="34" charset="0"/>
              </a:rPr>
              <a:t>Spotmarkt: </a:t>
            </a:r>
          </a:p>
          <a:p>
            <a:pPr lvl="1">
              <a:buClr>
                <a:srgbClr val="189BC4"/>
              </a:buClr>
              <a:buFont typeface="Symbol" panose="05050102010706020507" pitchFamily="18" charset="2"/>
              <a:buChar char="-"/>
            </a:pPr>
            <a:r>
              <a:rPr lang="de-AT" sz="1600" dirty="0">
                <a:solidFill>
                  <a:schemeClr val="accent1"/>
                </a:solidFill>
                <a:latin typeface="Corbel" panose="020B0503020204020204" pitchFamily="34" charset="0"/>
              </a:rPr>
              <a:t>Tagesgeschäfte, einzelne Fahrten nach aktuellem Tagespreis abgegolten, i.d.R. kurzfristig</a:t>
            </a:r>
          </a:p>
          <a:p>
            <a:pPr>
              <a:buClr>
                <a:srgbClr val="189BC4"/>
              </a:buClr>
            </a:pPr>
            <a:endParaRPr lang="de-AT" sz="1800" dirty="0">
              <a:solidFill>
                <a:schemeClr val="accent1"/>
              </a:solidFill>
              <a:latin typeface="Corbel" panose="020B0503020204020204" pitchFamily="34" charset="0"/>
            </a:endParaRPr>
          </a:p>
          <a:p>
            <a:pPr>
              <a:buClr>
                <a:srgbClr val="189BC4"/>
              </a:buClr>
            </a:pPr>
            <a:r>
              <a:rPr lang="de-AT" sz="1800" b="1" dirty="0">
                <a:solidFill>
                  <a:srgbClr val="189BC4"/>
                </a:solidFill>
                <a:latin typeface="Corbel" panose="020B0503020204020204" pitchFamily="34" charset="0"/>
              </a:rPr>
              <a:t>Multimodale Liniendienste: </a:t>
            </a:r>
          </a:p>
          <a:p>
            <a:pPr lvl="1">
              <a:buClr>
                <a:srgbClr val="189BC4"/>
              </a:buClr>
              <a:buFont typeface="Symbol" panose="05050102010706020507" pitchFamily="18" charset="2"/>
              <a:buChar char="-"/>
            </a:pPr>
            <a:r>
              <a:rPr lang="de-AT" sz="1600" dirty="0">
                <a:solidFill>
                  <a:schemeClr val="accent1"/>
                </a:solidFill>
                <a:latin typeface="Corbel" panose="020B0503020204020204" pitchFamily="34" charset="0"/>
              </a:rPr>
              <a:t>bestimmte Häfen nach fixem Fahrplan</a:t>
            </a: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26</a:t>
            </a:fld>
            <a:endParaRPr lang="de-AT" dirty="0">
              <a:solidFill>
                <a:prstClr val="white"/>
              </a:solidFill>
            </a:endParaRPr>
          </a:p>
        </p:txBody>
      </p:sp>
      <p:pic>
        <p:nvPicPr>
          <p:cNvPr id="6" name="Picture 2" descr="gustaf_koenig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4168" y="1655742"/>
            <a:ext cx="3059833" cy="215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5"/>
          <p:cNvSpPr>
            <a:spLocks noChangeArrowheads="1"/>
          </p:cNvSpPr>
          <p:nvPr/>
        </p:nvSpPr>
        <p:spPr bwMode="auto">
          <a:xfrm>
            <a:off x="6084168" y="1655742"/>
            <a:ext cx="91884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800" dirty="0">
                <a:solidFill>
                  <a:schemeClr val="accent1"/>
                </a:solidFill>
                <a:latin typeface="Corbel" panose="020B0503020204020204" pitchFamily="34" charset="0"/>
              </a:rPr>
              <a:t>Quelle: viadonau</a:t>
            </a:r>
          </a:p>
        </p:txBody>
      </p:sp>
      <p:sp>
        <p:nvSpPr>
          <p:cNvPr id="8" name="Rectangle 5"/>
          <p:cNvSpPr>
            <a:spLocks noChangeArrowheads="1"/>
          </p:cNvSpPr>
          <p:nvPr/>
        </p:nvSpPr>
        <p:spPr bwMode="auto">
          <a:xfrm>
            <a:off x="8195518" y="6415323"/>
            <a:ext cx="91884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800" dirty="0">
                <a:solidFill>
                  <a:schemeClr val="accent1"/>
                </a:solidFill>
                <a:latin typeface="Corbel" panose="020B0503020204020204" pitchFamily="34" charset="0"/>
              </a:rPr>
              <a:t>Quelle: viadonau</a:t>
            </a:r>
          </a:p>
        </p:txBody>
      </p:sp>
    </p:spTree>
    <p:extLst>
      <p:ext uri="{BB962C8B-B14F-4D97-AF65-F5344CB8AC3E}">
        <p14:creationId xmlns:p14="http://schemas.microsoft.com/office/powerpoint/2010/main" val="2706390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a:solidFill>
                  <a:schemeClr val="accent1"/>
                </a:solidFill>
                <a:latin typeface="Corbel" panose="020B0503020204020204" pitchFamily="34" charset="0"/>
              </a:rPr>
              <a:t>Frachtvertrag</a:t>
            </a:r>
            <a:br>
              <a:rPr lang="de-AT" b="1" dirty="0">
                <a:solidFill>
                  <a:schemeClr val="accent1"/>
                </a:solidFill>
                <a:latin typeface="Corbel" panose="020B0503020204020204" pitchFamily="34" charset="0"/>
              </a:rPr>
            </a:br>
            <a:r>
              <a:rPr lang="de-DE" sz="2400" dirty="0">
                <a:solidFill>
                  <a:schemeClr val="accent1"/>
                </a:solidFill>
                <a:latin typeface="Corbel" panose="020B0503020204020204" pitchFamily="34" charset="0"/>
              </a:rPr>
              <a:t>Transportverträge, Haftung</a:t>
            </a:r>
            <a:endParaRPr lang="de-AT" b="1" dirty="0">
              <a:solidFill>
                <a:schemeClr val="accent1"/>
              </a:solidFill>
              <a:latin typeface="Corbel" panose="020B0503020204020204" pitchFamily="34" charset="0"/>
            </a:endParaRPr>
          </a:p>
        </p:txBody>
      </p:sp>
      <p:sp>
        <p:nvSpPr>
          <p:cNvPr id="3" name="Content Placeholder 2"/>
          <p:cNvSpPr>
            <a:spLocks noGrp="1"/>
          </p:cNvSpPr>
          <p:nvPr>
            <p:ph idx="1"/>
          </p:nvPr>
        </p:nvSpPr>
        <p:spPr>
          <a:xfrm>
            <a:off x="3347864" y="1821160"/>
            <a:ext cx="5724128" cy="4433664"/>
          </a:xfrm>
        </p:spPr>
        <p:txBody>
          <a:bodyPr>
            <a:normAutofit/>
          </a:bodyPr>
          <a:lstStyle/>
          <a:p>
            <a:pPr>
              <a:buClr>
                <a:srgbClr val="189BC4"/>
              </a:buClr>
            </a:pPr>
            <a:r>
              <a:rPr lang="de-DE" sz="1800" dirty="0">
                <a:solidFill>
                  <a:schemeClr val="accent1"/>
                </a:solidFill>
                <a:latin typeface="Corbel" panose="020B0503020204020204" pitchFamily="34" charset="0"/>
              </a:rPr>
              <a:t>Gegenstand des Frachtvertrags gem. § 425 UGB die </a:t>
            </a:r>
            <a:r>
              <a:rPr lang="de-DE" sz="1800" b="1" dirty="0">
                <a:solidFill>
                  <a:srgbClr val="189BC4"/>
                </a:solidFill>
                <a:latin typeface="Corbel" panose="020B0503020204020204" pitchFamily="34" charset="0"/>
              </a:rPr>
              <a:t>Ausführung der Beförderung </a:t>
            </a:r>
            <a:r>
              <a:rPr lang="de-DE" sz="1800" dirty="0">
                <a:solidFill>
                  <a:schemeClr val="accent1"/>
                </a:solidFill>
                <a:latin typeface="Corbel" panose="020B0503020204020204" pitchFamily="34" charset="0"/>
              </a:rPr>
              <a:t>von  Gütern. </a:t>
            </a:r>
          </a:p>
          <a:p>
            <a:pPr>
              <a:buClr>
                <a:srgbClr val="189BC4"/>
              </a:buClr>
            </a:pPr>
            <a:endParaRPr lang="de-DE" sz="1800" b="1" dirty="0">
              <a:solidFill>
                <a:schemeClr val="accent1"/>
              </a:solidFill>
              <a:latin typeface="Corbel" panose="020B0503020204020204" pitchFamily="34" charset="0"/>
            </a:endParaRPr>
          </a:p>
          <a:p>
            <a:pPr>
              <a:buClr>
                <a:srgbClr val="189BC4"/>
              </a:buClr>
            </a:pPr>
            <a:r>
              <a:rPr lang="de-DE" sz="1800" dirty="0">
                <a:solidFill>
                  <a:schemeClr val="accent1"/>
                </a:solidFill>
                <a:latin typeface="Corbel" panose="020B0503020204020204" pitchFamily="34" charset="0"/>
              </a:rPr>
              <a:t>Beförderungsverträge müssen </a:t>
            </a:r>
            <a:r>
              <a:rPr lang="de-DE" sz="1800" b="1" dirty="0">
                <a:solidFill>
                  <a:srgbClr val="189BC4"/>
                </a:solidFill>
                <a:latin typeface="Corbel" panose="020B0503020204020204" pitchFamily="34" charset="0"/>
              </a:rPr>
              <a:t>entgeltlich</a:t>
            </a:r>
            <a:r>
              <a:rPr lang="de-DE" sz="1800" dirty="0">
                <a:solidFill>
                  <a:schemeClr val="accent1"/>
                </a:solidFill>
                <a:latin typeface="Corbel" panose="020B0503020204020204" pitchFamily="34" charset="0"/>
              </a:rPr>
              <a:t> sein</a:t>
            </a:r>
          </a:p>
          <a:p>
            <a:pPr>
              <a:buClr>
                <a:srgbClr val="189BC4"/>
              </a:buClr>
            </a:pPr>
            <a:endParaRPr lang="de-AT" sz="1800" dirty="0">
              <a:solidFill>
                <a:srgbClr val="189BC4"/>
              </a:solidFill>
              <a:latin typeface="Corbel" panose="020B0503020204020204" pitchFamily="34" charset="0"/>
            </a:endParaRPr>
          </a:p>
          <a:p>
            <a:pPr>
              <a:buClr>
                <a:srgbClr val="189BC4"/>
              </a:buClr>
            </a:pPr>
            <a:r>
              <a:rPr lang="de-AT" sz="1800" b="1" dirty="0">
                <a:solidFill>
                  <a:srgbClr val="189BC4"/>
                </a:solidFill>
                <a:latin typeface="Corbel" panose="020B0503020204020204" pitchFamily="34" charset="0"/>
              </a:rPr>
              <a:t>Frachtführer</a:t>
            </a:r>
            <a:r>
              <a:rPr lang="de-AT" sz="1800" dirty="0">
                <a:solidFill>
                  <a:schemeClr val="accent1"/>
                </a:solidFill>
                <a:latin typeface="Corbel" panose="020B0503020204020204" pitchFamily="34" charset="0"/>
              </a:rPr>
              <a:t> = gewerbsmäßiger Beförderer der Güter</a:t>
            </a:r>
            <a:br>
              <a:rPr lang="de-AT" sz="1800" dirty="0">
                <a:solidFill>
                  <a:schemeClr val="accent1"/>
                </a:solidFill>
                <a:latin typeface="Corbel" panose="020B0503020204020204" pitchFamily="34" charset="0"/>
              </a:rPr>
            </a:br>
            <a:r>
              <a:rPr lang="de-AT" sz="1800" dirty="0">
                <a:solidFill>
                  <a:schemeClr val="accent1"/>
                </a:solidFill>
                <a:latin typeface="Corbel" panose="020B0503020204020204" pitchFamily="34" charset="0"/>
              </a:rPr>
              <a:t>(z.B. Reederei oder Verfrachter); im eigenen Namen auf fremde Rechnung</a:t>
            </a:r>
          </a:p>
          <a:p>
            <a:pPr marL="548640" lvl="2" indent="0">
              <a:buClr>
                <a:srgbClr val="189BC4"/>
              </a:buClr>
              <a:buNone/>
            </a:pPr>
            <a:endParaRPr lang="de-AT" sz="1800" dirty="0">
              <a:solidFill>
                <a:schemeClr val="accent1"/>
              </a:solidFill>
              <a:latin typeface="Corbel" panose="020B0503020204020204" pitchFamily="34" charset="0"/>
            </a:endParaRPr>
          </a:p>
          <a:p>
            <a:pPr>
              <a:buClr>
                <a:srgbClr val="189BC4"/>
              </a:buClr>
            </a:pPr>
            <a:r>
              <a:rPr lang="de-AT" sz="1800" b="1" dirty="0">
                <a:solidFill>
                  <a:srgbClr val="189BC4"/>
                </a:solidFill>
                <a:latin typeface="Corbel" panose="020B0503020204020204" pitchFamily="34" charset="0"/>
              </a:rPr>
              <a:t>Rechtsgrundlage - grenzüberschreitend:</a:t>
            </a:r>
            <a:r>
              <a:rPr lang="de-AT" sz="1800" dirty="0">
                <a:solidFill>
                  <a:schemeClr val="accent1"/>
                </a:solidFill>
                <a:latin typeface="Corbel" panose="020B0503020204020204" pitchFamily="34" charset="0"/>
              </a:rPr>
              <a:t> grundsätzlich ist das Recht des Erfüllungsortes gültig </a:t>
            </a:r>
            <a:r>
              <a:rPr lang="de-AT" sz="1800" b="1" dirty="0">
                <a:solidFill>
                  <a:srgbClr val="189BC4"/>
                </a:solidFill>
                <a:latin typeface="Corbel" panose="020B0503020204020204" pitchFamily="34" charset="0"/>
              </a:rPr>
              <a:t>ABER</a:t>
            </a:r>
          </a:p>
          <a:p>
            <a:pPr>
              <a:buClr>
                <a:srgbClr val="189BC4"/>
              </a:buClr>
            </a:pPr>
            <a:endParaRPr lang="de-AT" sz="1800" dirty="0">
              <a:solidFill>
                <a:schemeClr val="accent1"/>
              </a:solidFill>
              <a:latin typeface="Corbel" panose="020B0503020204020204" pitchFamily="34" charset="0"/>
            </a:endParaRPr>
          </a:p>
          <a:p>
            <a:pPr>
              <a:buClr>
                <a:srgbClr val="189BC4"/>
              </a:buClr>
            </a:pPr>
            <a:r>
              <a:rPr lang="de-AT" sz="1800" b="1" dirty="0">
                <a:solidFill>
                  <a:srgbClr val="189BC4"/>
                </a:solidFill>
                <a:latin typeface="Corbel" panose="020B0503020204020204" pitchFamily="34" charset="0"/>
              </a:rPr>
              <a:t>CMNI</a:t>
            </a:r>
            <a:r>
              <a:rPr lang="de-AT" sz="1800" dirty="0">
                <a:solidFill>
                  <a:schemeClr val="accent1"/>
                </a:solidFill>
                <a:latin typeface="Corbel" panose="020B0503020204020204" pitchFamily="34" charset="0"/>
              </a:rPr>
              <a:t> als internationales Regelwerk zum Frachtvertrag</a:t>
            </a: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27</a:t>
            </a:fld>
            <a:endParaRPr lang="de-AT" dirty="0">
              <a:solidFill>
                <a:prstClr val="white"/>
              </a:solidFill>
            </a:endParaRPr>
          </a:p>
        </p:txBody>
      </p:sp>
      <p:pic>
        <p:nvPicPr>
          <p:cNvPr id="4" name="Grafik 3"/>
          <p:cNvPicPr>
            <a:picLocks noChangeAspect="1"/>
          </p:cNvPicPr>
          <p:nvPr/>
        </p:nvPicPr>
        <p:blipFill rotWithShape="1">
          <a:blip r:embed="rId3">
            <a:clrChange>
              <a:clrFrom>
                <a:srgbClr val="FFFFFF"/>
              </a:clrFrom>
              <a:clrTo>
                <a:srgbClr val="FFFFFF">
                  <a:alpha val="0"/>
                </a:srgbClr>
              </a:clrTo>
            </a:clrChange>
          </a:blip>
          <a:srcRect l="11474" r="11476"/>
          <a:stretch/>
        </p:blipFill>
        <p:spPr>
          <a:xfrm>
            <a:off x="-36512" y="1628800"/>
            <a:ext cx="3384376" cy="4392488"/>
          </a:xfrm>
          <a:prstGeom prst="rect">
            <a:avLst/>
          </a:prstGeom>
        </p:spPr>
      </p:pic>
      <p:sp>
        <p:nvSpPr>
          <p:cNvPr id="7" name="Rectangle 5"/>
          <p:cNvSpPr>
            <a:spLocks noChangeArrowheads="1"/>
          </p:cNvSpPr>
          <p:nvPr/>
        </p:nvSpPr>
        <p:spPr bwMode="auto">
          <a:xfrm>
            <a:off x="8227379" y="6374268"/>
            <a:ext cx="91884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800" dirty="0">
                <a:solidFill>
                  <a:schemeClr val="accent1"/>
                </a:solidFill>
                <a:latin typeface="Corbel" panose="020B0503020204020204" pitchFamily="34" charset="0"/>
              </a:rPr>
              <a:t>Quelle: viadonau</a:t>
            </a:r>
          </a:p>
        </p:txBody>
      </p:sp>
      <p:sp>
        <p:nvSpPr>
          <p:cNvPr id="8" name="Rectangle 5"/>
          <p:cNvSpPr>
            <a:spLocks noChangeArrowheads="1"/>
          </p:cNvSpPr>
          <p:nvPr/>
        </p:nvSpPr>
        <p:spPr bwMode="auto">
          <a:xfrm>
            <a:off x="363162" y="5913566"/>
            <a:ext cx="840295"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800" dirty="0">
                <a:solidFill>
                  <a:schemeClr val="accent1"/>
                </a:solidFill>
                <a:latin typeface="Corbel" panose="020B0503020204020204" pitchFamily="34" charset="0"/>
              </a:rPr>
              <a:t>Quelle: </a:t>
            </a:r>
            <a:r>
              <a:rPr lang="de-DE" sz="800" dirty="0" err="1">
                <a:solidFill>
                  <a:schemeClr val="accent1"/>
                </a:solidFill>
                <a:latin typeface="Corbel" panose="020B0503020204020204" pitchFamily="34" charset="0"/>
              </a:rPr>
              <a:t>pixabay</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734540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err="1">
                <a:solidFill>
                  <a:schemeClr val="accent1"/>
                </a:solidFill>
                <a:latin typeface="Corbel" panose="020B0503020204020204" pitchFamily="34" charset="0"/>
              </a:rPr>
              <a:t>Bratislaver</a:t>
            </a:r>
            <a:r>
              <a:rPr lang="de-AT" b="1" dirty="0">
                <a:solidFill>
                  <a:schemeClr val="accent1"/>
                </a:solidFill>
                <a:latin typeface="Corbel" panose="020B0503020204020204" pitchFamily="34" charset="0"/>
              </a:rPr>
              <a:t> Abkommen</a:t>
            </a:r>
            <a:br>
              <a:rPr lang="de-AT" b="1" dirty="0">
                <a:solidFill>
                  <a:schemeClr val="accent1"/>
                </a:solidFill>
                <a:latin typeface="Corbel" panose="020B0503020204020204" pitchFamily="34" charset="0"/>
              </a:rPr>
            </a:br>
            <a:r>
              <a:rPr lang="de-DE" sz="2400" dirty="0">
                <a:solidFill>
                  <a:schemeClr val="accent1"/>
                </a:solidFill>
                <a:latin typeface="Corbel" panose="020B0503020204020204" pitchFamily="34" charset="0"/>
              </a:rPr>
              <a:t>Transportverträge, Haftung</a:t>
            </a:r>
            <a:endParaRPr lang="de-AT" b="1" dirty="0">
              <a:solidFill>
                <a:schemeClr val="accent1"/>
              </a:solidFill>
              <a:latin typeface="Corbel" panose="020B0503020204020204" pitchFamily="34" charset="0"/>
            </a:endParaRPr>
          </a:p>
        </p:txBody>
      </p:sp>
      <p:sp>
        <p:nvSpPr>
          <p:cNvPr id="3" name="Content Placeholder 2"/>
          <p:cNvSpPr>
            <a:spLocks noGrp="1"/>
          </p:cNvSpPr>
          <p:nvPr>
            <p:ph idx="1"/>
          </p:nvPr>
        </p:nvSpPr>
        <p:spPr/>
        <p:txBody>
          <a:bodyPr>
            <a:noAutofit/>
          </a:bodyPr>
          <a:lstStyle/>
          <a:p>
            <a:pPr>
              <a:buClr>
                <a:srgbClr val="189BC4"/>
              </a:buClr>
            </a:pPr>
            <a:r>
              <a:rPr lang="de-AT" sz="1800" dirty="0">
                <a:solidFill>
                  <a:schemeClr val="accent1"/>
                </a:solidFill>
                <a:latin typeface="Corbel" panose="020B0503020204020204" pitchFamily="34" charset="0"/>
              </a:rPr>
              <a:t>privatrechtliche Verträge zwischen Donaureedereien</a:t>
            </a:r>
          </a:p>
          <a:p>
            <a:pPr>
              <a:buClr>
                <a:srgbClr val="189BC4"/>
              </a:buClr>
            </a:pPr>
            <a:endParaRPr lang="de-AT" sz="1800" dirty="0">
              <a:solidFill>
                <a:schemeClr val="accent1"/>
              </a:solidFill>
              <a:latin typeface="Corbel" panose="020B0503020204020204" pitchFamily="34" charset="0"/>
            </a:endParaRPr>
          </a:p>
          <a:p>
            <a:pPr>
              <a:buClr>
                <a:srgbClr val="189BC4"/>
              </a:buClr>
            </a:pPr>
            <a:endParaRPr lang="de-AT" sz="1800" dirty="0">
              <a:solidFill>
                <a:schemeClr val="accent1"/>
              </a:solidFill>
              <a:latin typeface="Corbel" panose="020B0503020204020204" pitchFamily="34" charset="0"/>
            </a:endParaRPr>
          </a:p>
          <a:p>
            <a:pPr>
              <a:buClr>
                <a:srgbClr val="189BC4"/>
              </a:buClr>
            </a:pPr>
            <a:r>
              <a:rPr lang="de-AT" sz="1800" dirty="0">
                <a:solidFill>
                  <a:schemeClr val="accent1"/>
                </a:solidFill>
                <a:latin typeface="Corbel" panose="020B0503020204020204" pitchFamily="34" charset="0"/>
              </a:rPr>
              <a:t>zur Regelung der Zusammenarbeit</a:t>
            </a:r>
          </a:p>
          <a:p>
            <a:pPr>
              <a:buClr>
                <a:srgbClr val="189BC4"/>
              </a:buClr>
            </a:pPr>
            <a:endParaRPr lang="de-AT" sz="1800" dirty="0">
              <a:solidFill>
                <a:schemeClr val="accent1"/>
              </a:solidFill>
              <a:latin typeface="Corbel" panose="020B0503020204020204" pitchFamily="34" charset="0"/>
            </a:endParaRPr>
          </a:p>
          <a:p>
            <a:pPr>
              <a:buClr>
                <a:srgbClr val="189BC4"/>
              </a:buClr>
            </a:pPr>
            <a:endParaRPr lang="de-AT" sz="1800" dirty="0">
              <a:solidFill>
                <a:schemeClr val="accent1"/>
              </a:solidFill>
              <a:latin typeface="Corbel" panose="020B0503020204020204" pitchFamily="34" charset="0"/>
            </a:endParaRPr>
          </a:p>
          <a:p>
            <a:pPr>
              <a:buClr>
                <a:srgbClr val="189BC4"/>
              </a:buClr>
            </a:pPr>
            <a:r>
              <a:rPr lang="de-AT" sz="1800" dirty="0">
                <a:solidFill>
                  <a:schemeClr val="accent1"/>
                </a:solidFill>
                <a:latin typeface="Corbel" panose="020B0503020204020204" pitchFamily="34" charset="0"/>
              </a:rPr>
              <a:t>Rechte und Pflichten von Verladern und Reedereien:</a:t>
            </a:r>
          </a:p>
          <a:p>
            <a:pPr lvl="1">
              <a:buClr>
                <a:srgbClr val="189BC4"/>
              </a:buClr>
              <a:buFont typeface="Symbol" panose="05050102010706020507" pitchFamily="18" charset="2"/>
              <a:buChar char="-"/>
            </a:pPr>
            <a:r>
              <a:rPr lang="de-AT" sz="1800" dirty="0">
                <a:solidFill>
                  <a:schemeClr val="accent1"/>
                </a:solidFill>
                <a:latin typeface="Corbel" panose="020B0503020204020204" pitchFamily="34" charset="0"/>
              </a:rPr>
              <a:t>Gestaltung der Transportdokumente</a:t>
            </a:r>
          </a:p>
          <a:p>
            <a:pPr lvl="1">
              <a:buClr>
                <a:srgbClr val="189BC4"/>
              </a:buClr>
              <a:buFont typeface="Symbol" panose="05050102010706020507" pitchFamily="18" charset="2"/>
              <a:buChar char="-"/>
            </a:pPr>
            <a:r>
              <a:rPr lang="de-AT" sz="1800" dirty="0">
                <a:solidFill>
                  <a:schemeClr val="accent1"/>
                </a:solidFill>
                <a:latin typeface="Corbel" panose="020B0503020204020204" pitchFamily="34" charset="0"/>
              </a:rPr>
              <a:t>Übernahme und Übergabe, </a:t>
            </a:r>
            <a:r>
              <a:rPr lang="de-AT" sz="1800" dirty="0" err="1">
                <a:solidFill>
                  <a:schemeClr val="accent1"/>
                </a:solidFill>
                <a:latin typeface="Corbel" panose="020B0503020204020204" pitchFamily="34" charset="0"/>
              </a:rPr>
              <a:t>Be</a:t>
            </a:r>
            <a:r>
              <a:rPr lang="de-AT" sz="1800" dirty="0">
                <a:solidFill>
                  <a:schemeClr val="accent1"/>
                </a:solidFill>
                <a:latin typeface="Corbel" panose="020B0503020204020204" pitchFamily="34" charset="0"/>
              </a:rPr>
              <a:t>- und Entladung, </a:t>
            </a:r>
          </a:p>
          <a:p>
            <a:pPr lvl="1">
              <a:buClr>
                <a:srgbClr val="189BC4"/>
              </a:buClr>
              <a:buFont typeface="Symbol" panose="05050102010706020507" pitchFamily="18" charset="2"/>
              <a:buChar char="-"/>
            </a:pPr>
            <a:r>
              <a:rPr lang="de-AT" sz="1800" dirty="0">
                <a:solidFill>
                  <a:schemeClr val="accent1"/>
                </a:solidFill>
                <a:latin typeface="Corbel" panose="020B0503020204020204" pitchFamily="34" charset="0"/>
              </a:rPr>
              <a:t>Vertragserfüllung Haftung etc.</a:t>
            </a:r>
          </a:p>
          <a:p>
            <a:pPr lvl="1">
              <a:buClr>
                <a:srgbClr val="189BC4"/>
              </a:buClr>
            </a:pPr>
            <a:endParaRPr lang="de-AT" sz="1800" dirty="0">
              <a:solidFill>
                <a:schemeClr val="accent1"/>
              </a:solidFill>
              <a:latin typeface="Corbel" panose="020B0503020204020204" pitchFamily="34" charset="0"/>
            </a:endParaRPr>
          </a:p>
          <a:p>
            <a:pPr lvl="1">
              <a:buClr>
                <a:srgbClr val="189BC4"/>
              </a:buClr>
            </a:pPr>
            <a:endParaRPr lang="de-AT" sz="1800" dirty="0">
              <a:solidFill>
                <a:schemeClr val="accent1"/>
              </a:solidFill>
              <a:latin typeface="Corbel" panose="020B0503020204020204" pitchFamily="34" charset="0"/>
            </a:endParaRPr>
          </a:p>
          <a:p>
            <a:pPr>
              <a:buClr>
                <a:srgbClr val="189BC4"/>
              </a:buClr>
            </a:pPr>
            <a:r>
              <a:rPr lang="de-AT" sz="1800" dirty="0">
                <a:solidFill>
                  <a:schemeClr val="accent1"/>
                </a:solidFill>
                <a:latin typeface="Corbel" panose="020B0503020204020204" pitchFamily="34" charset="0"/>
              </a:rPr>
              <a:t>zunehmend von CMNI  abgelöst </a:t>
            </a:r>
          </a:p>
          <a:p>
            <a:endParaRPr lang="de-AT" sz="1800" dirty="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28</a:t>
            </a:fld>
            <a:endParaRPr lang="de-AT" dirty="0">
              <a:solidFill>
                <a:prstClr val="white"/>
              </a:solidFill>
            </a:endParaRPr>
          </a:p>
        </p:txBody>
      </p:sp>
      <p:pic>
        <p:nvPicPr>
          <p:cNvPr id="4" name="Grafik 3"/>
          <p:cNvPicPr>
            <a:picLocks noChangeAspect="1"/>
          </p:cNvPicPr>
          <p:nvPr/>
        </p:nvPicPr>
        <p:blipFill>
          <a:blip r:embed="rId3">
            <a:clrChange>
              <a:clrFrom>
                <a:srgbClr val="FFFFFF"/>
              </a:clrFrom>
              <a:clrTo>
                <a:srgbClr val="FFFFFF">
                  <a:alpha val="0"/>
                </a:srgbClr>
              </a:clrTo>
            </a:clrChange>
          </a:blip>
          <a:stretch>
            <a:fillRect/>
          </a:stretch>
        </p:blipFill>
        <p:spPr>
          <a:xfrm>
            <a:off x="5004048" y="1772816"/>
            <a:ext cx="4320480" cy="4320480"/>
          </a:xfrm>
          <a:prstGeom prst="rect">
            <a:avLst/>
          </a:prstGeom>
        </p:spPr>
      </p:pic>
      <p:sp>
        <p:nvSpPr>
          <p:cNvPr id="7" name="Rectangle 5"/>
          <p:cNvSpPr>
            <a:spLocks noChangeArrowheads="1"/>
          </p:cNvSpPr>
          <p:nvPr/>
        </p:nvSpPr>
        <p:spPr bwMode="auto">
          <a:xfrm>
            <a:off x="8227379" y="6374268"/>
            <a:ext cx="91884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800" dirty="0">
                <a:solidFill>
                  <a:schemeClr val="accent1"/>
                </a:solidFill>
                <a:latin typeface="Corbel" panose="020B0503020204020204" pitchFamily="34" charset="0"/>
              </a:rPr>
              <a:t>Quelle: viadonau</a:t>
            </a:r>
          </a:p>
        </p:txBody>
      </p:sp>
      <p:sp>
        <p:nvSpPr>
          <p:cNvPr id="8" name="Rectangle 5"/>
          <p:cNvSpPr>
            <a:spLocks noChangeArrowheads="1"/>
          </p:cNvSpPr>
          <p:nvPr/>
        </p:nvSpPr>
        <p:spPr bwMode="auto">
          <a:xfrm>
            <a:off x="6804248" y="5661248"/>
            <a:ext cx="840295"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800" dirty="0">
                <a:solidFill>
                  <a:schemeClr val="accent1"/>
                </a:solidFill>
                <a:latin typeface="Corbel" panose="020B0503020204020204" pitchFamily="34" charset="0"/>
              </a:rPr>
              <a:t>Quelle: </a:t>
            </a:r>
            <a:r>
              <a:rPr lang="de-DE" sz="800" dirty="0" err="1">
                <a:solidFill>
                  <a:schemeClr val="accent1"/>
                </a:solidFill>
                <a:latin typeface="Corbel" panose="020B0503020204020204" pitchFamily="34" charset="0"/>
              </a:rPr>
              <a:t>pixabay</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27553746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a:solidFill>
                  <a:schemeClr val="accent1"/>
                </a:solidFill>
                <a:latin typeface="Corbel" panose="020B0503020204020204" pitchFamily="34" charset="0"/>
              </a:rPr>
              <a:t>Budapester Übereinkommen – CMNI</a:t>
            </a:r>
            <a:br>
              <a:rPr lang="de-AT" sz="2000" dirty="0">
                <a:solidFill>
                  <a:schemeClr val="accent1"/>
                </a:solidFill>
                <a:latin typeface="Corbel" panose="020B0503020204020204" pitchFamily="34" charset="0"/>
              </a:rPr>
            </a:br>
            <a:r>
              <a:rPr lang="de-DE" sz="2400" dirty="0">
                <a:solidFill>
                  <a:schemeClr val="accent1"/>
                </a:solidFill>
                <a:latin typeface="Corbel" panose="020B0503020204020204" pitchFamily="34" charset="0"/>
              </a:rPr>
              <a:t>Transportverträge, Haftung</a:t>
            </a:r>
            <a:endParaRPr lang="de-AT" sz="2400" dirty="0">
              <a:solidFill>
                <a:schemeClr val="accent1"/>
              </a:solidFill>
              <a:latin typeface="Corbel" panose="020B0503020204020204" pitchFamily="34" charset="0"/>
            </a:endParaRPr>
          </a:p>
        </p:txBody>
      </p:sp>
      <p:sp>
        <p:nvSpPr>
          <p:cNvPr id="3" name="Content Placeholder 2"/>
          <p:cNvSpPr>
            <a:spLocks noGrp="1"/>
          </p:cNvSpPr>
          <p:nvPr>
            <p:ph idx="1"/>
          </p:nvPr>
        </p:nvSpPr>
        <p:spPr/>
        <p:txBody>
          <a:bodyPr/>
          <a:lstStyle/>
          <a:p>
            <a:pPr>
              <a:spcBef>
                <a:spcPts val="600"/>
              </a:spcBef>
              <a:buClr>
                <a:srgbClr val="189BC4"/>
              </a:buClr>
            </a:pPr>
            <a:r>
              <a:rPr lang="de-AT" sz="1800" dirty="0">
                <a:solidFill>
                  <a:schemeClr val="accent1"/>
                </a:solidFill>
                <a:latin typeface="Corbel" panose="020B0503020204020204" pitchFamily="34" charset="0"/>
              </a:rPr>
              <a:t>einheitliche Vorschriften zur grenzüberschreitenden Beförderung von Gütern (seit April 2005 in Kraft)</a:t>
            </a:r>
          </a:p>
          <a:p>
            <a:pPr>
              <a:spcBef>
                <a:spcPts val="600"/>
              </a:spcBef>
              <a:buClr>
                <a:srgbClr val="189BC4"/>
              </a:buClr>
            </a:pPr>
            <a:r>
              <a:rPr lang="de-AT" sz="1800" dirty="0">
                <a:solidFill>
                  <a:schemeClr val="accent1"/>
                </a:solidFill>
                <a:latin typeface="Corbel" panose="020B0503020204020204" pitchFamily="34" charset="0"/>
              </a:rPr>
              <a:t>für </a:t>
            </a:r>
            <a:r>
              <a:rPr lang="de-AT" sz="1800" b="1" dirty="0">
                <a:solidFill>
                  <a:srgbClr val="189BC4"/>
                </a:solidFill>
                <a:latin typeface="Corbel" panose="020B0503020204020204" pitchFamily="34" charset="0"/>
              </a:rPr>
              <a:t>grenzüberschreitende Frachtverträge </a:t>
            </a:r>
            <a:r>
              <a:rPr lang="de-AT" sz="1800" dirty="0">
                <a:solidFill>
                  <a:schemeClr val="accent1"/>
                </a:solidFill>
                <a:latin typeface="Corbel" panose="020B0503020204020204" pitchFamily="34" charset="0"/>
              </a:rPr>
              <a:t>über Binnenschifftransporte deren Lade- oder Löschhafen in einem Vertragsstaat liegt</a:t>
            </a:r>
          </a:p>
          <a:p>
            <a:pPr>
              <a:spcBef>
                <a:spcPts val="600"/>
              </a:spcBef>
              <a:buClr>
                <a:srgbClr val="189BC4"/>
              </a:buClr>
            </a:pPr>
            <a:r>
              <a:rPr lang="de-AT" sz="1800" dirty="0">
                <a:solidFill>
                  <a:schemeClr val="accent1"/>
                </a:solidFill>
                <a:latin typeface="Corbel" panose="020B0503020204020204" pitchFamily="34" charset="0"/>
              </a:rPr>
              <a:t>enthält allgemeine Rechte und Pflichten der Vertragsparteien:</a:t>
            </a:r>
          </a:p>
          <a:p>
            <a:pPr lvl="1">
              <a:spcBef>
                <a:spcPts val="600"/>
              </a:spcBef>
              <a:buClr>
                <a:srgbClr val="189BC4"/>
              </a:buClr>
              <a:buFont typeface="Symbol" panose="05050102010706020507" pitchFamily="18" charset="2"/>
              <a:buChar char="-"/>
            </a:pPr>
            <a:r>
              <a:rPr lang="de-AT" sz="1800" dirty="0">
                <a:solidFill>
                  <a:schemeClr val="accent1"/>
                </a:solidFill>
                <a:latin typeface="Corbel" panose="020B0503020204020204" pitchFamily="34" charset="0"/>
              </a:rPr>
              <a:t>Inhalt</a:t>
            </a:r>
          </a:p>
          <a:p>
            <a:pPr lvl="1">
              <a:spcBef>
                <a:spcPts val="600"/>
              </a:spcBef>
              <a:buClr>
                <a:srgbClr val="189BC4"/>
              </a:buClr>
              <a:buFont typeface="Symbol" panose="05050102010706020507" pitchFamily="18" charset="2"/>
              <a:buChar char="-"/>
            </a:pPr>
            <a:r>
              <a:rPr lang="de-AT" sz="1800" dirty="0">
                <a:solidFill>
                  <a:schemeClr val="accent1"/>
                </a:solidFill>
                <a:latin typeface="Corbel" panose="020B0503020204020204" pitchFamily="34" charset="0"/>
              </a:rPr>
              <a:t>Haftung bei Verlust oder Beschädigung</a:t>
            </a:r>
          </a:p>
          <a:p>
            <a:pPr lvl="1">
              <a:spcBef>
                <a:spcPts val="600"/>
              </a:spcBef>
              <a:buClr>
                <a:srgbClr val="189BC4"/>
              </a:buClr>
              <a:buFont typeface="Symbol" panose="05050102010706020507" pitchFamily="18" charset="2"/>
              <a:buChar char="-"/>
            </a:pPr>
            <a:r>
              <a:rPr lang="de-AT" sz="1800" dirty="0">
                <a:solidFill>
                  <a:schemeClr val="accent1"/>
                </a:solidFill>
                <a:latin typeface="Corbel" panose="020B0503020204020204" pitchFamily="34" charset="0"/>
              </a:rPr>
              <a:t>Haftungsbefreiung</a:t>
            </a:r>
          </a:p>
          <a:p>
            <a:pPr lvl="1"/>
            <a:endParaRPr lang="de-AT" sz="1000" dirty="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29</a:t>
            </a:fld>
            <a:endParaRPr lang="de-AT" dirty="0">
              <a:solidFill>
                <a:prstClr val="white"/>
              </a:solidFill>
            </a:endParaRPr>
          </a:p>
        </p:txBody>
      </p:sp>
      <p:sp>
        <p:nvSpPr>
          <p:cNvPr id="7" name="Rectangle 5"/>
          <p:cNvSpPr>
            <a:spLocks noChangeArrowheads="1"/>
          </p:cNvSpPr>
          <p:nvPr/>
        </p:nvSpPr>
        <p:spPr bwMode="auto">
          <a:xfrm>
            <a:off x="8227379" y="6374268"/>
            <a:ext cx="91884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800" dirty="0">
                <a:solidFill>
                  <a:schemeClr val="accent1"/>
                </a:solidFill>
                <a:latin typeface="Corbel" panose="020B0503020204020204" pitchFamily="34" charset="0"/>
              </a:rPr>
              <a:t>Quelle: viadonau</a:t>
            </a:r>
          </a:p>
        </p:txBody>
      </p:sp>
      <p:pic>
        <p:nvPicPr>
          <p:cNvPr id="9" name="Picture 8"/>
          <p:cNvPicPr>
            <a:picLocks noChangeAspect="1"/>
          </p:cNvPicPr>
          <p:nvPr/>
        </p:nvPicPr>
        <p:blipFill>
          <a:blip r:embed="rId3"/>
          <a:stretch>
            <a:fillRect/>
          </a:stretch>
        </p:blipFill>
        <p:spPr>
          <a:xfrm>
            <a:off x="3275856" y="4104037"/>
            <a:ext cx="4682385" cy="2493315"/>
          </a:xfrm>
          <a:prstGeom prst="rect">
            <a:avLst/>
          </a:prstGeom>
        </p:spPr>
      </p:pic>
    </p:spTree>
    <p:extLst>
      <p:ext uri="{BB962C8B-B14F-4D97-AF65-F5344CB8AC3E}">
        <p14:creationId xmlns:p14="http://schemas.microsoft.com/office/powerpoint/2010/main" val="26388482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683568" y="1958975"/>
            <a:ext cx="7772400" cy="1470025"/>
          </a:xfrm>
        </p:spPr>
        <p:txBody>
          <a:bodyPr>
            <a:normAutofit/>
          </a:bodyPr>
          <a:lstStyle/>
          <a:p>
            <a:r>
              <a:rPr lang="de-AT" sz="3200" b="1" cap="none" dirty="0">
                <a:solidFill>
                  <a:schemeClr val="accent1">
                    <a:lumMod val="75000"/>
                  </a:schemeClr>
                </a:solidFill>
                <a:latin typeface="Corbel" panose="020B0503020204020204" pitchFamily="34" charset="0"/>
              </a:rPr>
              <a:t>RECHTLICHE RAHMENBEDINGUNGEN</a:t>
            </a:r>
            <a:endParaRPr lang="de-AT" sz="2400" b="1" cap="none" dirty="0">
              <a:solidFill>
                <a:schemeClr val="accent1">
                  <a:lumMod val="75000"/>
                </a:schemeClr>
              </a:solidFill>
              <a:latin typeface="Corbel" panose="020B0503020204020204" pitchFamily="34" charset="0"/>
            </a:endParaRPr>
          </a:p>
        </p:txBody>
      </p:sp>
      <p:pic>
        <p:nvPicPr>
          <p:cNvPr id="2"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5386" b="14486"/>
          <a:stretch/>
        </p:blipFill>
        <p:spPr bwMode="auto">
          <a:xfrm>
            <a:off x="5483042" y="5295797"/>
            <a:ext cx="1749018"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descr="C:\Users\p41662\AppData\Local\Microsoft\Windows\Temporary Internet Files\Content.Outlook\VDWGJMU4\RZ-Logo-Logistikum-hoch-cmyk-2000x2000px.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95422" y="5211945"/>
            <a:ext cx="726609" cy="646329"/>
          </a:xfrm>
          <a:prstGeom prst="rect">
            <a:avLst/>
          </a:prstGeom>
          <a:noFill/>
        </p:spPr>
      </p:pic>
      <p:pic>
        <p:nvPicPr>
          <p:cNvPr id="13" name="Picture 2" descr="C:\Users\p41662\AppData\Local\Microsoft\Windows\Temporary Internet Files\Content.Outlook\VDWGJMU4\REWWay (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44074" y="5254746"/>
            <a:ext cx="1853719" cy="471481"/>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k 7"/>
          <p:cNvPicPr>
            <a:picLocks noChangeAspect="1"/>
          </p:cNvPicPr>
          <p:nvPr/>
        </p:nvPicPr>
        <p:blipFill>
          <a:blip r:embed="rId6"/>
          <a:stretch>
            <a:fillRect/>
          </a:stretch>
        </p:blipFill>
        <p:spPr>
          <a:xfrm>
            <a:off x="1637281" y="3600443"/>
            <a:ext cx="2278105" cy="1512804"/>
          </a:xfrm>
          <a:prstGeom prst="rect">
            <a:avLst/>
          </a:prstGeom>
          <a:effectLst>
            <a:glow rad="228600">
              <a:schemeClr val="accent1">
                <a:alpha val="40000"/>
              </a:schemeClr>
            </a:glow>
          </a:effectLst>
        </p:spPr>
      </p:pic>
      <p:pic>
        <p:nvPicPr>
          <p:cNvPr id="9" name="Grafik 8"/>
          <p:cNvPicPr>
            <a:picLocks noChangeAspect="1"/>
          </p:cNvPicPr>
          <p:nvPr/>
        </p:nvPicPr>
        <p:blipFill>
          <a:blip r:embed="rId7"/>
          <a:stretch>
            <a:fillRect/>
          </a:stretch>
        </p:blipFill>
        <p:spPr>
          <a:xfrm>
            <a:off x="5265834" y="3564937"/>
            <a:ext cx="2323372" cy="1548310"/>
          </a:xfrm>
          <a:prstGeom prst="rect">
            <a:avLst/>
          </a:prstGeom>
          <a:effectLst>
            <a:glow rad="228600">
              <a:schemeClr val="accent1">
                <a:alpha val="40000"/>
              </a:schemeClr>
            </a:glow>
          </a:effectLst>
        </p:spPr>
      </p:pic>
      <p:sp>
        <p:nvSpPr>
          <p:cNvPr id="11" name="Textfeld 10"/>
          <p:cNvSpPr txBox="1"/>
          <p:nvPr/>
        </p:nvSpPr>
        <p:spPr>
          <a:xfrm>
            <a:off x="1643827" y="3594103"/>
            <a:ext cx="920445" cy="215444"/>
          </a:xfrm>
          <a:prstGeom prst="rect">
            <a:avLst/>
          </a:prstGeom>
          <a:noFill/>
        </p:spPr>
        <p:txBody>
          <a:bodyPr wrap="none" rtlCol="0">
            <a:spAutoFit/>
          </a:bodyPr>
          <a:lstStyle/>
          <a:p>
            <a:r>
              <a:rPr lang="de-AT" sz="800" dirty="0" err="1">
                <a:solidFill>
                  <a:schemeClr val="accent1"/>
                </a:solidFill>
                <a:latin typeface="Corbel" panose="020B0503020204020204" pitchFamily="34" charset="0"/>
              </a:rPr>
              <a:t>source</a:t>
            </a:r>
            <a:r>
              <a:rPr lang="de-AT" sz="800" dirty="0">
                <a:solidFill>
                  <a:schemeClr val="accent1"/>
                </a:solidFill>
                <a:latin typeface="Corbel" panose="020B0503020204020204" pitchFamily="34" charset="0"/>
              </a:rPr>
              <a:t>: via </a:t>
            </a:r>
            <a:r>
              <a:rPr lang="de-AT" sz="800" dirty="0" err="1">
                <a:solidFill>
                  <a:schemeClr val="accent1"/>
                </a:solidFill>
                <a:latin typeface="Corbel" panose="020B0503020204020204" pitchFamily="34" charset="0"/>
              </a:rPr>
              <a:t>donau</a:t>
            </a:r>
            <a:endParaRPr lang="de-AT" sz="800" dirty="0">
              <a:solidFill>
                <a:schemeClr val="accent1"/>
              </a:solidFill>
              <a:latin typeface="Corbel" panose="020B0503020204020204" pitchFamily="34" charset="0"/>
            </a:endParaRPr>
          </a:p>
        </p:txBody>
      </p:sp>
      <p:sp>
        <p:nvSpPr>
          <p:cNvPr id="14" name="Textfeld 13"/>
          <p:cNvSpPr txBox="1"/>
          <p:nvPr/>
        </p:nvSpPr>
        <p:spPr>
          <a:xfrm>
            <a:off x="5265834" y="3594103"/>
            <a:ext cx="840295" cy="215444"/>
          </a:xfrm>
          <a:prstGeom prst="rect">
            <a:avLst/>
          </a:prstGeom>
          <a:noFill/>
        </p:spPr>
        <p:txBody>
          <a:bodyPr wrap="none" rtlCol="0">
            <a:spAutoFit/>
          </a:bodyPr>
          <a:lstStyle/>
          <a:p>
            <a:r>
              <a:rPr lang="de-AT" sz="800" dirty="0" err="1">
                <a:solidFill>
                  <a:schemeClr val="accent1"/>
                </a:solidFill>
                <a:latin typeface="Corbel" panose="020B0503020204020204" pitchFamily="34" charset="0"/>
              </a:rPr>
              <a:t>source</a:t>
            </a:r>
            <a:r>
              <a:rPr lang="de-AT" sz="800" dirty="0">
                <a:solidFill>
                  <a:schemeClr val="accent1"/>
                </a:solidFill>
                <a:latin typeface="Corbel" panose="020B0503020204020204" pitchFamily="34" charset="0"/>
              </a:rPr>
              <a:t>: </a:t>
            </a:r>
            <a:r>
              <a:rPr lang="de-AT" sz="800" dirty="0" err="1">
                <a:solidFill>
                  <a:schemeClr val="accent1"/>
                </a:solidFill>
                <a:latin typeface="Corbel" panose="020B0503020204020204" pitchFamily="34" charset="0"/>
              </a:rPr>
              <a:t>pixabay</a:t>
            </a:r>
            <a:endParaRPr lang="de-AT"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31214470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de-AT" sz="2200" b="1" dirty="0">
                <a:solidFill>
                  <a:schemeClr val="accent1"/>
                </a:solidFill>
                <a:latin typeface="Corbel" panose="020B0503020204020204" pitchFamily="34" charset="0"/>
              </a:rPr>
              <a:t>Haftung nach dem</a:t>
            </a:r>
            <a:br>
              <a:rPr lang="de-AT" sz="2200" b="1" dirty="0">
                <a:solidFill>
                  <a:schemeClr val="accent1"/>
                </a:solidFill>
                <a:latin typeface="Corbel" panose="020B0503020204020204" pitchFamily="34" charset="0"/>
              </a:rPr>
            </a:br>
            <a:r>
              <a:rPr lang="de-AT" sz="2200" b="1" dirty="0">
                <a:solidFill>
                  <a:schemeClr val="accent1"/>
                </a:solidFill>
                <a:latin typeface="Corbel" panose="020B0503020204020204" pitchFamily="34" charset="0"/>
              </a:rPr>
              <a:t>Budapester Übereinkommen (CMNI)</a:t>
            </a:r>
            <a:br>
              <a:rPr lang="de-AT" sz="2200" dirty="0">
                <a:solidFill>
                  <a:schemeClr val="accent1"/>
                </a:solidFill>
                <a:latin typeface="Corbel" panose="020B0503020204020204" pitchFamily="34" charset="0"/>
              </a:rPr>
            </a:br>
            <a:r>
              <a:rPr lang="de-DE" sz="2200" dirty="0">
                <a:solidFill>
                  <a:schemeClr val="accent1"/>
                </a:solidFill>
                <a:latin typeface="Corbel" panose="020B0503020204020204" pitchFamily="34" charset="0"/>
              </a:rPr>
              <a:t>Transportverträge, Haftung</a:t>
            </a:r>
            <a:endParaRPr lang="de-AT" sz="2200" dirty="0">
              <a:solidFill>
                <a:schemeClr val="accent1"/>
              </a:solidFill>
              <a:latin typeface="Corbel" panose="020B0503020204020204" pitchFamily="34" charset="0"/>
            </a:endParaRPr>
          </a:p>
        </p:txBody>
      </p:sp>
      <p:sp>
        <p:nvSpPr>
          <p:cNvPr id="3" name="Content Placeholder 2"/>
          <p:cNvSpPr>
            <a:spLocks noGrp="1"/>
          </p:cNvSpPr>
          <p:nvPr>
            <p:ph idx="1"/>
          </p:nvPr>
        </p:nvSpPr>
        <p:spPr/>
        <p:txBody>
          <a:bodyPr>
            <a:normAutofit/>
          </a:bodyPr>
          <a:lstStyle/>
          <a:p>
            <a:pPr marL="0" indent="0">
              <a:buClr>
                <a:srgbClr val="189BC4"/>
              </a:buClr>
              <a:buNone/>
            </a:pPr>
            <a:endParaRPr lang="de-AT" sz="1800" b="1" dirty="0">
              <a:solidFill>
                <a:srgbClr val="189BC4"/>
              </a:solidFill>
              <a:latin typeface="Corbel" panose="020B0503020204020204" pitchFamily="34" charset="0"/>
            </a:endParaRPr>
          </a:p>
          <a:p>
            <a:pPr>
              <a:buClr>
                <a:srgbClr val="189BC4"/>
              </a:buClr>
            </a:pPr>
            <a:r>
              <a:rPr lang="de-AT" sz="1800" b="1" dirty="0">
                <a:solidFill>
                  <a:srgbClr val="189BC4"/>
                </a:solidFill>
                <a:latin typeface="Corbel" panose="020B0503020204020204" pitchFamily="34" charset="0"/>
              </a:rPr>
              <a:t>Absender: Art 6</a:t>
            </a:r>
          </a:p>
          <a:p>
            <a:pPr lvl="1">
              <a:buClr>
                <a:srgbClr val="189BC4"/>
              </a:buClr>
              <a:buFont typeface="Symbol" panose="05050102010706020507" pitchFamily="18" charset="2"/>
              <a:buChar char="-"/>
            </a:pPr>
            <a:r>
              <a:rPr lang="de-AT" sz="1600" dirty="0">
                <a:solidFill>
                  <a:schemeClr val="accent1"/>
                </a:solidFill>
                <a:latin typeface="Corbel" panose="020B0503020204020204" pitchFamily="34" charset="0"/>
              </a:rPr>
              <a:t>Zahlungspflicht nach Frachtvertrag</a:t>
            </a:r>
          </a:p>
          <a:p>
            <a:pPr lvl="1">
              <a:buClr>
                <a:srgbClr val="189BC4"/>
              </a:buClr>
              <a:buFont typeface="Symbol" panose="05050102010706020507" pitchFamily="18" charset="2"/>
              <a:buChar char="-"/>
            </a:pPr>
            <a:r>
              <a:rPr lang="de-AT" sz="1600" dirty="0">
                <a:solidFill>
                  <a:schemeClr val="accent1"/>
                </a:solidFill>
                <a:latin typeface="Corbel" panose="020B0503020204020204" pitchFamily="34" charset="0"/>
              </a:rPr>
              <a:t>schriftliche Information über Güter</a:t>
            </a:r>
          </a:p>
          <a:p>
            <a:pPr lvl="1">
              <a:buClr>
                <a:srgbClr val="189BC4"/>
              </a:buClr>
              <a:buFont typeface="Symbol" panose="05050102010706020507" pitchFamily="18" charset="2"/>
              <a:buChar char="-"/>
            </a:pPr>
            <a:r>
              <a:rPr lang="de-AT" sz="1600" dirty="0">
                <a:solidFill>
                  <a:schemeClr val="accent1"/>
                </a:solidFill>
                <a:latin typeface="Corbel" panose="020B0503020204020204" pitchFamily="34" charset="0"/>
              </a:rPr>
              <a:t>angemessene Verpackungs- und Ladungspflicht</a:t>
            </a:r>
          </a:p>
          <a:p>
            <a:pPr marL="274320" lvl="1" indent="0">
              <a:buClr>
                <a:srgbClr val="189BC4"/>
              </a:buClr>
              <a:buNone/>
            </a:pPr>
            <a:endParaRPr lang="de-AT" sz="1600" dirty="0">
              <a:solidFill>
                <a:schemeClr val="accent1"/>
              </a:solidFill>
              <a:latin typeface="Corbel" panose="020B0503020204020204" pitchFamily="34" charset="0"/>
            </a:endParaRPr>
          </a:p>
          <a:p>
            <a:pPr>
              <a:buClr>
                <a:srgbClr val="189BC4"/>
              </a:buClr>
            </a:pPr>
            <a:r>
              <a:rPr lang="de-AT" sz="1800" b="1" dirty="0">
                <a:solidFill>
                  <a:srgbClr val="189BC4"/>
                </a:solidFill>
                <a:latin typeface="Corbel" panose="020B0503020204020204" pitchFamily="34" charset="0"/>
              </a:rPr>
              <a:t>Frachtführer:</a:t>
            </a:r>
          </a:p>
          <a:p>
            <a:pPr lvl="1">
              <a:buClr>
                <a:srgbClr val="189BC4"/>
              </a:buClr>
              <a:buFont typeface="Symbol" panose="05050102010706020507" pitchFamily="18" charset="2"/>
              <a:buChar char="-"/>
            </a:pPr>
            <a:r>
              <a:rPr lang="de-AT" sz="1600" dirty="0">
                <a:solidFill>
                  <a:schemeClr val="accent1"/>
                </a:solidFill>
                <a:latin typeface="Corbel" panose="020B0503020204020204" pitchFamily="34" charset="0"/>
              </a:rPr>
              <a:t>Art 3 (1): „Der Frachtführer hat die Güter zu befördern und fristgemäß am Ablieferungsort in demselben Zustand, in dem er sie erhalten hat, an den Empfänger abzuliefern.“</a:t>
            </a:r>
          </a:p>
          <a:p>
            <a:pPr lvl="1">
              <a:buClr>
                <a:srgbClr val="189BC4"/>
              </a:buClr>
              <a:buFont typeface="Symbol" panose="05050102010706020507" pitchFamily="18" charset="2"/>
              <a:buChar char="-"/>
            </a:pPr>
            <a:r>
              <a:rPr lang="de-AT" sz="1600" dirty="0">
                <a:solidFill>
                  <a:schemeClr val="accent1"/>
                </a:solidFill>
                <a:latin typeface="Corbel" panose="020B0503020204020204" pitchFamily="34" charset="0"/>
              </a:rPr>
              <a:t>Art 10: Pflicht zur Ausstellung einer Frachturkunde</a:t>
            </a:r>
          </a:p>
          <a:p>
            <a:pPr lvl="1">
              <a:buClr>
                <a:srgbClr val="189BC4"/>
              </a:buClr>
              <a:buFont typeface="Symbol" panose="05050102010706020507" pitchFamily="18" charset="2"/>
              <a:buChar char="-"/>
            </a:pPr>
            <a:r>
              <a:rPr lang="de-AT" sz="1600" dirty="0">
                <a:solidFill>
                  <a:schemeClr val="accent1"/>
                </a:solidFill>
                <a:latin typeface="Corbel" panose="020B0503020204020204" pitchFamily="34" charset="0"/>
              </a:rPr>
              <a:t>Art 16: Verschuldenshaftung für Verlust oder Beschädigung</a:t>
            </a:r>
          </a:p>
          <a:p>
            <a:pPr lvl="1">
              <a:buClr>
                <a:srgbClr val="189BC4"/>
              </a:buClr>
              <a:buFont typeface="Symbol" panose="05050102010706020507" pitchFamily="18" charset="2"/>
              <a:buChar char="-"/>
            </a:pPr>
            <a:r>
              <a:rPr lang="de-AT" sz="1600" dirty="0">
                <a:solidFill>
                  <a:schemeClr val="accent1"/>
                </a:solidFill>
                <a:latin typeface="Corbel" panose="020B0503020204020204" pitchFamily="34" charset="0"/>
              </a:rPr>
              <a:t>Art 17: Haftung für dessen Bedienstete und Beauftragte</a:t>
            </a:r>
          </a:p>
          <a:p>
            <a:pPr lvl="1">
              <a:buClr>
                <a:srgbClr val="189BC4"/>
              </a:buClr>
              <a:buFont typeface="Symbol" panose="05050102010706020507" pitchFamily="18" charset="2"/>
              <a:buChar char="-"/>
            </a:pPr>
            <a:r>
              <a:rPr lang="de-AT" sz="1600" dirty="0">
                <a:solidFill>
                  <a:schemeClr val="accent1"/>
                </a:solidFill>
                <a:latin typeface="Corbel" panose="020B0503020204020204" pitchFamily="34" charset="0"/>
              </a:rPr>
              <a:t>Art 18: enthält Gründe die zu einem Haftungsausschluss führen</a:t>
            </a:r>
          </a:p>
          <a:p>
            <a:pPr lvl="1">
              <a:buClr>
                <a:srgbClr val="189BC4"/>
              </a:buClr>
              <a:buFont typeface="Symbol" panose="05050102010706020507" pitchFamily="18" charset="2"/>
              <a:buChar char="-"/>
            </a:pPr>
            <a:r>
              <a:rPr lang="de-AT" sz="1600" dirty="0">
                <a:solidFill>
                  <a:schemeClr val="accent1"/>
                </a:solidFill>
                <a:latin typeface="Corbel" panose="020B0503020204020204" pitchFamily="34" charset="0"/>
              </a:rPr>
              <a:t>Art 19: Entschädigung: Wert der Güter am Ort und Tag der Ablieferung, bzw. dessen Wertminderung</a:t>
            </a:r>
          </a:p>
          <a:p>
            <a:pPr lvl="1">
              <a:buClr>
                <a:srgbClr val="189BC4"/>
              </a:buClr>
              <a:buFont typeface="Symbol" panose="05050102010706020507" pitchFamily="18" charset="2"/>
              <a:buChar char="-"/>
            </a:pPr>
            <a:r>
              <a:rPr lang="de-AT" sz="1600" dirty="0">
                <a:solidFill>
                  <a:schemeClr val="accent1"/>
                </a:solidFill>
                <a:latin typeface="Corbel" panose="020B0503020204020204" pitchFamily="34" charset="0"/>
              </a:rPr>
              <a:t>Art 20: Haftungshöchstgrenzen</a:t>
            </a:r>
          </a:p>
          <a:p>
            <a:pPr lvl="1"/>
            <a:endParaRPr lang="de-AT" sz="1800" dirty="0">
              <a:solidFill>
                <a:schemeClr val="accent1"/>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30</a:t>
            </a:fld>
            <a:endParaRPr lang="de-AT" dirty="0">
              <a:solidFill>
                <a:prstClr val="white"/>
              </a:solidFill>
            </a:endParaRPr>
          </a:p>
        </p:txBody>
      </p:sp>
      <p:sp>
        <p:nvSpPr>
          <p:cNvPr id="7" name="Rectangle 5"/>
          <p:cNvSpPr>
            <a:spLocks noChangeArrowheads="1"/>
          </p:cNvSpPr>
          <p:nvPr/>
        </p:nvSpPr>
        <p:spPr bwMode="auto">
          <a:xfrm>
            <a:off x="6841422" y="6407643"/>
            <a:ext cx="2324675"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800" dirty="0">
                <a:solidFill>
                  <a:schemeClr val="accent1"/>
                </a:solidFill>
                <a:latin typeface="Corbel" panose="020B0503020204020204" pitchFamily="34" charset="0"/>
              </a:rPr>
              <a:t>Quelle: Zentralkommission für die Rheinschifffahrt</a:t>
            </a:r>
          </a:p>
        </p:txBody>
      </p:sp>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3884" y="1402904"/>
            <a:ext cx="2564904" cy="2564904"/>
          </a:xfrm>
          <a:prstGeom prst="rect">
            <a:avLst/>
          </a:prstGeom>
        </p:spPr>
      </p:pic>
      <p:sp>
        <p:nvSpPr>
          <p:cNvPr id="8" name="Rectangle 5"/>
          <p:cNvSpPr>
            <a:spLocks noChangeArrowheads="1"/>
          </p:cNvSpPr>
          <p:nvPr/>
        </p:nvSpPr>
        <p:spPr bwMode="auto">
          <a:xfrm>
            <a:off x="6876256" y="3501008"/>
            <a:ext cx="840295"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800" dirty="0">
                <a:solidFill>
                  <a:schemeClr val="accent1"/>
                </a:solidFill>
                <a:latin typeface="Corbel" panose="020B0503020204020204" pitchFamily="34" charset="0"/>
              </a:rPr>
              <a:t>Quelle: </a:t>
            </a:r>
            <a:r>
              <a:rPr lang="de-DE" sz="800" dirty="0" err="1">
                <a:solidFill>
                  <a:schemeClr val="accent1"/>
                </a:solidFill>
                <a:latin typeface="Corbel" panose="020B0503020204020204" pitchFamily="34" charset="0"/>
              </a:rPr>
              <a:t>pixabay</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15925533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a:solidFill>
                  <a:schemeClr val="accent1"/>
                </a:solidFill>
                <a:latin typeface="Corbel" panose="020B0503020204020204" pitchFamily="34" charset="0"/>
              </a:rPr>
              <a:t>Haftung - in Österreich</a:t>
            </a:r>
            <a:br>
              <a:rPr lang="de-AT" sz="2000" dirty="0">
                <a:solidFill>
                  <a:schemeClr val="accent1"/>
                </a:solidFill>
                <a:latin typeface="Corbel" panose="020B0503020204020204" pitchFamily="34" charset="0"/>
              </a:rPr>
            </a:br>
            <a:r>
              <a:rPr lang="de-DE" sz="2400" dirty="0">
                <a:solidFill>
                  <a:schemeClr val="accent1"/>
                </a:solidFill>
                <a:latin typeface="Corbel" panose="020B0503020204020204" pitchFamily="34" charset="0"/>
              </a:rPr>
              <a:t>Transportverträge, Haftung</a:t>
            </a:r>
            <a:endParaRPr lang="de-AT" sz="2000" dirty="0">
              <a:solidFill>
                <a:schemeClr val="accent1"/>
              </a:solidFill>
              <a:latin typeface="Corbel" panose="020B0503020204020204" pitchFamily="34" charset="0"/>
            </a:endParaRPr>
          </a:p>
        </p:txBody>
      </p:sp>
      <p:sp>
        <p:nvSpPr>
          <p:cNvPr id="3" name="Content Placeholder 2"/>
          <p:cNvSpPr>
            <a:spLocks noGrp="1"/>
          </p:cNvSpPr>
          <p:nvPr>
            <p:ph idx="1"/>
          </p:nvPr>
        </p:nvSpPr>
        <p:spPr/>
        <p:txBody>
          <a:bodyPr>
            <a:normAutofit lnSpcReduction="10000"/>
          </a:bodyPr>
          <a:lstStyle/>
          <a:p>
            <a:pPr>
              <a:buClr>
                <a:srgbClr val="189BC4"/>
              </a:buClr>
            </a:pPr>
            <a:r>
              <a:rPr lang="de-AT" sz="1800" b="1" dirty="0">
                <a:solidFill>
                  <a:srgbClr val="189BC4"/>
                </a:solidFill>
                <a:latin typeface="Corbel" panose="020B0503020204020204" pitchFamily="34" charset="0"/>
              </a:rPr>
              <a:t>Haftung in Österreich</a:t>
            </a:r>
            <a:endParaRPr lang="de-AT" sz="1800" dirty="0">
              <a:solidFill>
                <a:schemeClr val="accent1"/>
              </a:solidFill>
              <a:latin typeface="Corbel" panose="020B0503020204020204" pitchFamily="34" charset="0"/>
            </a:endParaRPr>
          </a:p>
          <a:p>
            <a:pPr lvl="1">
              <a:buClr>
                <a:srgbClr val="189BC4"/>
              </a:buClr>
              <a:buFont typeface="Symbol" panose="05050102010706020507" pitchFamily="18" charset="2"/>
              <a:buChar char="-"/>
            </a:pPr>
            <a:r>
              <a:rPr lang="de-AT" sz="1800" dirty="0">
                <a:solidFill>
                  <a:schemeClr val="accent1"/>
                </a:solidFill>
                <a:latin typeface="Corbel" panose="020B0503020204020204" pitchFamily="34" charset="0"/>
              </a:rPr>
              <a:t>CMNI nicht ratifiziert</a:t>
            </a:r>
          </a:p>
          <a:p>
            <a:pPr lvl="1">
              <a:buClr>
                <a:srgbClr val="189BC4"/>
              </a:buClr>
              <a:buFont typeface="Symbol" panose="05050102010706020507" pitchFamily="18" charset="2"/>
              <a:buChar char="-"/>
            </a:pPr>
            <a:r>
              <a:rPr lang="de-AT" sz="1800" dirty="0">
                <a:solidFill>
                  <a:schemeClr val="accent1"/>
                </a:solidFill>
                <a:latin typeface="Corbel" panose="020B0503020204020204" pitchFamily="34" charset="0"/>
              </a:rPr>
              <a:t>Haftung im Bundesrecht geregelt</a:t>
            </a:r>
          </a:p>
          <a:p>
            <a:pPr>
              <a:buClr>
                <a:srgbClr val="189BC4"/>
              </a:buClr>
            </a:pPr>
            <a:endParaRPr lang="de-AT" sz="1800" dirty="0">
              <a:solidFill>
                <a:schemeClr val="accent1"/>
              </a:solidFill>
              <a:latin typeface="Corbel" panose="020B0503020204020204" pitchFamily="34" charset="0"/>
            </a:endParaRPr>
          </a:p>
          <a:p>
            <a:pPr>
              <a:buClr>
                <a:srgbClr val="189BC4"/>
              </a:buClr>
            </a:pPr>
            <a:r>
              <a:rPr lang="de-AT" sz="1800" b="1" dirty="0">
                <a:solidFill>
                  <a:srgbClr val="189BC4"/>
                </a:solidFill>
                <a:latin typeface="Corbel" panose="020B0503020204020204" pitchFamily="34" charset="0"/>
              </a:rPr>
              <a:t>Transportversicherung:</a:t>
            </a:r>
            <a:endParaRPr lang="de-DE" sz="1800" dirty="0">
              <a:solidFill>
                <a:schemeClr val="accent1"/>
              </a:solidFill>
              <a:latin typeface="Corbel" panose="020B0503020204020204" pitchFamily="34" charset="0"/>
            </a:endParaRPr>
          </a:p>
          <a:p>
            <a:pPr lvl="1">
              <a:buClr>
                <a:srgbClr val="189BC4"/>
              </a:buClr>
              <a:buFont typeface="Symbol" panose="05050102010706020507" pitchFamily="18" charset="2"/>
              <a:buChar char="-"/>
            </a:pPr>
            <a:r>
              <a:rPr lang="de-DE" sz="1800" dirty="0">
                <a:solidFill>
                  <a:schemeClr val="accent1"/>
                </a:solidFill>
                <a:latin typeface="Corbel" panose="020B0503020204020204" pitchFamily="34" charset="0"/>
              </a:rPr>
              <a:t>Unterscheidung zwischen </a:t>
            </a:r>
            <a:r>
              <a:rPr lang="de-DE" sz="1800" b="1" dirty="0">
                <a:solidFill>
                  <a:schemeClr val="accent1"/>
                </a:solidFill>
                <a:latin typeface="Corbel" panose="020B0503020204020204" pitchFamily="34" charset="0"/>
              </a:rPr>
              <a:t>Warentransportversicherung</a:t>
            </a:r>
            <a:r>
              <a:rPr lang="de-DE" sz="1800" dirty="0">
                <a:solidFill>
                  <a:schemeClr val="accent1"/>
                </a:solidFill>
                <a:latin typeface="Corbel" panose="020B0503020204020204" pitchFamily="34" charset="0"/>
              </a:rPr>
              <a:t> und </a:t>
            </a:r>
            <a:r>
              <a:rPr lang="de-DE" sz="1800" b="1" dirty="0">
                <a:solidFill>
                  <a:schemeClr val="accent1"/>
                </a:solidFill>
                <a:latin typeface="Corbel" panose="020B0503020204020204" pitchFamily="34" charset="0"/>
              </a:rPr>
              <a:t>Verkehrshaftungsversicherung</a:t>
            </a:r>
          </a:p>
          <a:p>
            <a:pPr lvl="1">
              <a:buClr>
                <a:srgbClr val="189BC4"/>
              </a:buClr>
              <a:buFont typeface="Symbol" panose="05050102010706020507" pitchFamily="18" charset="2"/>
              <a:buChar char="-"/>
            </a:pPr>
            <a:r>
              <a:rPr lang="de-DE" sz="1800" b="1" dirty="0">
                <a:solidFill>
                  <a:schemeClr val="accent1"/>
                </a:solidFill>
                <a:latin typeface="Corbel" panose="020B0503020204020204" pitchFamily="34" charset="0"/>
              </a:rPr>
              <a:t>Warentransportversicherung</a:t>
            </a:r>
            <a:r>
              <a:rPr lang="de-DE" sz="1800" dirty="0">
                <a:solidFill>
                  <a:schemeClr val="accent1"/>
                </a:solidFill>
                <a:latin typeface="Corbel" panose="020B0503020204020204" pitchFamily="34" charset="0"/>
              </a:rPr>
              <a:t>: Kernziel = Sachersatzinteresse -  soll das in Geld messbare Interesse an der Ware abdecken; Zielt auf Gefahr der Beförderung und Lagerung ab</a:t>
            </a:r>
          </a:p>
          <a:p>
            <a:pPr lvl="1">
              <a:buClr>
                <a:srgbClr val="189BC4"/>
              </a:buClr>
              <a:buFont typeface="Symbol" panose="05050102010706020507" pitchFamily="18" charset="2"/>
              <a:buChar char="-"/>
            </a:pPr>
            <a:r>
              <a:rPr lang="de-DE" sz="1800" b="1" dirty="0">
                <a:solidFill>
                  <a:schemeClr val="accent1"/>
                </a:solidFill>
                <a:latin typeface="Corbel" panose="020B0503020204020204" pitchFamily="34" charset="0"/>
              </a:rPr>
              <a:t>Verkehrshaftungsversicherung oder Frachtführerhaftpflichtversicherung</a:t>
            </a:r>
            <a:r>
              <a:rPr lang="de-DE" sz="1800" dirty="0">
                <a:solidFill>
                  <a:schemeClr val="accent1"/>
                </a:solidFill>
                <a:latin typeface="Corbel" panose="020B0503020204020204" pitchFamily="34" charset="0"/>
              </a:rPr>
              <a:t>: Kernziel = Freistellung vom Haftungsrisiko –  reine Haftpflichtversicherung; Zielgruppe: </a:t>
            </a:r>
            <a:r>
              <a:rPr lang="de-AT" sz="1800" dirty="0">
                <a:solidFill>
                  <a:schemeClr val="accent1"/>
                </a:solidFill>
                <a:latin typeface="Corbel" panose="020B0503020204020204" pitchFamily="34" charset="0"/>
              </a:rPr>
              <a:t>Spediteure, Frachtführer und Lagerhalter um ihr Haftungsrisiko für Schäden der Güter während ihres </a:t>
            </a:r>
            <a:r>
              <a:rPr lang="de-AT" sz="1800" dirty="0" err="1">
                <a:solidFill>
                  <a:schemeClr val="accent1"/>
                </a:solidFill>
                <a:latin typeface="Corbel" panose="020B0503020204020204" pitchFamily="34" charset="0"/>
              </a:rPr>
              <a:t>Obhutszeitraumes</a:t>
            </a:r>
            <a:r>
              <a:rPr lang="de-AT" sz="1800" dirty="0">
                <a:solidFill>
                  <a:schemeClr val="accent1"/>
                </a:solidFill>
                <a:latin typeface="Corbel" panose="020B0503020204020204" pitchFamily="34" charset="0"/>
              </a:rPr>
              <a:t> zu versichern. Neben klassischen Güterschäden fallen in der Regel auch Verspätungsschäden und Schäden aus grobem Verschulden in den Deckungsumfang. </a:t>
            </a:r>
            <a:endParaRPr lang="de-DE" sz="1800" dirty="0">
              <a:solidFill>
                <a:schemeClr val="accent1"/>
              </a:solidFill>
              <a:latin typeface="Corbel" panose="020B0503020204020204" pitchFamily="34" charset="0"/>
            </a:endParaRPr>
          </a:p>
          <a:p>
            <a:pPr lvl="1">
              <a:buClr>
                <a:srgbClr val="189BC4"/>
              </a:buClr>
              <a:buFont typeface="Symbol" panose="05050102010706020507" pitchFamily="18" charset="2"/>
              <a:buChar char="-"/>
            </a:pPr>
            <a:r>
              <a:rPr lang="de-DE" sz="1800" dirty="0">
                <a:solidFill>
                  <a:schemeClr val="accent1"/>
                </a:solidFill>
                <a:latin typeface="Corbel" panose="020B0503020204020204" pitchFamily="34" charset="0"/>
              </a:rPr>
              <a:t>Abgrenzung in der Praxis schwierig</a:t>
            </a:r>
            <a:endParaRPr lang="de-AT" sz="1800" dirty="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31</a:t>
            </a:fld>
            <a:endParaRPr lang="de-AT" dirty="0">
              <a:solidFill>
                <a:prstClr val="white"/>
              </a:solidFill>
            </a:endParaRPr>
          </a:p>
        </p:txBody>
      </p:sp>
      <p:pic>
        <p:nvPicPr>
          <p:cNvPr id="4" name="Grafik 3"/>
          <p:cNvPicPr>
            <a:picLocks noChangeAspect="1"/>
          </p:cNvPicPr>
          <p:nvPr/>
        </p:nvPicPr>
        <p:blipFill rotWithShape="1">
          <a:blip r:embed="rId3">
            <a:clrChange>
              <a:clrFrom>
                <a:srgbClr val="FFFFFF"/>
              </a:clrFrom>
              <a:clrTo>
                <a:srgbClr val="FFFFFF">
                  <a:alpha val="0"/>
                </a:srgbClr>
              </a:clrTo>
            </a:clrChange>
          </a:blip>
          <a:srcRect t="12375" b="10847"/>
          <a:stretch/>
        </p:blipFill>
        <p:spPr>
          <a:xfrm>
            <a:off x="5580112" y="1733208"/>
            <a:ext cx="2627784" cy="2017576"/>
          </a:xfrm>
          <a:prstGeom prst="rect">
            <a:avLst/>
          </a:prstGeom>
        </p:spPr>
      </p:pic>
      <p:sp>
        <p:nvSpPr>
          <p:cNvPr id="6" name="Rectangle 5"/>
          <p:cNvSpPr>
            <a:spLocks noChangeArrowheads="1"/>
          </p:cNvSpPr>
          <p:nvPr/>
        </p:nvSpPr>
        <p:spPr bwMode="auto">
          <a:xfrm>
            <a:off x="5580112" y="1733208"/>
            <a:ext cx="840295"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800" dirty="0">
                <a:solidFill>
                  <a:schemeClr val="accent1"/>
                </a:solidFill>
                <a:latin typeface="Corbel" panose="020B0503020204020204" pitchFamily="34" charset="0"/>
              </a:rPr>
              <a:t>Quelle: </a:t>
            </a:r>
            <a:r>
              <a:rPr lang="de-DE" sz="800" dirty="0" err="1">
                <a:solidFill>
                  <a:schemeClr val="accent1"/>
                </a:solidFill>
                <a:latin typeface="Corbel" panose="020B0503020204020204" pitchFamily="34" charset="0"/>
              </a:rPr>
              <a:t>pixabay</a:t>
            </a:r>
            <a:endParaRPr lang="de-DE" sz="800" dirty="0">
              <a:solidFill>
                <a:schemeClr val="accent1"/>
              </a:solidFill>
              <a:latin typeface="Corbel" panose="020B0503020204020204" pitchFamily="34" charset="0"/>
            </a:endParaRPr>
          </a:p>
        </p:txBody>
      </p:sp>
      <p:sp>
        <p:nvSpPr>
          <p:cNvPr id="7" name="Rectangle 5"/>
          <p:cNvSpPr>
            <a:spLocks noChangeArrowheads="1"/>
          </p:cNvSpPr>
          <p:nvPr/>
        </p:nvSpPr>
        <p:spPr bwMode="auto">
          <a:xfrm>
            <a:off x="8053637" y="6401678"/>
            <a:ext cx="109036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800" dirty="0">
                <a:solidFill>
                  <a:schemeClr val="accent1"/>
                </a:solidFill>
                <a:latin typeface="Corbel" panose="020B0503020204020204" pitchFamily="34" charset="0"/>
              </a:rPr>
              <a:t>Quelle: </a:t>
            </a:r>
            <a:r>
              <a:rPr lang="de-DE" sz="800" dirty="0" err="1">
                <a:solidFill>
                  <a:schemeClr val="accent1"/>
                </a:solidFill>
                <a:latin typeface="Corbel" panose="020B0503020204020204" pitchFamily="34" charset="0"/>
              </a:rPr>
              <a:t>viadonau</a:t>
            </a:r>
            <a:r>
              <a:rPr lang="de-DE" sz="800" dirty="0">
                <a:solidFill>
                  <a:schemeClr val="accent1"/>
                </a:solidFill>
                <a:latin typeface="Corbel" panose="020B0503020204020204" pitchFamily="34" charset="0"/>
              </a:rPr>
              <a:t>, RIS</a:t>
            </a:r>
          </a:p>
        </p:txBody>
      </p:sp>
    </p:spTree>
    <p:extLst>
      <p:ext uri="{BB962C8B-B14F-4D97-AF65-F5344CB8AC3E}">
        <p14:creationId xmlns:p14="http://schemas.microsoft.com/office/powerpoint/2010/main" val="26202320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a:solidFill>
                  <a:schemeClr val="accent1"/>
                </a:solidFill>
                <a:latin typeface="Corbel" panose="020B0503020204020204" pitchFamily="34" charset="0"/>
              </a:rPr>
              <a:t>Quiz</a:t>
            </a:r>
            <a:br>
              <a:rPr lang="de-AT" dirty="0">
                <a:solidFill>
                  <a:schemeClr val="accent1"/>
                </a:solidFill>
                <a:latin typeface="Corbel" panose="020B0503020204020204" pitchFamily="34" charset="0"/>
              </a:rPr>
            </a:br>
            <a:r>
              <a:rPr lang="de-AT" sz="2400" dirty="0">
                <a:solidFill>
                  <a:schemeClr val="accent1"/>
                </a:solidFill>
                <a:latin typeface="Corbel" panose="020B0503020204020204" pitchFamily="34" charset="0"/>
              </a:rPr>
              <a:t>Transportverträge, Haftung</a:t>
            </a:r>
            <a:endParaRPr lang="de-AT" dirty="0">
              <a:solidFill>
                <a:schemeClr val="accent1"/>
              </a:solidFill>
              <a:latin typeface="Corbel" panose="020B0503020204020204" pitchFamily="34" charset="0"/>
            </a:endParaRPr>
          </a:p>
        </p:txBody>
      </p:sp>
      <p:sp>
        <p:nvSpPr>
          <p:cNvPr id="3" name="Inhaltsplatzhalter 2"/>
          <p:cNvSpPr>
            <a:spLocks noGrp="1"/>
          </p:cNvSpPr>
          <p:nvPr>
            <p:ph idx="1"/>
          </p:nvPr>
        </p:nvSpPr>
        <p:spPr>
          <a:xfrm>
            <a:off x="457200" y="1700808"/>
            <a:ext cx="8291264" cy="4776192"/>
          </a:xfrm>
        </p:spPr>
        <p:txBody>
          <a:bodyPr>
            <a:normAutofit/>
          </a:bodyPr>
          <a:lstStyle/>
          <a:p>
            <a:pPr marL="0" indent="0" algn="ctr">
              <a:buNone/>
            </a:pPr>
            <a:r>
              <a:rPr lang="de-AT" sz="2000" dirty="0">
                <a:solidFill>
                  <a:srgbClr val="3C628F"/>
                </a:solidFill>
                <a:latin typeface="Corbel" panose="020B0503020204020204" pitchFamily="34" charset="0"/>
              </a:rPr>
              <a:t>Was ist ein Frachtführer?</a:t>
            </a:r>
          </a:p>
          <a:p>
            <a:pPr marL="541338" indent="-266700">
              <a:spcBef>
                <a:spcPts val="600"/>
              </a:spcBef>
              <a:spcAft>
                <a:spcPts val="600"/>
              </a:spcAft>
              <a:buSzPct val="100000"/>
              <a:buFont typeface="+mj-lt"/>
              <a:buAutoNum type="alphaLcParenR"/>
              <a:tabLst>
                <a:tab pos="2422525" algn="l"/>
                <a:tab pos="2782888" algn="l"/>
                <a:tab pos="4751388" algn="l"/>
                <a:tab pos="5111750" algn="l"/>
              </a:tabLst>
            </a:pPr>
            <a:r>
              <a:rPr lang="de-AT" sz="1800" dirty="0">
                <a:solidFill>
                  <a:schemeClr val="accent1"/>
                </a:solidFill>
                <a:latin typeface="Corbel" panose="020B0503020204020204" pitchFamily="34" charset="0"/>
              </a:rPr>
              <a:t>dasselbe wie ein Spediteur</a:t>
            </a:r>
          </a:p>
          <a:p>
            <a:pPr marL="541338" indent="-266700">
              <a:spcBef>
                <a:spcPts val="600"/>
              </a:spcBef>
              <a:spcAft>
                <a:spcPts val="600"/>
              </a:spcAft>
              <a:buSzPct val="100000"/>
              <a:buFont typeface="+mj-lt"/>
              <a:buAutoNum type="alphaLcParenR"/>
              <a:tabLst>
                <a:tab pos="2422525" algn="l"/>
                <a:tab pos="2782888" algn="l"/>
                <a:tab pos="4751388" algn="l"/>
                <a:tab pos="5111750" algn="l"/>
              </a:tabLst>
            </a:pPr>
            <a:r>
              <a:rPr lang="de-AT" sz="1800" dirty="0">
                <a:solidFill>
                  <a:schemeClr val="accent1"/>
                </a:solidFill>
                <a:latin typeface="Corbel" panose="020B0503020204020204" pitchFamily="34" charset="0"/>
              </a:rPr>
              <a:t>Beförderer der Güter (z.B. Reederei oder Verfrachter)</a:t>
            </a:r>
          </a:p>
          <a:p>
            <a:pPr marL="541338" indent="-266700">
              <a:spcBef>
                <a:spcPts val="600"/>
              </a:spcBef>
              <a:spcAft>
                <a:spcPts val="600"/>
              </a:spcAft>
              <a:buSzPct val="100000"/>
              <a:buFont typeface="+mj-lt"/>
              <a:buAutoNum type="alphaLcParenR"/>
              <a:tabLst>
                <a:tab pos="2422525" algn="l"/>
                <a:tab pos="2782888" algn="l"/>
                <a:tab pos="4751388" algn="l"/>
                <a:tab pos="5111750" algn="l"/>
              </a:tabLst>
            </a:pPr>
            <a:r>
              <a:rPr lang="de-AT" sz="1800" dirty="0" err="1">
                <a:solidFill>
                  <a:schemeClr val="accent1"/>
                </a:solidFill>
                <a:latin typeface="Corbel" panose="020B0503020204020204" pitchFamily="34" charset="0"/>
              </a:rPr>
              <a:t>Tourguide</a:t>
            </a:r>
            <a:r>
              <a:rPr lang="de-AT" sz="1800" dirty="0">
                <a:solidFill>
                  <a:schemeClr val="accent1"/>
                </a:solidFill>
                <a:latin typeface="Corbel" panose="020B0503020204020204" pitchFamily="34" charset="0"/>
              </a:rPr>
              <a:t> durch ein Lager</a:t>
            </a:r>
          </a:p>
          <a:p>
            <a:pPr marL="541338" indent="-266700">
              <a:spcBef>
                <a:spcPts val="600"/>
              </a:spcBef>
              <a:spcAft>
                <a:spcPts val="600"/>
              </a:spcAft>
              <a:buSzPct val="100000"/>
              <a:buFont typeface="+mj-lt"/>
              <a:buAutoNum type="alphaLcParenR"/>
              <a:tabLst>
                <a:tab pos="2422525" algn="l"/>
                <a:tab pos="2782888" algn="l"/>
                <a:tab pos="4751388" algn="l"/>
                <a:tab pos="5111750" algn="l"/>
              </a:tabLst>
            </a:pPr>
            <a:r>
              <a:rPr lang="de-AT" sz="1800" dirty="0">
                <a:solidFill>
                  <a:schemeClr val="accent1"/>
                </a:solidFill>
                <a:latin typeface="Corbel" panose="020B0503020204020204" pitchFamily="34" charset="0"/>
              </a:rPr>
              <a:t>Kommissionär</a:t>
            </a:r>
          </a:p>
          <a:p>
            <a:pPr marL="1344613" indent="-266700">
              <a:buSzPct val="100000"/>
              <a:buFont typeface="+mj-lt"/>
              <a:buAutoNum type="alphaLcParenR"/>
              <a:tabLst>
                <a:tab pos="2422525" algn="l"/>
                <a:tab pos="2782888" algn="l"/>
                <a:tab pos="4751388" algn="l"/>
                <a:tab pos="5111750" algn="l"/>
              </a:tabLst>
            </a:pPr>
            <a:endParaRPr lang="de-AT" dirty="0">
              <a:solidFill>
                <a:schemeClr val="accent1"/>
              </a:solidFill>
              <a:latin typeface="Corbel" panose="020B0503020204020204" pitchFamily="34" charset="0"/>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32</a:t>
            </a:fld>
            <a:endParaRPr lang="de-AT" dirty="0">
              <a:solidFill>
                <a:prstClr val="white"/>
              </a:solidFill>
            </a:endParaRPr>
          </a:p>
        </p:txBody>
      </p:sp>
      <p:sp>
        <p:nvSpPr>
          <p:cNvPr id="8" name="Ellipse 7"/>
          <p:cNvSpPr/>
          <p:nvPr/>
        </p:nvSpPr>
        <p:spPr>
          <a:xfrm>
            <a:off x="611560" y="2415066"/>
            <a:ext cx="5544616" cy="581885"/>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4" name="Grafik 3"/>
          <p:cNvPicPr>
            <a:picLocks noChangeAspect="1"/>
          </p:cNvPicPr>
          <p:nvPr/>
        </p:nvPicPr>
        <p:blipFill rotWithShape="1">
          <a:blip r:embed="rId3"/>
          <a:srcRect t="12194" b="18711"/>
          <a:stretch/>
        </p:blipFill>
        <p:spPr>
          <a:xfrm>
            <a:off x="-235660" y="3938926"/>
            <a:ext cx="9379660" cy="2699792"/>
          </a:xfrm>
          <a:prstGeom prst="rect">
            <a:avLst/>
          </a:prstGeom>
        </p:spPr>
      </p:pic>
      <p:cxnSp>
        <p:nvCxnSpPr>
          <p:cNvPr id="7" name="Gerader Verbinder 6"/>
          <p:cNvCxnSpPr/>
          <p:nvPr/>
        </p:nvCxnSpPr>
        <p:spPr>
          <a:xfrm>
            <a:off x="-36512" y="6638718"/>
            <a:ext cx="9180512"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Rectangle 5"/>
          <p:cNvSpPr>
            <a:spLocks noChangeArrowheads="1"/>
          </p:cNvSpPr>
          <p:nvPr/>
        </p:nvSpPr>
        <p:spPr bwMode="auto">
          <a:xfrm>
            <a:off x="-36512" y="3938925"/>
            <a:ext cx="91884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800" dirty="0">
                <a:solidFill>
                  <a:schemeClr val="bg1">
                    <a:lumMod val="85000"/>
                  </a:schemeClr>
                </a:solidFill>
                <a:latin typeface="Corbel" panose="020B0503020204020204" pitchFamily="34" charset="0"/>
              </a:rPr>
              <a:t>Quelle: viadonau</a:t>
            </a:r>
          </a:p>
        </p:txBody>
      </p:sp>
    </p:spTree>
    <p:extLst>
      <p:ext uri="{BB962C8B-B14F-4D97-AF65-F5344CB8AC3E}">
        <p14:creationId xmlns:p14="http://schemas.microsoft.com/office/powerpoint/2010/main" val="611950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de-AT" b="1" dirty="0">
                <a:solidFill>
                  <a:schemeClr val="accent1"/>
                </a:solidFill>
                <a:latin typeface="Corbel" panose="020B0503020204020204" pitchFamily="34" charset="0"/>
              </a:rPr>
              <a:t>Rechtliche Rahmenbedingungen</a:t>
            </a:r>
          </a:p>
        </p:txBody>
      </p:sp>
      <p:sp>
        <p:nvSpPr>
          <p:cNvPr id="4" name="Foliennummernplatzhalter 3"/>
          <p:cNvSpPr>
            <a:spLocks noGrp="1"/>
          </p:cNvSpPr>
          <p:nvPr>
            <p:ph type="sldNum" sz="quarter" idx="12"/>
          </p:nvPr>
        </p:nvSpPr>
        <p:spPr/>
        <p:txBody>
          <a:bodyPr/>
          <a:lstStyle/>
          <a:p>
            <a:pPr>
              <a:defRPr/>
            </a:pPr>
            <a:fld id="{BFD21A09-4510-475D-93A5-F08D4AAD4B59}" type="slidenum">
              <a:rPr lang="de-DE" smtClean="0">
                <a:solidFill>
                  <a:prstClr val="white"/>
                </a:solidFill>
              </a:rPr>
              <a:pPr>
                <a:defRPr/>
              </a:pPr>
              <a:t>33</a:t>
            </a:fld>
            <a:endParaRPr lang="de-DE" dirty="0">
              <a:solidFill>
                <a:prstClr val="white"/>
              </a:solidFill>
            </a:endParaRPr>
          </a:p>
        </p:txBody>
      </p:sp>
      <p:graphicFrame>
        <p:nvGraphicFramePr>
          <p:cNvPr id="9" name="Inhaltsplatzhalter 4"/>
          <p:cNvGraphicFramePr>
            <a:graphicFrameLocks noGrp="1"/>
          </p:cNvGraphicFramePr>
          <p:nvPr>
            <p:ph idx="1"/>
            <p:extLst>
              <p:ext uri="{D42A27DB-BD31-4B8C-83A1-F6EECF244321}">
                <p14:modId xmlns:p14="http://schemas.microsoft.com/office/powerpoint/2010/main" val="2913338016"/>
              </p:ext>
            </p:extLst>
          </p:nvPr>
        </p:nvGraphicFramePr>
        <p:xfrm>
          <a:off x="1763688" y="1772816"/>
          <a:ext cx="5976664" cy="41044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729420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AT" b="1" dirty="0">
                <a:solidFill>
                  <a:schemeClr val="accent1"/>
                </a:solidFill>
                <a:latin typeface="Corbel" panose="020B0503020204020204" pitchFamily="34" charset="0"/>
              </a:rPr>
              <a:t>Mindestbesatzung und Fahrzeiten</a:t>
            </a:r>
            <a:br>
              <a:rPr lang="de-AT" b="1" dirty="0">
                <a:solidFill>
                  <a:schemeClr val="accent1"/>
                </a:solidFill>
                <a:latin typeface="Corbel" panose="020B0503020204020204" pitchFamily="34" charset="0"/>
              </a:rPr>
            </a:br>
            <a:r>
              <a:rPr lang="de-DE" sz="2400" dirty="0">
                <a:solidFill>
                  <a:schemeClr val="accent1"/>
                </a:solidFill>
                <a:latin typeface="Corbel" panose="020B0503020204020204" pitchFamily="34" charset="0"/>
              </a:rPr>
              <a:t>Besatzung, Ausstattung, Antrieb</a:t>
            </a:r>
            <a:endParaRPr lang="de-AT" sz="2400" b="1" dirty="0">
              <a:solidFill>
                <a:schemeClr val="accent1"/>
              </a:solidFill>
              <a:latin typeface="Corbel" panose="020B0503020204020204" pitchFamily="34" charset="0"/>
            </a:endParaRPr>
          </a:p>
        </p:txBody>
      </p:sp>
      <p:sp>
        <p:nvSpPr>
          <p:cNvPr id="3" name="Content Placeholder 2"/>
          <p:cNvSpPr>
            <a:spLocks noGrp="1"/>
          </p:cNvSpPr>
          <p:nvPr>
            <p:ph idx="1"/>
          </p:nvPr>
        </p:nvSpPr>
        <p:spPr>
          <a:xfrm>
            <a:off x="2640299" y="1856076"/>
            <a:ext cx="6468205" cy="4381236"/>
          </a:xfrm>
        </p:spPr>
        <p:txBody>
          <a:bodyPr>
            <a:noAutofit/>
          </a:bodyPr>
          <a:lstStyle/>
          <a:p>
            <a:pPr>
              <a:spcBef>
                <a:spcPts val="2400"/>
              </a:spcBef>
              <a:spcAft>
                <a:spcPts val="1800"/>
              </a:spcAft>
              <a:buClr>
                <a:srgbClr val="189BC4"/>
              </a:buClr>
            </a:pPr>
            <a:r>
              <a:rPr lang="de-AT" sz="1800" dirty="0">
                <a:solidFill>
                  <a:schemeClr val="accent1"/>
                </a:solidFill>
                <a:latin typeface="Corbel" panose="020B0503020204020204" pitchFamily="34" charset="0"/>
              </a:rPr>
              <a:t>Mindestbesatzung abhängig von Größe, Ausstattung und Betriebsform</a:t>
            </a:r>
          </a:p>
          <a:p>
            <a:pPr>
              <a:spcBef>
                <a:spcPts val="1200"/>
              </a:spcBef>
              <a:buClr>
                <a:srgbClr val="189BC4"/>
              </a:buClr>
            </a:pPr>
            <a:r>
              <a:rPr lang="de-AT" sz="1800" dirty="0">
                <a:solidFill>
                  <a:schemeClr val="accent1"/>
                </a:solidFill>
                <a:latin typeface="Corbel" panose="020B0503020204020204" pitchFamily="34" charset="0"/>
              </a:rPr>
              <a:t>verschiedene Mitglieder</a:t>
            </a:r>
          </a:p>
          <a:p>
            <a:pPr lvl="1">
              <a:spcBef>
                <a:spcPts val="600"/>
              </a:spcBef>
              <a:buClr>
                <a:srgbClr val="189BC4"/>
              </a:buClr>
              <a:buFont typeface="Symbol" panose="05050102010706020507" pitchFamily="18" charset="2"/>
              <a:buChar char="-"/>
            </a:pPr>
            <a:r>
              <a:rPr lang="de-AT" sz="1800" dirty="0">
                <a:solidFill>
                  <a:schemeClr val="accent1"/>
                </a:solidFill>
                <a:latin typeface="Corbel" panose="020B0503020204020204" pitchFamily="34" charset="0"/>
              </a:rPr>
              <a:t>mit unterschiedlichen Kompetenzen und Zuständigkeiten</a:t>
            </a:r>
          </a:p>
          <a:p>
            <a:pPr lvl="1">
              <a:spcBef>
                <a:spcPts val="600"/>
              </a:spcBef>
              <a:spcAft>
                <a:spcPts val="1800"/>
              </a:spcAft>
              <a:buClr>
                <a:srgbClr val="189BC4"/>
              </a:buClr>
              <a:buFont typeface="Symbol" panose="05050102010706020507" pitchFamily="18" charset="2"/>
              <a:buChar char="-"/>
            </a:pPr>
            <a:r>
              <a:rPr lang="de-AT" sz="1800" dirty="0">
                <a:solidFill>
                  <a:schemeClr val="accent1"/>
                </a:solidFill>
                <a:latin typeface="Corbel" panose="020B0503020204020204" pitchFamily="34" charset="0"/>
              </a:rPr>
              <a:t>z.B. Kapitän/in, Steuermann/frau, Deckmannschaft, Maschinist, Lotse</a:t>
            </a:r>
          </a:p>
          <a:p>
            <a:pPr>
              <a:spcBef>
                <a:spcPts val="1200"/>
              </a:spcBef>
              <a:spcAft>
                <a:spcPts val="1800"/>
              </a:spcAft>
              <a:buClr>
                <a:srgbClr val="189BC4"/>
              </a:buClr>
            </a:pPr>
            <a:r>
              <a:rPr lang="de-AT" sz="1800" dirty="0">
                <a:solidFill>
                  <a:schemeClr val="accent1"/>
                </a:solidFill>
                <a:latin typeface="Corbel" panose="020B0503020204020204" pitchFamily="34" charset="0"/>
              </a:rPr>
              <a:t>Besatzungsempfehlung durch UNECE (ansonsten national geregelt)</a:t>
            </a:r>
          </a:p>
          <a:p>
            <a:pPr>
              <a:spcBef>
                <a:spcPts val="1200"/>
              </a:spcBef>
              <a:spcAft>
                <a:spcPts val="1800"/>
              </a:spcAft>
              <a:buClr>
                <a:srgbClr val="189BC4"/>
              </a:buClr>
            </a:pPr>
            <a:r>
              <a:rPr lang="de-AT" sz="1800" dirty="0">
                <a:solidFill>
                  <a:schemeClr val="accent1"/>
                </a:solidFill>
                <a:latin typeface="Corbel" panose="020B0503020204020204" pitchFamily="34" charset="0"/>
              </a:rPr>
              <a:t>in Österreich durch </a:t>
            </a:r>
            <a:r>
              <a:rPr lang="de-AT" sz="1800" b="1" dirty="0">
                <a:solidFill>
                  <a:srgbClr val="189BC4"/>
                </a:solidFill>
                <a:latin typeface="Corbel" panose="020B0503020204020204" pitchFamily="34" charset="0"/>
              </a:rPr>
              <a:t>Schiffsbesatzungsverordnung</a:t>
            </a:r>
            <a:endParaRPr lang="de-AT" sz="1800" dirty="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34</a:t>
            </a:fld>
            <a:endParaRPr lang="de-AT" dirty="0">
              <a:solidFill>
                <a:prstClr val="white"/>
              </a:solidFill>
            </a:endParaRPr>
          </a:p>
        </p:txBody>
      </p:sp>
      <p:pic>
        <p:nvPicPr>
          <p:cNvPr id="7" name="Picture 6"/>
          <p:cNvPicPr/>
          <p:nvPr/>
        </p:nvPicPr>
        <p:blipFill rotWithShape="1">
          <a:blip r:embed="rId3"/>
          <a:srcRect l="57288" t="30082" r="18267" b="29370"/>
          <a:stretch/>
        </p:blipFill>
        <p:spPr bwMode="auto">
          <a:xfrm>
            <a:off x="0" y="1640632"/>
            <a:ext cx="2627784" cy="1461255"/>
          </a:xfrm>
          <a:prstGeom prst="rect">
            <a:avLst/>
          </a:prstGeom>
          <a:ln>
            <a:noFill/>
          </a:ln>
          <a:extLst>
            <a:ext uri="{53640926-AAD7-44D8-BBD7-CCE9431645EC}">
              <a14:shadowObscured xmlns:a14="http://schemas.microsoft.com/office/drawing/2010/main"/>
            </a:ext>
          </a:extLst>
        </p:spPr>
      </p:pic>
      <p:sp>
        <p:nvSpPr>
          <p:cNvPr id="8" name="Rectangle 5"/>
          <p:cNvSpPr>
            <a:spLocks noChangeArrowheads="1"/>
          </p:cNvSpPr>
          <p:nvPr/>
        </p:nvSpPr>
        <p:spPr bwMode="auto">
          <a:xfrm>
            <a:off x="-12515" y="1640632"/>
            <a:ext cx="178286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800" dirty="0">
                <a:solidFill>
                  <a:schemeClr val="accent1"/>
                </a:solidFill>
                <a:latin typeface="Corbel" panose="020B0503020204020204" pitchFamily="34" charset="0"/>
              </a:rPr>
              <a:t>Quelle: viadonau/ Reinhard Reidinger</a:t>
            </a:r>
          </a:p>
        </p:txBody>
      </p:sp>
      <p:sp>
        <p:nvSpPr>
          <p:cNvPr id="10" name="Rectangle 5"/>
          <p:cNvSpPr>
            <a:spLocks noChangeArrowheads="1"/>
          </p:cNvSpPr>
          <p:nvPr/>
        </p:nvSpPr>
        <p:spPr bwMode="auto">
          <a:xfrm>
            <a:off x="8227379" y="6374268"/>
            <a:ext cx="91884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800" dirty="0">
                <a:solidFill>
                  <a:schemeClr val="accent1"/>
                </a:solidFill>
                <a:latin typeface="Corbel" panose="020B0503020204020204" pitchFamily="34" charset="0"/>
              </a:rPr>
              <a:t>Quelle: viadonau</a:t>
            </a:r>
          </a:p>
        </p:txBody>
      </p:sp>
      <p:pic>
        <p:nvPicPr>
          <p:cNvPr id="4" name="Grafik 3"/>
          <p:cNvPicPr>
            <a:picLocks noChangeAspect="1"/>
          </p:cNvPicPr>
          <p:nvPr/>
        </p:nvPicPr>
        <p:blipFill>
          <a:blip r:embed="rId4"/>
          <a:stretch>
            <a:fillRect/>
          </a:stretch>
        </p:blipFill>
        <p:spPr>
          <a:xfrm>
            <a:off x="0" y="3239523"/>
            <a:ext cx="2627784" cy="1742791"/>
          </a:xfrm>
          <a:prstGeom prst="rect">
            <a:avLst/>
          </a:prstGeom>
        </p:spPr>
      </p:pic>
      <p:pic>
        <p:nvPicPr>
          <p:cNvPr id="6" name="Grafik 5"/>
          <p:cNvPicPr>
            <a:picLocks noChangeAspect="1"/>
          </p:cNvPicPr>
          <p:nvPr/>
        </p:nvPicPr>
        <p:blipFill>
          <a:blip r:embed="rId5"/>
          <a:stretch>
            <a:fillRect/>
          </a:stretch>
        </p:blipFill>
        <p:spPr>
          <a:xfrm>
            <a:off x="1" y="5125551"/>
            <a:ext cx="2627784" cy="1528771"/>
          </a:xfrm>
          <a:prstGeom prst="rect">
            <a:avLst/>
          </a:prstGeom>
        </p:spPr>
      </p:pic>
      <p:sp>
        <p:nvSpPr>
          <p:cNvPr id="11" name="Rectangle 5"/>
          <p:cNvSpPr>
            <a:spLocks noChangeArrowheads="1"/>
          </p:cNvSpPr>
          <p:nvPr/>
        </p:nvSpPr>
        <p:spPr bwMode="auto">
          <a:xfrm>
            <a:off x="-48883" y="3260582"/>
            <a:ext cx="91884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800" dirty="0">
                <a:solidFill>
                  <a:schemeClr val="accent1"/>
                </a:solidFill>
                <a:latin typeface="Corbel" panose="020B0503020204020204" pitchFamily="34" charset="0"/>
              </a:rPr>
              <a:t>Quelle: viadonau</a:t>
            </a:r>
          </a:p>
        </p:txBody>
      </p:sp>
      <p:sp>
        <p:nvSpPr>
          <p:cNvPr id="12" name="Rectangle 5"/>
          <p:cNvSpPr>
            <a:spLocks noChangeArrowheads="1"/>
          </p:cNvSpPr>
          <p:nvPr/>
        </p:nvSpPr>
        <p:spPr bwMode="auto">
          <a:xfrm>
            <a:off x="-17910" y="5095977"/>
            <a:ext cx="91884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800" dirty="0">
                <a:solidFill>
                  <a:schemeClr val="accent1"/>
                </a:solidFill>
                <a:latin typeface="Corbel" panose="020B0503020204020204" pitchFamily="34" charset="0"/>
              </a:rPr>
              <a:t>Quelle: viadonau</a:t>
            </a:r>
          </a:p>
        </p:txBody>
      </p:sp>
    </p:spTree>
    <p:extLst>
      <p:ext uri="{BB962C8B-B14F-4D97-AF65-F5344CB8AC3E}">
        <p14:creationId xmlns:p14="http://schemas.microsoft.com/office/powerpoint/2010/main" val="29594471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AT" b="1" dirty="0">
                <a:solidFill>
                  <a:schemeClr val="accent1"/>
                </a:solidFill>
                <a:latin typeface="Corbel" panose="020B0503020204020204" pitchFamily="34" charset="0"/>
              </a:rPr>
              <a:t>Treibstoffe/ Abgasemissionen</a:t>
            </a:r>
            <a:br>
              <a:rPr lang="de-AT" b="1" dirty="0">
                <a:solidFill>
                  <a:schemeClr val="accent1"/>
                </a:solidFill>
                <a:latin typeface="Corbel" panose="020B0503020204020204" pitchFamily="34" charset="0"/>
              </a:rPr>
            </a:br>
            <a:r>
              <a:rPr lang="de-DE" sz="2400" dirty="0">
                <a:solidFill>
                  <a:schemeClr val="accent1"/>
                </a:solidFill>
                <a:latin typeface="Corbel" panose="020B0503020204020204" pitchFamily="34" charset="0"/>
              </a:rPr>
              <a:t>Ausstattung, Antrieb</a:t>
            </a:r>
            <a:endParaRPr lang="de-AT" b="1" dirty="0">
              <a:solidFill>
                <a:schemeClr val="accent1"/>
              </a:solidFill>
              <a:latin typeface="Corbel" panose="020B0503020204020204" pitchFamily="34" charset="0"/>
            </a:endParaRPr>
          </a:p>
        </p:txBody>
      </p:sp>
      <p:sp>
        <p:nvSpPr>
          <p:cNvPr id="3" name="Content Placeholder 2"/>
          <p:cNvSpPr>
            <a:spLocks noGrp="1"/>
          </p:cNvSpPr>
          <p:nvPr>
            <p:ph idx="1"/>
          </p:nvPr>
        </p:nvSpPr>
        <p:spPr/>
        <p:txBody>
          <a:bodyPr>
            <a:normAutofit/>
          </a:bodyPr>
          <a:lstStyle/>
          <a:p>
            <a:pPr>
              <a:buClr>
                <a:srgbClr val="189BC4"/>
              </a:buClr>
            </a:pPr>
            <a:r>
              <a:rPr lang="de-AT" sz="1800" dirty="0">
                <a:solidFill>
                  <a:schemeClr val="accent1"/>
                </a:solidFill>
                <a:latin typeface="Corbel" panose="020B0503020204020204" pitchFamily="34" charset="0"/>
              </a:rPr>
              <a:t>Schiffe i.d.R. mit Dieselmotoren betrieben</a:t>
            </a:r>
          </a:p>
          <a:p>
            <a:pPr lvl="1">
              <a:buClr>
                <a:srgbClr val="189BC4"/>
              </a:buClr>
              <a:buFont typeface="Symbol" panose="05050102010706020507" pitchFamily="18" charset="2"/>
              <a:buChar char="-"/>
            </a:pPr>
            <a:r>
              <a:rPr lang="de-AT" sz="1600" dirty="0">
                <a:solidFill>
                  <a:schemeClr val="accent1"/>
                </a:solidFill>
                <a:latin typeface="Corbel" panose="020B0503020204020204" pitchFamily="34" charset="0"/>
              </a:rPr>
              <a:t>Emissionsoptimiert</a:t>
            </a:r>
          </a:p>
          <a:p>
            <a:pPr lvl="1">
              <a:buClr>
                <a:srgbClr val="189BC4"/>
              </a:buClr>
              <a:buFont typeface="Symbol" panose="05050102010706020507" pitchFamily="18" charset="2"/>
              <a:buChar char="-"/>
            </a:pPr>
            <a:r>
              <a:rPr lang="de-AT" sz="1600" dirty="0">
                <a:solidFill>
                  <a:schemeClr val="accent1"/>
                </a:solidFill>
                <a:latin typeface="Corbel" panose="020B0503020204020204" pitchFamily="34" charset="0"/>
              </a:rPr>
              <a:t>spezifischer Treibstoffverbrauch 0,2 kg/kWh</a:t>
            </a:r>
          </a:p>
          <a:p>
            <a:pPr>
              <a:buClr>
                <a:srgbClr val="189BC4"/>
              </a:buClr>
            </a:pPr>
            <a:endParaRPr lang="de-AT" sz="1800" dirty="0">
              <a:solidFill>
                <a:schemeClr val="accent1"/>
              </a:solidFill>
              <a:latin typeface="Corbel" panose="020B0503020204020204" pitchFamily="34" charset="0"/>
            </a:endParaRPr>
          </a:p>
          <a:p>
            <a:pPr>
              <a:buClr>
                <a:srgbClr val="189BC4"/>
              </a:buClr>
            </a:pPr>
            <a:r>
              <a:rPr lang="de-AT" sz="1800" dirty="0">
                <a:solidFill>
                  <a:schemeClr val="accent1"/>
                </a:solidFill>
                <a:latin typeface="Corbel" panose="020B0503020204020204" pitchFamily="34" charset="0"/>
              </a:rPr>
              <a:t>zukünftig:</a:t>
            </a:r>
          </a:p>
          <a:p>
            <a:pPr lvl="1">
              <a:buClr>
                <a:srgbClr val="189BC4"/>
              </a:buClr>
              <a:buFont typeface="Symbol" panose="05050102010706020507" pitchFamily="18" charset="2"/>
              <a:buChar char="-"/>
            </a:pPr>
            <a:r>
              <a:rPr lang="de-AT" sz="1600" dirty="0">
                <a:solidFill>
                  <a:schemeClr val="accent1"/>
                </a:solidFill>
                <a:latin typeface="Corbel" panose="020B0503020204020204" pitchFamily="34" charset="0"/>
              </a:rPr>
              <a:t>gasbetriebenen Motoren</a:t>
            </a:r>
          </a:p>
          <a:p>
            <a:pPr lvl="1">
              <a:buClr>
                <a:srgbClr val="189BC4"/>
              </a:buClr>
              <a:buFont typeface="Symbol" panose="05050102010706020507" pitchFamily="18" charset="2"/>
              <a:buChar char="-"/>
            </a:pPr>
            <a:r>
              <a:rPr lang="de-AT" sz="1600" dirty="0">
                <a:solidFill>
                  <a:schemeClr val="accent1"/>
                </a:solidFill>
                <a:latin typeface="Corbel" panose="020B0503020204020204" pitchFamily="34" charset="0"/>
              </a:rPr>
              <a:t>Brennstoffzellen</a:t>
            </a:r>
          </a:p>
          <a:p>
            <a:pPr>
              <a:buClr>
                <a:srgbClr val="189BC4"/>
              </a:buClr>
            </a:pPr>
            <a:endParaRPr lang="de-AT" sz="1800" dirty="0">
              <a:solidFill>
                <a:schemeClr val="accent1"/>
              </a:solidFill>
              <a:latin typeface="Corbel" panose="020B0503020204020204" pitchFamily="34" charset="0"/>
            </a:endParaRPr>
          </a:p>
          <a:p>
            <a:pPr>
              <a:buClr>
                <a:srgbClr val="189BC4"/>
              </a:buClr>
            </a:pPr>
            <a:r>
              <a:rPr lang="de-AT" sz="1800" dirty="0">
                <a:solidFill>
                  <a:schemeClr val="accent1"/>
                </a:solidFill>
                <a:latin typeface="Corbel" panose="020B0503020204020204" pitchFamily="34" charset="0"/>
              </a:rPr>
              <a:t>Richtlinie 2009/30/EG Schwefelgehalt aller Treibstoffe auf 0,001% begrenzt</a:t>
            </a:r>
          </a:p>
          <a:p>
            <a:pPr>
              <a:buClr>
                <a:srgbClr val="189BC4"/>
              </a:buClr>
            </a:pPr>
            <a:endParaRPr lang="de-AT" sz="1800" dirty="0">
              <a:solidFill>
                <a:schemeClr val="accent1"/>
              </a:solidFill>
              <a:latin typeface="Corbel" panose="020B0503020204020204" pitchFamily="34" charset="0"/>
            </a:endParaRPr>
          </a:p>
          <a:p>
            <a:pPr>
              <a:buClr>
                <a:srgbClr val="189BC4"/>
              </a:buClr>
            </a:pPr>
            <a:r>
              <a:rPr lang="de-AT" sz="1800" dirty="0">
                <a:solidFill>
                  <a:schemeClr val="accent1"/>
                </a:solidFill>
                <a:latin typeface="Corbel" panose="020B0503020204020204" pitchFamily="34" charset="0"/>
              </a:rPr>
              <a:t>wirkungsvollste Techniken zur Reduktion von Motoremissionen und Treibstoffverbrauch, unter anderem:</a:t>
            </a:r>
          </a:p>
          <a:p>
            <a:pPr lvl="1">
              <a:buClr>
                <a:srgbClr val="189BC4"/>
              </a:buClr>
              <a:buFont typeface="Symbol" panose="05050102010706020507" pitchFamily="18" charset="2"/>
              <a:buChar char="-"/>
            </a:pPr>
            <a:r>
              <a:rPr lang="de-AT" sz="1600" dirty="0">
                <a:solidFill>
                  <a:schemeClr val="accent1"/>
                </a:solidFill>
                <a:latin typeface="Corbel" panose="020B0503020204020204" pitchFamily="34" charset="0"/>
              </a:rPr>
              <a:t>Motoren für verflüssigtes Erdgas (LNG)</a:t>
            </a:r>
          </a:p>
          <a:p>
            <a:pPr lvl="1">
              <a:buClr>
                <a:srgbClr val="189BC4"/>
              </a:buClr>
              <a:buFont typeface="Symbol" panose="05050102010706020507" pitchFamily="18" charset="2"/>
              <a:buChar char="-"/>
            </a:pPr>
            <a:r>
              <a:rPr lang="de-AT" sz="1600" dirty="0">
                <a:solidFill>
                  <a:schemeClr val="accent1"/>
                </a:solidFill>
                <a:latin typeface="Corbel" panose="020B0503020204020204" pitchFamily="34" charset="0"/>
              </a:rPr>
              <a:t>Schwefelarmer Treibstoff</a:t>
            </a:r>
          </a:p>
          <a:p>
            <a:pPr lvl="1">
              <a:buClr>
                <a:srgbClr val="189BC4"/>
              </a:buClr>
              <a:buFont typeface="Symbol" panose="05050102010706020507" pitchFamily="18" charset="2"/>
              <a:buChar char="-"/>
            </a:pPr>
            <a:r>
              <a:rPr lang="de-AT" sz="1600" dirty="0">
                <a:solidFill>
                  <a:schemeClr val="accent1"/>
                </a:solidFill>
                <a:latin typeface="Corbel" panose="020B0503020204020204" pitchFamily="34" charset="0"/>
              </a:rPr>
              <a:t>Diesel-Oxidationskatalysator</a:t>
            </a:r>
          </a:p>
          <a:p>
            <a:pPr marL="0" indent="0">
              <a:buClr>
                <a:srgbClr val="189BC4"/>
              </a:buClr>
              <a:buNone/>
            </a:pPr>
            <a:endParaRPr lang="de-AT" sz="1800" dirty="0">
              <a:solidFill>
                <a:schemeClr val="accent1"/>
              </a:solidFill>
              <a:latin typeface="Corbel" panose="020B0503020204020204" pitchFamily="34" charset="0"/>
            </a:endParaRPr>
          </a:p>
          <a:p>
            <a:pPr marL="0" indent="0">
              <a:buClr>
                <a:srgbClr val="189BC4"/>
              </a:buClr>
              <a:buNone/>
            </a:pPr>
            <a:endParaRPr lang="de-AT" sz="1800" dirty="0">
              <a:solidFill>
                <a:schemeClr val="accent1"/>
              </a:solidFill>
              <a:latin typeface="Corbel" panose="020B0503020204020204" pitchFamily="34" charset="0"/>
            </a:endParaRPr>
          </a:p>
          <a:p>
            <a:pPr>
              <a:buClr>
                <a:srgbClr val="189BC4"/>
              </a:buClr>
            </a:pPr>
            <a:endParaRPr lang="de-AT" sz="1800" dirty="0">
              <a:solidFill>
                <a:schemeClr val="accent1"/>
              </a:solidFill>
              <a:latin typeface="Corbel" panose="020B0503020204020204" pitchFamily="34" charset="0"/>
            </a:endParaRPr>
          </a:p>
          <a:p>
            <a:pPr>
              <a:buClr>
                <a:srgbClr val="189BC4"/>
              </a:buClr>
            </a:pPr>
            <a:endParaRPr lang="de-AT" sz="1800" dirty="0">
              <a:solidFill>
                <a:schemeClr val="accent1"/>
              </a:solidFill>
              <a:latin typeface="Corbel" panose="020B0503020204020204" pitchFamily="34" charset="0"/>
            </a:endParaRPr>
          </a:p>
          <a:p>
            <a:pPr marL="0" indent="0">
              <a:buNone/>
            </a:pPr>
            <a:endParaRPr lang="de-AT" dirty="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35</a:t>
            </a:fld>
            <a:endParaRPr lang="de-AT" dirty="0">
              <a:solidFill>
                <a:prstClr val="white"/>
              </a:solidFill>
            </a:endParaRPr>
          </a:p>
        </p:txBody>
      </p:sp>
      <p:pic>
        <p:nvPicPr>
          <p:cNvPr id="4" name="Grafik 3"/>
          <p:cNvPicPr>
            <a:picLocks noChangeAspect="1"/>
          </p:cNvPicPr>
          <p:nvPr/>
        </p:nvPicPr>
        <p:blipFill>
          <a:blip r:embed="rId3"/>
          <a:stretch>
            <a:fillRect/>
          </a:stretch>
        </p:blipFill>
        <p:spPr>
          <a:xfrm>
            <a:off x="6310829" y="1916832"/>
            <a:ext cx="2833171" cy="1881403"/>
          </a:xfrm>
          <a:prstGeom prst="rect">
            <a:avLst/>
          </a:prstGeom>
        </p:spPr>
      </p:pic>
      <p:sp>
        <p:nvSpPr>
          <p:cNvPr id="7" name="Rectangle 5"/>
          <p:cNvSpPr>
            <a:spLocks noChangeArrowheads="1"/>
          </p:cNvSpPr>
          <p:nvPr/>
        </p:nvSpPr>
        <p:spPr bwMode="auto">
          <a:xfrm>
            <a:off x="8227379" y="6374268"/>
            <a:ext cx="91884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800" dirty="0">
                <a:solidFill>
                  <a:schemeClr val="accent1"/>
                </a:solidFill>
                <a:latin typeface="Corbel" panose="020B0503020204020204" pitchFamily="34" charset="0"/>
              </a:rPr>
              <a:t>Quelle: viadonau</a:t>
            </a:r>
          </a:p>
        </p:txBody>
      </p:sp>
      <p:sp>
        <p:nvSpPr>
          <p:cNvPr id="8" name="Rectangle 5"/>
          <p:cNvSpPr>
            <a:spLocks noChangeArrowheads="1"/>
          </p:cNvSpPr>
          <p:nvPr/>
        </p:nvSpPr>
        <p:spPr bwMode="auto">
          <a:xfrm>
            <a:off x="6298348" y="1928177"/>
            <a:ext cx="840295"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800" dirty="0">
                <a:solidFill>
                  <a:schemeClr val="accent1"/>
                </a:solidFill>
                <a:latin typeface="Corbel" panose="020B0503020204020204" pitchFamily="34" charset="0"/>
              </a:rPr>
              <a:t>Quelle: </a:t>
            </a:r>
            <a:r>
              <a:rPr lang="de-DE" sz="800" dirty="0" err="1">
                <a:solidFill>
                  <a:schemeClr val="accent1"/>
                </a:solidFill>
                <a:latin typeface="Corbel" panose="020B0503020204020204" pitchFamily="34" charset="0"/>
              </a:rPr>
              <a:t>pixabay</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7417176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a:solidFill>
                  <a:schemeClr val="accent1"/>
                </a:solidFill>
                <a:latin typeface="Corbel" panose="020B0503020204020204" pitchFamily="34" charset="0"/>
              </a:rPr>
              <a:t>Treibstoffe/ Abgasemissionen</a:t>
            </a:r>
            <a:br>
              <a:rPr lang="de-AT" b="1" dirty="0">
                <a:solidFill>
                  <a:schemeClr val="accent1"/>
                </a:solidFill>
                <a:latin typeface="Corbel" panose="020B0503020204020204" pitchFamily="34" charset="0"/>
              </a:rPr>
            </a:br>
            <a:r>
              <a:rPr lang="de-DE" sz="2400" dirty="0">
                <a:solidFill>
                  <a:schemeClr val="accent1"/>
                </a:solidFill>
                <a:latin typeface="Corbel" panose="020B0503020204020204" pitchFamily="34" charset="0"/>
              </a:rPr>
              <a:t>Ausstattung, Antrieb</a:t>
            </a:r>
            <a:endParaRPr lang="de-AT" dirty="0">
              <a:solidFill>
                <a:srgbClr val="3C628F"/>
              </a:solidFill>
            </a:endParaRPr>
          </a:p>
        </p:txBody>
      </p:sp>
      <p:sp>
        <p:nvSpPr>
          <p:cNvPr id="3" name="Content Placeholder 2"/>
          <p:cNvSpPr>
            <a:spLocks noGrp="1"/>
          </p:cNvSpPr>
          <p:nvPr>
            <p:ph idx="1"/>
          </p:nvPr>
        </p:nvSpPr>
        <p:spPr/>
        <p:txBody>
          <a:bodyPr>
            <a:normAutofit fontScale="92500" lnSpcReduction="10000"/>
          </a:bodyPr>
          <a:lstStyle/>
          <a:p>
            <a:r>
              <a:rPr lang="de-DE" dirty="0">
                <a:solidFill>
                  <a:srgbClr val="3C628F"/>
                </a:solidFill>
              </a:rPr>
              <a:t>Verordnung (EU) 2016/1628 </a:t>
            </a:r>
            <a:r>
              <a:rPr lang="de-AT" dirty="0">
                <a:solidFill>
                  <a:srgbClr val="3C628F"/>
                </a:solidFill>
              </a:rPr>
              <a:t>(Non-Road Mobile </a:t>
            </a:r>
            <a:r>
              <a:rPr lang="de-AT" dirty="0" err="1">
                <a:solidFill>
                  <a:srgbClr val="3C628F"/>
                </a:solidFill>
              </a:rPr>
              <a:t>Machinery</a:t>
            </a:r>
            <a:r>
              <a:rPr lang="de-AT" dirty="0">
                <a:solidFill>
                  <a:srgbClr val="3C628F"/>
                </a:solidFill>
              </a:rPr>
              <a:t>/NRMM-Verordnung</a:t>
            </a:r>
            <a:r>
              <a:rPr lang="de-DE" dirty="0">
                <a:solidFill>
                  <a:srgbClr val="3C628F"/>
                </a:solidFill>
              </a:rPr>
              <a:t>):</a:t>
            </a:r>
          </a:p>
          <a:p>
            <a:r>
              <a:rPr lang="de-DE" dirty="0">
                <a:solidFill>
                  <a:srgbClr val="3C628F"/>
                </a:solidFill>
              </a:rPr>
              <a:t>Regelt Grenzwerte für Abgasemissionen neuer Motoren.</a:t>
            </a:r>
          </a:p>
          <a:p>
            <a:r>
              <a:rPr lang="de-DE" dirty="0">
                <a:solidFill>
                  <a:srgbClr val="3C628F"/>
                </a:solidFill>
              </a:rPr>
              <a:t>Grenzwerte sind sehr streng -&gt; Emissionsreduktionstechnologien und Partikelfilter notwendig</a:t>
            </a:r>
          </a:p>
          <a:p>
            <a:r>
              <a:rPr lang="de-AT" dirty="0">
                <a:solidFill>
                  <a:srgbClr val="3C628F"/>
                </a:solidFill>
              </a:rPr>
              <a:t>Erstmals ist auch ein Grenzwert für die Anzahl der Partikel einzuhalten (Motoren mit einer Leistung P ≥ 300 kW).  </a:t>
            </a:r>
          </a:p>
          <a:p>
            <a:r>
              <a:rPr lang="de-AT" dirty="0">
                <a:solidFill>
                  <a:srgbClr val="3C628F"/>
                </a:solidFill>
              </a:rPr>
              <a:t> EU-Kommission diskutiert auch freiwillige Umweltstandards, die auch auf bestehende Schiffe angewandt werden könnten</a:t>
            </a:r>
          </a:p>
          <a:p>
            <a:r>
              <a:rPr lang="de-AT" dirty="0">
                <a:solidFill>
                  <a:srgbClr val="3C628F"/>
                </a:solidFill>
              </a:rPr>
              <a:t>Derzeit gibt es solche Umweltstandards in Belgien und den Niederlanden</a:t>
            </a:r>
          </a:p>
          <a:p>
            <a:r>
              <a:rPr lang="de-AT" dirty="0">
                <a:solidFill>
                  <a:srgbClr val="3C628F"/>
                </a:solidFill>
              </a:rPr>
              <a:t>Einhaltung durch Green Award gekennzeichnet. Schiffe mit diesem Award können bis zu 30% ermäßigte Hafengebühren erhalten</a:t>
            </a:r>
          </a:p>
          <a:p>
            <a:endParaRPr lang="de-AT" dirty="0">
              <a:solidFill>
                <a:srgbClr val="3C628F"/>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36</a:t>
            </a:fld>
            <a:endParaRPr lang="de-AT" dirty="0">
              <a:solidFill>
                <a:prstClr val="white"/>
              </a:solidFill>
            </a:endParaRPr>
          </a:p>
        </p:txBody>
      </p:sp>
    </p:spTree>
    <p:extLst>
      <p:ext uri="{BB962C8B-B14F-4D97-AF65-F5344CB8AC3E}">
        <p14:creationId xmlns:p14="http://schemas.microsoft.com/office/powerpoint/2010/main" val="14358662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solidFill>
                  <a:srgbClr val="3C628F"/>
                </a:solidFill>
              </a:rPr>
              <a:t>Best Practice Beispiel: Port </a:t>
            </a:r>
            <a:r>
              <a:rPr lang="de-DE" dirty="0" err="1">
                <a:solidFill>
                  <a:srgbClr val="3C628F"/>
                </a:solidFill>
              </a:rPr>
              <a:t>of</a:t>
            </a:r>
            <a:r>
              <a:rPr lang="de-DE" dirty="0">
                <a:solidFill>
                  <a:srgbClr val="3C628F"/>
                </a:solidFill>
              </a:rPr>
              <a:t> Rotterdam</a:t>
            </a:r>
            <a:endParaRPr lang="de-AT" dirty="0">
              <a:solidFill>
                <a:srgbClr val="3C628F"/>
              </a:solidFill>
            </a:endParaRPr>
          </a:p>
        </p:txBody>
      </p:sp>
      <p:sp>
        <p:nvSpPr>
          <p:cNvPr id="3" name="Content Placeholder 2"/>
          <p:cNvSpPr>
            <a:spLocks noGrp="1"/>
          </p:cNvSpPr>
          <p:nvPr>
            <p:ph idx="1"/>
          </p:nvPr>
        </p:nvSpPr>
        <p:spPr/>
        <p:txBody>
          <a:bodyPr/>
          <a:lstStyle/>
          <a:p>
            <a:r>
              <a:rPr lang="de-DE" dirty="0">
                <a:solidFill>
                  <a:srgbClr val="3C628F"/>
                </a:solidFill>
              </a:rPr>
              <a:t>Hafen Rotterdam setzt unterschiedlichste Maßnahmen um den Hafen nachhaltig zu gestalten. Z.B.:</a:t>
            </a:r>
          </a:p>
          <a:p>
            <a:endParaRPr lang="de-DE" sz="1000" dirty="0">
              <a:solidFill>
                <a:srgbClr val="3C628F"/>
              </a:solidFill>
            </a:endParaRPr>
          </a:p>
          <a:p>
            <a:r>
              <a:rPr lang="de-DE" dirty="0">
                <a:solidFill>
                  <a:srgbClr val="3C628F"/>
                </a:solidFill>
              </a:rPr>
              <a:t>ab 2025 nur mehr Binnenschiffe zugelassen, deren Motor zumindest ZKR-Stufe II entsprechen</a:t>
            </a:r>
          </a:p>
          <a:p>
            <a:endParaRPr lang="de-DE" sz="1000" dirty="0">
              <a:solidFill>
                <a:srgbClr val="3C628F"/>
              </a:solidFill>
            </a:endParaRPr>
          </a:p>
          <a:p>
            <a:r>
              <a:rPr lang="de-AT" dirty="0">
                <a:solidFill>
                  <a:srgbClr val="3C628F"/>
                </a:solidFill>
              </a:rPr>
              <a:t>Umweltfreundliche Seeschiffe, die mehr erfüllen als es gesetzliche Normen vorschreiben, erhalten bis zu 20% Ermäßigung auf Hafengebühren</a:t>
            </a:r>
          </a:p>
          <a:p>
            <a:endParaRPr lang="de-DE" dirty="0">
              <a:solidFill>
                <a:srgbClr val="3C628F"/>
              </a:solidFill>
            </a:endParaRPr>
          </a:p>
          <a:p>
            <a:r>
              <a:rPr lang="de-DE" dirty="0">
                <a:solidFill>
                  <a:srgbClr val="3C628F"/>
                </a:solidFill>
              </a:rPr>
              <a:t>Wind- und Solarenergie im Hafen etc…</a:t>
            </a: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37</a:t>
            </a:fld>
            <a:endParaRPr lang="de-AT" dirty="0">
              <a:solidFill>
                <a:prstClr val="white"/>
              </a:solidFill>
            </a:endParaRPr>
          </a:p>
        </p:txBody>
      </p:sp>
      <p:pic>
        <p:nvPicPr>
          <p:cNvPr id="6" name="Picture 5"/>
          <p:cNvPicPr>
            <a:picLocks noChangeAspect="1"/>
          </p:cNvPicPr>
          <p:nvPr/>
        </p:nvPicPr>
        <p:blipFill>
          <a:blip r:embed="rId3"/>
          <a:stretch>
            <a:fillRect/>
          </a:stretch>
        </p:blipFill>
        <p:spPr>
          <a:xfrm>
            <a:off x="6354452" y="4653136"/>
            <a:ext cx="2483768" cy="1655845"/>
          </a:xfrm>
          <a:prstGeom prst="rect">
            <a:avLst/>
          </a:prstGeom>
        </p:spPr>
      </p:pic>
      <p:sp>
        <p:nvSpPr>
          <p:cNvPr id="7" name="TextBox 6"/>
          <p:cNvSpPr txBox="1"/>
          <p:nvPr/>
        </p:nvSpPr>
        <p:spPr>
          <a:xfrm>
            <a:off x="6588224" y="6308981"/>
            <a:ext cx="1872208" cy="215444"/>
          </a:xfrm>
          <a:prstGeom prst="rect">
            <a:avLst/>
          </a:prstGeom>
          <a:noFill/>
        </p:spPr>
        <p:txBody>
          <a:bodyPr wrap="square" rtlCol="0">
            <a:spAutoFit/>
          </a:bodyPr>
          <a:lstStyle/>
          <a:p>
            <a:r>
              <a:rPr lang="de-DE" sz="800" dirty="0">
                <a:solidFill>
                  <a:srgbClr val="3C628F"/>
                </a:solidFill>
              </a:rPr>
              <a:t>Quelle: </a:t>
            </a:r>
            <a:r>
              <a:rPr lang="de-DE" sz="800" dirty="0" err="1">
                <a:solidFill>
                  <a:srgbClr val="3C628F"/>
                </a:solidFill>
              </a:rPr>
              <a:t>pixabay</a:t>
            </a:r>
            <a:endParaRPr lang="de-AT" sz="800" dirty="0">
              <a:solidFill>
                <a:srgbClr val="3C628F"/>
              </a:solidFill>
            </a:endParaRPr>
          </a:p>
        </p:txBody>
      </p:sp>
    </p:spTree>
    <p:extLst>
      <p:ext uri="{BB962C8B-B14F-4D97-AF65-F5344CB8AC3E}">
        <p14:creationId xmlns:p14="http://schemas.microsoft.com/office/powerpoint/2010/main" val="40743482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a:solidFill>
                  <a:schemeClr val="accent1"/>
                </a:solidFill>
                <a:latin typeface="Corbel" panose="020B0503020204020204" pitchFamily="34" charset="0"/>
              </a:rPr>
              <a:t>Exkurs: Gefahrguttransport</a:t>
            </a:r>
          </a:p>
        </p:txBody>
      </p:sp>
      <p:sp>
        <p:nvSpPr>
          <p:cNvPr id="3" name="Content Placeholder 2"/>
          <p:cNvSpPr>
            <a:spLocks noGrp="1"/>
          </p:cNvSpPr>
          <p:nvPr>
            <p:ph idx="1"/>
          </p:nvPr>
        </p:nvSpPr>
        <p:spPr>
          <a:xfrm>
            <a:off x="457200" y="1700808"/>
            <a:ext cx="8686800" cy="4776192"/>
          </a:xfrm>
        </p:spPr>
        <p:txBody>
          <a:bodyPr>
            <a:noAutofit/>
          </a:bodyPr>
          <a:lstStyle/>
          <a:p>
            <a:pPr marL="0" indent="0">
              <a:spcBef>
                <a:spcPts val="0"/>
              </a:spcBef>
              <a:spcAft>
                <a:spcPts val="300"/>
              </a:spcAft>
              <a:buClr>
                <a:srgbClr val="189BC4"/>
              </a:buClr>
              <a:buNone/>
            </a:pPr>
            <a:r>
              <a:rPr lang="de-AT" sz="1800" b="1" dirty="0">
                <a:solidFill>
                  <a:srgbClr val="189BC4"/>
                </a:solidFill>
                <a:latin typeface="Corbel" panose="020B0503020204020204" pitchFamily="34" charset="0"/>
              </a:rPr>
              <a:t>Gefahrenpotenzial</a:t>
            </a:r>
            <a:r>
              <a:rPr lang="de-AT" sz="1800" dirty="0">
                <a:solidFill>
                  <a:schemeClr val="accent1"/>
                </a:solidFill>
                <a:latin typeface="Corbel" panose="020B0503020204020204" pitchFamily="34" charset="0"/>
              </a:rPr>
              <a:t> gewisser Güter </a:t>
            </a:r>
            <a:r>
              <a:rPr lang="de-AT" sz="1800" dirty="0">
                <a:latin typeface="Corbel" panose="020B0503020204020204" pitchFamily="34" charset="0"/>
              </a:rPr>
              <a:t>beim Transport </a:t>
            </a:r>
            <a:r>
              <a:rPr lang="de-AT" sz="1800" dirty="0">
                <a:solidFill>
                  <a:schemeClr val="accent1"/>
                </a:solidFill>
                <a:latin typeface="Corbel" panose="020B0503020204020204" pitchFamily="34" charset="0"/>
              </a:rPr>
              <a:t>(für Mensch, Tier, Sachen oder die Umwelt)</a:t>
            </a:r>
          </a:p>
          <a:p>
            <a:pPr>
              <a:spcBef>
                <a:spcPts val="0"/>
              </a:spcBef>
              <a:spcAft>
                <a:spcPts val="300"/>
              </a:spcAft>
              <a:buClr>
                <a:srgbClr val="189BC4"/>
              </a:buClr>
            </a:pPr>
            <a:r>
              <a:rPr lang="de-AT" sz="1800" dirty="0">
                <a:solidFill>
                  <a:schemeClr val="accent1"/>
                </a:solidFill>
                <a:latin typeface="Corbel" panose="020B0503020204020204" pitchFamily="34" charset="0"/>
              </a:rPr>
              <a:t>nat. + int. Vorschriften zur Einstufung, Verpackung, Kennzeichnung, Beförderung… </a:t>
            </a:r>
          </a:p>
          <a:p>
            <a:pPr>
              <a:spcBef>
                <a:spcPts val="0"/>
              </a:spcBef>
              <a:spcAft>
                <a:spcPts val="300"/>
              </a:spcAft>
              <a:buClr>
                <a:srgbClr val="189BC4"/>
              </a:buClr>
            </a:pPr>
            <a:r>
              <a:rPr lang="de-AT" sz="1800" dirty="0">
                <a:solidFill>
                  <a:schemeClr val="accent1"/>
                </a:solidFill>
                <a:latin typeface="Corbel" panose="020B0503020204020204" pitchFamily="34" charset="0"/>
              </a:rPr>
              <a:t>international in </a:t>
            </a:r>
            <a:r>
              <a:rPr lang="de-AT" sz="1800" b="1" dirty="0">
                <a:solidFill>
                  <a:srgbClr val="189BC4"/>
                </a:solidFill>
                <a:latin typeface="Corbel" panose="020B0503020204020204" pitchFamily="34" charset="0"/>
              </a:rPr>
              <a:t>ADN</a:t>
            </a:r>
            <a:r>
              <a:rPr lang="de-AT" sz="1800" dirty="0">
                <a:solidFill>
                  <a:schemeClr val="accent1"/>
                </a:solidFill>
                <a:latin typeface="Corbel" panose="020B0503020204020204" pitchFamily="34" charset="0"/>
              </a:rPr>
              <a:t> geregelt (</a:t>
            </a:r>
            <a:r>
              <a:rPr lang="de-AT" sz="1800" dirty="0" err="1">
                <a:solidFill>
                  <a:schemeClr val="accent1"/>
                </a:solidFill>
                <a:latin typeface="Corbel" panose="020B0503020204020204" pitchFamily="34" charset="0"/>
              </a:rPr>
              <a:t>Europ</a:t>
            </a:r>
            <a:r>
              <a:rPr lang="de-AT" sz="1800" dirty="0">
                <a:solidFill>
                  <a:schemeClr val="accent1"/>
                </a:solidFill>
                <a:latin typeface="Corbel" panose="020B0503020204020204" pitchFamily="34" charset="0"/>
              </a:rPr>
              <a:t>. Übereinkommen über die internationale Beförderung gefährlicher Güter auf Binnenwasserstraßen)</a:t>
            </a:r>
          </a:p>
          <a:p>
            <a:pPr lvl="1">
              <a:spcBef>
                <a:spcPts val="0"/>
              </a:spcBef>
              <a:spcAft>
                <a:spcPts val="300"/>
              </a:spcAft>
              <a:buClr>
                <a:srgbClr val="189BC4"/>
              </a:buClr>
              <a:buFont typeface="Symbol" panose="05050102010706020507" pitchFamily="18" charset="2"/>
              <a:buChar char="-"/>
            </a:pPr>
            <a:r>
              <a:rPr lang="de-AT" sz="1800" dirty="0">
                <a:solidFill>
                  <a:schemeClr val="accent1"/>
                </a:solidFill>
                <a:latin typeface="Corbel" panose="020B0503020204020204" pitchFamily="34" charset="0"/>
              </a:rPr>
              <a:t>Erfasst alle gefährlichen Güter</a:t>
            </a:r>
          </a:p>
          <a:p>
            <a:pPr lvl="1">
              <a:spcBef>
                <a:spcPts val="0"/>
              </a:spcBef>
              <a:spcAft>
                <a:spcPts val="300"/>
              </a:spcAft>
              <a:buClr>
                <a:srgbClr val="189BC4"/>
              </a:buClr>
              <a:buFont typeface="Symbol" panose="05050102010706020507" pitchFamily="18" charset="2"/>
              <a:buChar char="-"/>
            </a:pPr>
            <a:r>
              <a:rPr lang="de-AT" sz="1800" dirty="0">
                <a:solidFill>
                  <a:schemeClr val="accent1"/>
                </a:solidFill>
                <a:latin typeface="Corbel" panose="020B0503020204020204" pitchFamily="34" charset="0"/>
              </a:rPr>
              <a:t>Legt fest, ob Transport mit dem Binnenschiff gestattet ist</a:t>
            </a:r>
          </a:p>
          <a:p>
            <a:pPr lvl="1">
              <a:spcBef>
                <a:spcPts val="0"/>
              </a:spcBef>
              <a:spcAft>
                <a:spcPts val="300"/>
              </a:spcAft>
              <a:buClr>
                <a:srgbClr val="189BC4"/>
              </a:buClr>
              <a:buFont typeface="Symbol" panose="05050102010706020507" pitchFamily="18" charset="2"/>
              <a:buChar char="-"/>
            </a:pPr>
            <a:r>
              <a:rPr lang="de-AT" sz="1800" dirty="0">
                <a:solidFill>
                  <a:schemeClr val="accent1"/>
                </a:solidFill>
                <a:latin typeface="Corbel" panose="020B0503020204020204" pitchFamily="34" charset="0"/>
              </a:rPr>
              <a:t>Klassifizierung der Güter inklusive Zuordnungskriterien und Prüfverfahren </a:t>
            </a:r>
          </a:p>
          <a:p>
            <a:pPr lvl="1">
              <a:spcBef>
                <a:spcPts val="0"/>
              </a:spcBef>
              <a:spcAft>
                <a:spcPts val="300"/>
              </a:spcAft>
              <a:buClr>
                <a:srgbClr val="189BC4"/>
              </a:buClr>
              <a:buFont typeface="Symbol" panose="05050102010706020507" pitchFamily="18" charset="2"/>
              <a:buChar char="-"/>
            </a:pPr>
            <a:r>
              <a:rPr lang="de-AT" sz="1800" dirty="0">
                <a:solidFill>
                  <a:schemeClr val="accent1"/>
                </a:solidFill>
                <a:latin typeface="Corbel" panose="020B0503020204020204" pitchFamily="34" charset="0"/>
              </a:rPr>
              <a:t>Verwendung von Verpackungen, Tanks und Massengutbehältern </a:t>
            </a:r>
          </a:p>
          <a:p>
            <a:pPr lvl="1">
              <a:spcBef>
                <a:spcPts val="0"/>
              </a:spcBef>
              <a:spcAft>
                <a:spcPts val="300"/>
              </a:spcAft>
              <a:buClr>
                <a:srgbClr val="189BC4"/>
              </a:buClr>
              <a:buFont typeface="Symbol" panose="05050102010706020507" pitchFamily="18" charset="2"/>
              <a:buChar char="-"/>
            </a:pPr>
            <a:r>
              <a:rPr lang="de-AT" sz="1800" dirty="0">
                <a:solidFill>
                  <a:schemeClr val="accent1"/>
                </a:solidFill>
                <a:latin typeface="Corbel" panose="020B0503020204020204" pitchFamily="34" charset="0"/>
              </a:rPr>
              <a:t>Verfahren beim Güterversand (zum Beispiel Kennzeichnung und Beschriftung) </a:t>
            </a:r>
          </a:p>
          <a:p>
            <a:pPr lvl="1">
              <a:spcBef>
                <a:spcPts val="0"/>
              </a:spcBef>
              <a:spcAft>
                <a:spcPts val="300"/>
              </a:spcAft>
              <a:buClr>
                <a:srgbClr val="189BC4"/>
              </a:buClr>
              <a:buFont typeface="Symbol" panose="05050102010706020507" pitchFamily="18" charset="2"/>
              <a:buChar char="-"/>
            </a:pPr>
            <a:r>
              <a:rPr lang="de-AT" sz="1800" dirty="0">
                <a:solidFill>
                  <a:schemeClr val="accent1"/>
                </a:solidFill>
                <a:latin typeface="Corbel" panose="020B0503020204020204" pitchFamily="34" charset="0"/>
              </a:rPr>
              <a:t>Bestimmungen bezüglich Beladung, Transport, Entladung und sonstige     Behandlung von Gütern </a:t>
            </a:r>
          </a:p>
          <a:p>
            <a:pPr lvl="1">
              <a:spcBef>
                <a:spcPts val="0"/>
              </a:spcBef>
              <a:spcAft>
                <a:spcPts val="300"/>
              </a:spcAft>
              <a:buClr>
                <a:srgbClr val="189BC4"/>
              </a:buClr>
              <a:buFont typeface="Symbol" panose="05050102010706020507" pitchFamily="18" charset="2"/>
              <a:buChar char="-"/>
            </a:pPr>
            <a:r>
              <a:rPr lang="de-AT" sz="1800" dirty="0">
                <a:solidFill>
                  <a:schemeClr val="accent1"/>
                </a:solidFill>
                <a:latin typeface="Corbel" panose="020B0503020204020204" pitchFamily="34" charset="0"/>
              </a:rPr>
              <a:t>Vorschriften bezüglich Schiffsmannschaften, Ausrüstung, Betrieb und Dokumentation </a:t>
            </a:r>
          </a:p>
          <a:p>
            <a:pPr lvl="1">
              <a:spcBef>
                <a:spcPts val="0"/>
              </a:spcBef>
              <a:spcAft>
                <a:spcPts val="300"/>
              </a:spcAft>
              <a:buClr>
                <a:srgbClr val="189BC4"/>
              </a:buClr>
              <a:buFont typeface="Symbol" panose="05050102010706020507" pitchFamily="18" charset="2"/>
              <a:buChar char="-"/>
            </a:pPr>
            <a:r>
              <a:rPr lang="de-AT" sz="1800" dirty="0">
                <a:solidFill>
                  <a:schemeClr val="accent1"/>
                </a:solidFill>
                <a:latin typeface="Corbel" panose="020B0503020204020204" pitchFamily="34" charset="0"/>
              </a:rPr>
              <a:t>Vorschriften für den Schiffsbau</a:t>
            </a:r>
            <a:endParaRPr lang="de-AT" sz="2400" dirty="0">
              <a:solidFill>
                <a:schemeClr val="accent1"/>
              </a:solidFill>
              <a:latin typeface="Corbel" panose="020B0503020204020204" pitchFamily="34" charset="0"/>
            </a:endParaRPr>
          </a:p>
          <a:p>
            <a:pPr>
              <a:spcBef>
                <a:spcPts val="0"/>
              </a:spcBef>
              <a:spcAft>
                <a:spcPts val="300"/>
              </a:spcAft>
              <a:buClr>
                <a:srgbClr val="189BC4"/>
              </a:buClr>
            </a:pPr>
            <a:r>
              <a:rPr lang="de-AT" sz="1800" dirty="0">
                <a:solidFill>
                  <a:schemeClr val="accent1"/>
                </a:solidFill>
                <a:latin typeface="Corbel" panose="020B0503020204020204" pitchFamily="34" charset="0"/>
              </a:rPr>
              <a:t>national im Gefahrgutbeförderungsgesetz geregelt (GGBG)</a:t>
            </a: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38</a:t>
            </a:fld>
            <a:endParaRPr lang="de-AT" dirty="0">
              <a:solidFill>
                <a:prstClr val="white"/>
              </a:solidFill>
            </a:endParaRPr>
          </a:p>
        </p:txBody>
      </p:sp>
    </p:spTree>
    <p:extLst>
      <p:ext uri="{BB962C8B-B14F-4D97-AF65-F5344CB8AC3E}">
        <p14:creationId xmlns:p14="http://schemas.microsoft.com/office/powerpoint/2010/main" val="7991177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rotWithShape="1">
          <a:blip r:embed="rId3">
            <a:clrChange>
              <a:clrFrom>
                <a:srgbClr val="FFFFFF"/>
              </a:clrFrom>
              <a:clrTo>
                <a:srgbClr val="FFFFFF">
                  <a:alpha val="0"/>
                </a:srgbClr>
              </a:clrTo>
            </a:clrChange>
          </a:blip>
          <a:srcRect b="19685"/>
          <a:stretch/>
        </p:blipFill>
        <p:spPr>
          <a:xfrm>
            <a:off x="-1" y="1124744"/>
            <a:ext cx="9170995" cy="5563525"/>
          </a:xfrm>
          <a:prstGeom prst="rect">
            <a:avLst/>
          </a:prstGeom>
        </p:spPr>
      </p:pic>
      <p:sp>
        <p:nvSpPr>
          <p:cNvPr id="2" name="Titel 1"/>
          <p:cNvSpPr>
            <a:spLocks noGrp="1"/>
          </p:cNvSpPr>
          <p:nvPr>
            <p:ph type="title"/>
          </p:nvPr>
        </p:nvSpPr>
        <p:spPr/>
        <p:txBody>
          <a:bodyPr/>
          <a:lstStyle/>
          <a:p>
            <a:r>
              <a:rPr lang="de-AT" b="1" dirty="0">
                <a:solidFill>
                  <a:schemeClr val="accent1"/>
                </a:solidFill>
                <a:latin typeface="Corbel" panose="020B0503020204020204" pitchFamily="34" charset="0"/>
              </a:rPr>
              <a:t>Quiz</a:t>
            </a:r>
            <a:br>
              <a:rPr lang="de-AT" dirty="0">
                <a:solidFill>
                  <a:schemeClr val="accent1"/>
                </a:solidFill>
                <a:latin typeface="Corbel" panose="020B0503020204020204" pitchFamily="34" charset="0"/>
              </a:rPr>
            </a:br>
            <a:r>
              <a:rPr lang="de-AT" sz="2400" dirty="0">
                <a:solidFill>
                  <a:schemeClr val="accent1"/>
                </a:solidFill>
                <a:latin typeface="Corbel" panose="020B0503020204020204" pitchFamily="34" charset="0"/>
              </a:rPr>
              <a:t>Besatzung, Ausstattung, Antrieb </a:t>
            </a:r>
            <a:endParaRPr lang="de-AT" dirty="0">
              <a:solidFill>
                <a:schemeClr val="accent1"/>
              </a:solidFill>
              <a:latin typeface="Corbel" panose="020B0503020204020204" pitchFamily="34" charset="0"/>
            </a:endParaRPr>
          </a:p>
        </p:txBody>
      </p:sp>
      <p:sp>
        <p:nvSpPr>
          <p:cNvPr id="3" name="Inhaltsplatzhalter 2"/>
          <p:cNvSpPr>
            <a:spLocks noGrp="1"/>
          </p:cNvSpPr>
          <p:nvPr>
            <p:ph idx="1"/>
          </p:nvPr>
        </p:nvSpPr>
        <p:spPr>
          <a:xfrm>
            <a:off x="457200" y="1700808"/>
            <a:ext cx="8291264" cy="4776192"/>
          </a:xfrm>
        </p:spPr>
        <p:txBody>
          <a:bodyPr>
            <a:normAutofit/>
          </a:bodyPr>
          <a:lstStyle/>
          <a:p>
            <a:pPr marL="0" indent="0" algn="ctr">
              <a:buNone/>
            </a:pPr>
            <a:r>
              <a:rPr lang="de-AT" sz="2000" dirty="0">
                <a:solidFill>
                  <a:srgbClr val="3C628F"/>
                </a:solidFill>
                <a:latin typeface="Corbel" panose="020B0503020204020204" pitchFamily="34" charset="0"/>
              </a:rPr>
              <a:t>Welches der folgenden Güter ist ein Gefahrgut?</a:t>
            </a:r>
          </a:p>
          <a:p>
            <a:pPr marL="1706563" indent="-266700">
              <a:spcBef>
                <a:spcPts val="600"/>
              </a:spcBef>
              <a:spcAft>
                <a:spcPts val="600"/>
              </a:spcAft>
              <a:buSzPct val="100000"/>
              <a:buFont typeface="+mj-lt"/>
              <a:buAutoNum type="alphaLcParenR"/>
              <a:tabLst>
                <a:tab pos="4751388" algn="l"/>
                <a:tab pos="5111750" algn="l"/>
              </a:tabLst>
            </a:pPr>
            <a:r>
              <a:rPr lang="de-AT" sz="1800" dirty="0">
                <a:solidFill>
                  <a:schemeClr val="accent1"/>
                </a:solidFill>
                <a:latin typeface="Corbel" panose="020B0503020204020204" pitchFamily="34" charset="0"/>
              </a:rPr>
              <a:t>Landmaschinen	c)	biogene Rohstoffe</a:t>
            </a:r>
          </a:p>
          <a:p>
            <a:pPr marL="1706563" indent="-266700">
              <a:spcBef>
                <a:spcPts val="600"/>
              </a:spcBef>
              <a:spcAft>
                <a:spcPts val="600"/>
              </a:spcAft>
              <a:buSzPct val="100000"/>
              <a:buFont typeface="+mj-lt"/>
              <a:buAutoNum type="alphaLcParenR"/>
              <a:tabLst>
                <a:tab pos="4751388" algn="l"/>
                <a:tab pos="5111750" algn="l"/>
              </a:tabLst>
            </a:pPr>
            <a:r>
              <a:rPr lang="de-AT" sz="1800" dirty="0">
                <a:solidFill>
                  <a:schemeClr val="accent1"/>
                </a:solidFill>
                <a:latin typeface="Corbel" panose="020B0503020204020204" pitchFamily="34" charset="0"/>
              </a:rPr>
              <a:t>Neuwägen	d)	Erdölerzeugnisse</a:t>
            </a:r>
          </a:p>
          <a:p>
            <a:pPr marL="1344613" indent="-266700">
              <a:buSzPct val="100000"/>
              <a:buFont typeface="+mj-lt"/>
              <a:buAutoNum type="alphaLcParenR"/>
              <a:tabLst>
                <a:tab pos="2422525" algn="l"/>
                <a:tab pos="2782888" algn="l"/>
                <a:tab pos="4751388" algn="l"/>
                <a:tab pos="5111750" algn="l"/>
              </a:tabLst>
            </a:pPr>
            <a:endParaRPr lang="de-AT" dirty="0">
              <a:solidFill>
                <a:schemeClr val="accent1"/>
              </a:solidFill>
              <a:latin typeface="Corbel" panose="020B0503020204020204" pitchFamily="34" charset="0"/>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39</a:t>
            </a:fld>
            <a:endParaRPr lang="de-AT" dirty="0">
              <a:solidFill>
                <a:prstClr val="white"/>
              </a:solidFill>
            </a:endParaRPr>
          </a:p>
        </p:txBody>
      </p:sp>
      <p:sp>
        <p:nvSpPr>
          <p:cNvPr id="8" name="Ellipse 7"/>
          <p:cNvSpPr/>
          <p:nvPr/>
        </p:nvSpPr>
        <p:spPr>
          <a:xfrm>
            <a:off x="5148064" y="2492895"/>
            <a:ext cx="2304256" cy="432049"/>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Rechteck 8"/>
          <p:cNvSpPr/>
          <p:nvPr/>
        </p:nvSpPr>
        <p:spPr>
          <a:xfrm>
            <a:off x="-108520" y="4365104"/>
            <a:ext cx="4572000" cy="215444"/>
          </a:xfrm>
          <a:prstGeom prst="rect">
            <a:avLst/>
          </a:prstGeom>
        </p:spPr>
        <p:txBody>
          <a:bodyPr>
            <a:spAutoFit/>
          </a:bodyPr>
          <a:lstStyle/>
          <a:p>
            <a:r>
              <a:rPr lang="de-AT" sz="800" dirty="0">
                <a:solidFill>
                  <a:schemeClr val="accent1"/>
                </a:solidFill>
                <a:latin typeface="Corbel" panose="020B0503020204020204" pitchFamily="34" charset="0"/>
              </a:rPr>
              <a:t>Quelle: http://www.goldunze.de/rohstoffe/rohoel/rohoel/</a:t>
            </a:r>
          </a:p>
        </p:txBody>
      </p:sp>
    </p:spTree>
    <p:extLst>
      <p:ext uri="{BB962C8B-B14F-4D97-AF65-F5344CB8AC3E}">
        <p14:creationId xmlns:p14="http://schemas.microsoft.com/office/powerpoint/2010/main" val="2923458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solidFill>
                  <a:srgbClr val="3C628F"/>
                </a:solidFill>
                <a:latin typeface="Corbel" panose="020B0503020204020204" pitchFamily="34" charset="0"/>
              </a:rPr>
              <a:t>Warm-Up-</a:t>
            </a:r>
            <a:r>
              <a:rPr lang="en-GB" b="1" dirty="0" err="1">
                <a:solidFill>
                  <a:srgbClr val="3C628F"/>
                </a:solidFill>
                <a:latin typeface="Corbel" panose="020B0503020204020204" pitchFamily="34" charset="0"/>
              </a:rPr>
              <a:t>Diskussion</a:t>
            </a:r>
            <a:br>
              <a:rPr lang="en-GB" dirty="0">
                <a:solidFill>
                  <a:srgbClr val="3C628F"/>
                </a:solidFill>
                <a:latin typeface="Corbel" panose="020B0503020204020204" pitchFamily="34" charset="0"/>
              </a:rPr>
            </a:br>
            <a:r>
              <a:rPr lang="de-DE" sz="2400" dirty="0">
                <a:solidFill>
                  <a:srgbClr val="3C628F"/>
                </a:solidFill>
                <a:latin typeface="Corbel" panose="020B0503020204020204" pitchFamily="34" charset="0"/>
              </a:rPr>
              <a:t>Rechtliche Rahmenbedingungen</a:t>
            </a:r>
            <a:endParaRPr lang="de-DE" sz="2000" dirty="0">
              <a:solidFill>
                <a:srgbClr val="3C628F"/>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4</a:t>
            </a:fld>
            <a:endParaRPr lang="de-AT" dirty="0">
              <a:solidFill>
                <a:prstClr val="white"/>
              </a:solidFill>
            </a:endParaRPr>
          </a:p>
        </p:txBody>
      </p:sp>
      <p:sp>
        <p:nvSpPr>
          <p:cNvPr id="9" name="Textfeld 6"/>
          <p:cNvSpPr txBox="1"/>
          <p:nvPr/>
        </p:nvSpPr>
        <p:spPr>
          <a:xfrm>
            <a:off x="4283968" y="2924364"/>
            <a:ext cx="4680520" cy="400110"/>
          </a:xfrm>
          <a:prstGeom prst="rect">
            <a:avLst/>
          </a:prstGeom>
          <a:noFill/>
        </p:spPr>
        <p:txBody>
          <a:bodyPr wrap="square" rtlCol="0">
            <a:spAutoFit/>
          </a:bodyPr>
          <a:lstStyle/>
          <a:p>
            <a:r>
              <a:rPr lang="de-DE" sz="2000" spc="-100" dirty="0">
                <a:solidFill>
                  <a:srgbClr val="3C628F"/>
                </a:solidFill>
                <a:latin typeface="Corbel" panose="020B0503020204020204" pitchFamily="34" charset="0"/>
                <a:ea typeface="+mj-ea"/>
                <a:cs typeface="+mj-cs"/>
              </a:rPr>
              <a:t>Wer legt in Europa verkehrspolitische Ziele fest? </a:t>
            </a:r>
          </a:p>
        </p:txBody>
      </p:sp>
      <p:sp>
        <p:nvSpPr>
          <p:cNvPr id="3" name="TextBox 2"/>
          <p:cNvSpPr txBox="1"/>
          <p:nvPr/>
        </p:nvSpPr>
        <p:spPr>
          <a:xfrm>
            <a:off x="4283968" y="4082898"/>
            <a:ext cx="4680520" cy="400110"/>
          </a:xfrm>
          <a:prstGeom prst="rect">
            <a:avLst/>
          </a:prstGeom>
          <a:noFill/>
        </p:spPr>
        <p:txBody>
          <a:bodyPr wrap="square" rtlCol="0">
            <a:spAutoFit/>
          </a:bodyPr>
          <a:lstStyle/>
          <a:p>
            <a:r>
              <a:rPr lang="de-DE" sz="2000" spc="-100" dirty="0">
                <a:solidFill>
                  <a:srgbClr val="3C628F"/>
                </a:solidFill>
                <a:latin typeface="Corbel" panose="020B0503020204020204" pitchFamily="34" charset="0"/>
                <a:ea typeface="+mj-ea"/>
                <a:cs typeface="+mj-cs"/>
              </a:rPr>
              <a:t>Was wird im Schifffahrtgesetz geregelt?</a:t>
            </a:r>
            <a:endParaRPr lang="en-US" sz="2000" spc="-100" dirty="0">
              <a:solidFill>
                <a:srgbClr val="3C628F"/>
              </a:solidFill>
              <a:latin typeface="Corbel" panose="020B0503020204020204" pitchFamily="34" charset="0"/>
              <a:ea typeface="+mj-ea"/>
              <a:cs typeface="+mj-cs"/>
            </a:endParaRPr>
          </a:p>
        </p:txBody>
      </p:sp>
      <p:pic>
        <p:nvPicPr>
          <p:cNvPr id="6" name="Grafik 5"/>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Lst>
          </a:blip>
          <a:stretch>
            <a:fillRect/>
          </a:stretch>
        </p:blipFill>
        <p:spPr>
          <a:xfrm>
            <a:off x="539552" y="2708920"/>
            <a:ext cx="3215828" cy="2411871"/>
          </a:xfrm>
          <a:prstGeom prst="rect">
            <a:avLst/>
          </a:prstGeom>
        </p:spPr>
      </p:pic>
      <p:sp>
        <p:nvSpPr>
          <p:cNvPr id="7" name="Textfeld 6"/>
          <p:cNvSpPr txBox="1"/>
          <p:nvPr/>
        </p:nvSpPr>
        <p:spPr>
          <a:xfrm>
            <a:off x="539552" y="2708920"/>
            <a:ext cx="2016224" cy="215444"/>
          </a:xfrm>
          <a:prstGeom prst="rect">
            <a:avLst/>
          </a:prstGeom>
          <a:noFill/>
        </p:spPr>
        <p:txBody>
          <a:bodyPr wrap="square" rtlCol="0">
            <a:spAutoFit/>
          </a:bodyPr>
          <a:lstStyle/>
          <a:p>
            <a:r>
              <a:rPr lang="de-AT" sz="800" dirty="0">
                <a:solidFill>
                  <a:schemeClr val="accent1"/>
                </a:solidFill>
                <a:latin typeface="Corbel" panose="020B0503020204020204" pitchFamily="34" charset="0"/>
              </a:rPr>
              <a:t>Quelle: </a:t>
            </a:r>
            <a:r>
              <a:rPr lang="de-AT" sz="800" dirty="0" err="1">
                <a:solidFill>
                  <a:schemeClr val="accent1"/>
                </a:solidFill>
                <a:latin typeface="Corbel" panose="020B0503020204020204" pitchFamily="34" charset="0"/>
              </a:rPr>
              <a:t>pixabay</a:t>
            </a:r>
            <a:endParaRPr lang="de-AT"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29313569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a:solidFill>
                  <a:schemeClr val="accent1"/>
                </a:solidFill>
                <a:latin typeface="Corbel" panose="020B0503020204020204" pitchFamily="34" charset="0"/>
              </a:rPr>
              <a:t>Kreuzworträtsel</a:t>
            </a:r>
            <a:br>
              <a:rPr lang="de-AT" dirty="0">
                <a:solidFill>
                  <a:schemeClr val="accent1"/>
                </a:solidFill>
                <a:latin typeface="Corbel" panose="020B0503020204020204" pitchFamily="34" charset="0"/>
              </a:rPr>
            </a:br>
            <a:r>
              <a:rPr lang="de-AT" sz="2400" dirty="0">
                <a:solidFill>
                  <a:schemeClr val="accent1"/>
                </a:solidFill>
                <a:latin typeface="Corbel" panose="020B0503020204020204" pitchFamily="34" charset="0"/>
              </a:rPr>
              <a:t>Abschlussübung</a:t>
            </a:r>
            <a:endParaRPr lang="de-AT" dirty="0">
              <a:solidFill>
                <a:schemeClr val="accent1"/>
              </a:solidFill>
              <a:latin typeface="Corbel" panose="020B0503020204020204" pitchFamily="34" charset="0"/>
            </a:endParaRPr>
          </a:p>
        </p:txBody>
      </p:sp>
      <p:sp>
        <p:nvSpPr>
          <p:cNvPr id="3" name="Inhaltsplatzhalter 2"/>
          <p:cNvSpPr>
            <a:spLocks noGrp="1"/>
          </p:cNvSpPr>
          <p:nvPr>
            <p:ph idx="1"/>
          </p:nvPr>
        </p:nvSpPr>
        <p:spPr/>
        <p:txBody>
          <a:bodyPr>
            <a:normAutofit/>
          </a:bodyPr>
          <a:lstStyle/>
          <a:p>
            <a:pPr>
              <a:buClr>
                <a:srgbClr val="189BC4"/>
              </a:buClr>
            </a:pPr>
            <a:r>
              <a:rPr lang="de-AT" sz="2000" dirty="0">
                <a:solidFill>
                  <a:schemeClr val="accent1"/>
                </a:solidFill>
                <a:latin typeface="Corbel" panose="020B0503020204020204" pitchFamily="34" charset="0"/>
              </a:rPr>
              <a:t>Gestaltet ein </a:t>
            </a:r>
            <a:r>
              <a:rPr lang="de-AT" sz="2000" b="1" dirty="0">
                <a:solidFill>
                  <a:srgbClr val="189BC4"/>
                </a:solidFill>
                <a:latin typeface="Corbel" panose="020B0503020204020204" pitchFamily="34" charset="0"/>
              </a:rPr>
              <a:t>Kreuzworträtsel</a:t>
            </a:r>
            <a:r>
              <a:rPr lang="de-AT" sz="2000" dirty="0">
                <a:solidFill>
                  <a:schemeClr val="accent1"/>
                </a:solidFill>
                <a:latin typeface="Corbel" panose="020B0503020204020204" pitchFamily="34" charset="0"/>
              </a:rPr>
              <a:t> (einmal Angabe, einmal Lösung) und tauscht dann mit euren Kollegen, sodass jeder das Kreuzworträtsle eines anderen lösen muss.</a:t>
            </a:r>
          </a:p>
          <a:p>
            <a:pPr>
              <a:buClr>
                <a:srgbClr val="189BC4"/>
              </a:buClr>
            </a:pPr>
            <a:endParaRPr lang="de-AT" sz="2000" dirty="0">
              <a:solidFill>
                <a:schemeClr val="accent1"/>
              </a:solidFill>
              <a:latin typeface="Corbel" panose="020B0503020204020204" pitchFamily="34" charset="0"/>
            </a:endParaRPr>
          </a:p>
          <a:p>
            <a:pPr>
              <a:buClr>
                <a:srgbClr val="189BC4"/>
              </a:buClr>
            </a:pPr>
            <a:r>
              <a:rPr lang="de-AT" sz="2000" dirty="0">
                <a:solidFill>
                  <a:schemeClr val="accent1"/>
                </a:solidFill>
                <a:latin typeface="Corbel" panose="020B0503020204020204" pitchFamily="34" charset="0"/>
              </a:rPr>
              <a:t>Für die Fragen des Kreuzworträtsels könnt ihr alle Informationen aus der Präsentation verwenden, Fragen können zum Beispiel sein:</a:t>
            </a:r>
          </a:p>
          <a:p>
            <a:pPr lvl="1">
              <a:buClr>
                <a:srgbClr val="189BC4"/>
              </a:buClr>
              <a:buFont typeface="Symbol" panose="05050102010706020507" pitchFamily="18" charset="2"/>
              <a:buChar char="-"/>
            </a:pPr>
            <a:r>
              <a:rPr lang="de-AT" dirty="0">
                <a:solidFill>
                  <a:schemeClr val="accent1"/>
                </a:solidFill>
                <a:latin typeface="Corbel" panose="020B0503020204020204" pitchFamily="34" charset="0"/>
              </a:rPr>
              <a:t>In welchem Abkommen werden Gefahrguttransporte geregelt?</a:t>
            </a:r>
          </a:p>
          <a:p>
            <a:pPr lvl="1">
              <a:buClr>
                <a:srgbClr val="189BC4"/>
              </a:buClr>
              <a:buFont typeface="Symbol" panose="05050102010706020507" pitchFamily="18" charset="2"/>
              <a:buChar char="-"/>
            </a:pPr>
            <a:r>
              <a:rPr lang="de-AT" dirty="0">
                <a:solidFill>
                  <a:schemeClr val="accent1"/>
                </a:solidFill>
                <a:latin typeface="Corbel" panose="020B0503020204020204" pitchFamily="34" charset="0"/>
              </a:rPr>
              <a:t>Wie nennt man das Übereinkommen über die Regelungen der Schifffahrt auf der Donau?</a:t>
            </a:r>
          </a:p>
          <a:p>
            <a:pPr lvl="1">
              <a:buClr>
                <a:srgbClr val="189BC4"/>
              </a:buClr>
              <a:buFont typeface="Symbol" panose="05050102010706020507" pitchFamily="18" charset="2"/>
              <a:buChar char="-"/>
            </a:pPr>
            <a:r>
              <a:rPr lang="de-AT" dirty="0">
                <a:solidFill>
                  <a:schemeClr val="accent1"/>
                </a:solidFill>
                <a:latin typeface="Corbel" panose="020B0503020204020204" pitchFamily="34" charset="0"/>
              </a:rPr>
              <a:t>usw.</a:t>
            </a:r>
          </a:p>
          <a:p>
            <a:pPr lvl="1">
              <a:buClr>
                <a:srgbClr val="189BC4"/>
              </a:buClr>
            </a:pPr>
            <a:endParaRPr lang="de-AT" dirty="0">
              <a:solidFill>
                <a:schemeClr val="accent1"/>
              </a:solidFill>
              <a:latin typeface="Corbel" panose="020B0503020204020204" pitchFamily="34" charset="0"/>
            </a:endParaRPr>
          </a:p>
          <a:p>
            <a:pPr>
              <a:buClr>
                <a:srgbClr val="189BC4"/>
              </a:buClr>
            </a:pPr>
            <a:r>
              <a:rPr lang="de-AT" sz="2000" dirty="0">
                <a:solidFill>
                  <a:schemeClr val="accent1"/>
                </a:solidFill>
                <a:latin typeface="Corbel" panose="020B0503020204020204" pitchFamily="34" charset="0"/>
              </a:rPr>
              <a:t>Vergesst nicht bei den Fragen dazuzuschreiben, ob die Antwort </a:t>
            </a:r>
            <a:r>
              <a:rPr lang="de-AT" sz="2000" b="1" dirty="0">
                <a:solidFill>
                  <a:srgbClr val="189BC4"/>
                </a:solidFill>
                <a:latin typeface="Corbel" panose="020B0503020204020204" pitchFamily="34" charset="0"/>
              </a:rPr>
              <a:t>waagrecht</a:t>
            </a:r>
            <a:r>
              <a:rPr lang="de-AT" sz="2000" dirty="0">
                <a:solidFill>
                  <a:schemeClr val="accent1"/>
                </a:solidFill>
                <a:latin typeface="Corbel" panose="020B0503020204020204" pitchFamily="34" charset="0"/>
              </a:rPr>
              <a:t> oder </a:t>
            </a:r>
            <a:r>
              <a:rPr lang="de-AT" sz="2000" b="1" dirty="0">
                <a:solidFill>
                  <a:srgbClr val="189BC4"/>
                </a:solidFill>
                <a:latin typeface="Corbel" panose="020B0503020204020204" pitchFamily="34" charset="0"/>
              </a:rPr>
              <a:t>senkrecht</a:t>
            </a:r>
            <a:r>
              <a:rPr lang="de-AT" sz="2000" dirty="0">
                <a:solidFill>
                  <a:schemeClr val="accent1"/>
                </a:solidFill>
                <a:latin typeface="Corbel" panose="020B0503020204020204" pitchFamily="34" charset="0"/>
              </a:rPr>
              <a:t> eingetragen werden muss!</a:t>
            </a: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40</a:t>
            </a:fld>
            <a:endParaRPr lang="de-AT" dirty="0">
              <a:solidFill>
                <a:prstClr val="white"/>
              </a:solidFill>
            </a:endParaRPr>
          </a:p>
        </p:txBody>
      </p:sp>
    </p:spTree>
    <p:extLst>
      <p:ext uri="{BB962C8B-B14F-4D97-AF65-F5344CB8AC3E}">
        <p14:creationId xmlns:p14="http://schemas.microsoft.com/office/powerpoint/2010/main" val="9899147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a:solidFill>
                  <a:schemeClr val="accent1"/>
                </a:solidFill>
                <a:latin typeface="Corbel" panose="020B0503020204020204" pitchFamily="34" charset="0"/>
              </a:rPr>
              <a:t>Quellenverzeichnis</a:t>
            </a:r>
            <a:endParaRPr lang="de-DE" b="1" dirty="0">
              <a:solidFill>
                <a:schemeClr val="accent1"/>
              </a:solidFill>
              <a:latin typeface="Corbel" panose="020B0503020204020204" pitchFamily="34" charset="0"/>
            </a:endParaRPr>
          </a:p>
        </p:txBody>
      </p:sp>
      <p:sp>
        <p:nvSpPr>
          <p:cNvPr id="3" name="Inhaltsplatzhalter 2"/>
          <p:cNvSpPr>
            <a:spLocks noGrp="1"/>
          </p:cNvSpPr>
          <p:nvPr>
            <p:ph idx="1"/>
          </p:nvPr>
        </p:nvSpPr>
        <p:spPr>
          <a:xfrm>
            <a:off x="107504" y="1700808"/>
            <a:ext cx="8939336" cy="4896544"/>
          </a:xfrm>
        </p:spPr>
        <p:txBody>
          <a:bodyPr>
            <a:normAutofit fontScale="85000" lnSpcReduction="20000"/>
          </a:bodyPr>
          <a:lstStyle/>
          <a:p>
            <a:pPr>
              <a:buClr>
                <a:srgbClr val="189BC4"/>
              </a:buClr>
            </a:pPr>
            <a:r>
              <a:rPr lang="de-AT" sz="1400" spc="60" dirty="0">
                <a:solidFill>
                  <a:schemeClr val="accent1"/>
                </a:solidFill>
                <a:latin typeface="Corbel" panose="020B0503020204020204" pitchFamily="34" charset="0"/>
              </a:rPr>
              <a:t>Amtsblatt der europäischen Union, L276/3, https://eur-lex.europa.eu/legal-content/DE/TXT/PDF/?uri=CELEX:22015A1021(01)&amp;from=EN </a:t>
            </a:r>
          </a:p>
          <a:p>
            <a:pPr>
              <a:buClr>
                <a:srgbClr val="189BC4"/>
              </a:buClr>
            </a:pPr>
            <a:r>
              <a:rPr lang="de-AT" sz="1400" spc="60" dirty="0" err="1">
                <a:solidFill>
                  <a:schemeClr val="accent1"/>
                </a:solidFill>
                <a:latin typeface="Corbel" panose="020B0503020204020204" pitchFamily="34" charset="0"/>
              </a:rPr>
              <a:t>bmvit</a:t>
            </a:r>
            <a:r>
              <a:rPr lang="de-AT" sz="1400" spc="60" dirty="0">
                <a:solidFill>
                  <a:schemeClr val="accent1"/>
                </a:solidFill>
                <a:latin typeface="Corbel" panose="020B0503020204020204" pitchFamily="34" charset="0"/>
              </a:rPr>
              <a:t>, Aktionsprogramm Donau des </a:t>
            </a:r>
            <a:r>
              <a:rPr lang="de-AT" sz="1400" spc="60" dirty="0" err="1">
                <a:solidFill>
                  <a:schemeClr val="accent1"/>
                </a:solidFill>
                <a:latin typeface="Corbel" panose="020B0503020204020204" pitchFamily="34" charset="0"/>
              </a:rPr>
              <a:t>bmvit</a:t>
            </a:r>
            <a:r>
              <a:rPr lang="de-AT" sz="1400" spc="60" dirty="0">
                <a:solidFill>
                  <a:schemeClr val="accent1"/>
                </a:solidFill>
                <a:latin typeface="Corbel" panose="020B0503020204020204" pitchFamily="34" charset="0"/>
              </a:rPr>
              <a:t> bis 2022, </a:t>
            </a:r>
            <a:r>
              <a:rPr lang="de-AT" sz="1400" spc="60" dirty="0">
                <a:solidFill>
                  <a:schemeClr val="accent1"/>
                </a:solidFill>
                <a:latin typeface="Corbel" panose="020B0503020204020204" pitchFamily="34" charset="0"/>
                <a:hlinkClick r:id="rId3"/>
              </a:rPr>
              <a:t>https://www.bmk.gv.at/themen/wasser/schifffahrt/donau/publikationen/apd.html</a:t>
            </a:r>
            <a:endParaRPr lang="de-AT" sz="1400" spc="60" dirty="0">
              <a:solidFill>
                <a:schemeClr val="accent1"/>
              </a:solidFill>
              <a:latin typeface="Corbel" panose="020B0503020204020204" pitchFamily="34" charset="0"/>
            </a:endParaRPr>
          </a:p>
          <a:p>
            <a:pPr>
              <a:buClr>
                <a:srgbClr val="189BC4"/>
              </a:buClr>
            </a:pPr>
            <a:r>
              <a:rPr lang="de-AT" sz="1400" dirty="0">
                <a:solidFill>
                  <a:schemeClr val="accent1"/>
                </a:solidFill>
                <a:latin typeface="Corbel" panose="020B0503020204020204" pitchFamily="34" charset="0"/>
              </a:rPr>
              <a:t>BMK (2021): </a:t>
            </a:r>
            <a:r>
              <a:rPr lang="de-AT" sz="1400" dirty="0">
                <a:latin typeface="Corbel" panose="020B0503020204020204" pitchFamily="34" charset="0"/>
              </a:rPr>
              <a:t>Mobilitätsmasterplan 2030 für Österreich. Zugang; </a:t>
            </a:r>
            <a:r>
              <a:rPr lang="de-AT" sz="1400" dirty="0">
                <a:latin typeface="Corbel" panose="020B0503020204020204" pitchFamily="34" charset="0"/>
                <a:hlinkClick r:id="rId4"/>
              </a:rPr>
              <a:t>https://www.bmk.gv.at/dam/jcr:6318aa6f-f02b-4eb0-9eb9-1ffabf369432/BMK_Mobilitaetsmasterplan2030_DE_UA.pdf</a:t>
            </a:r>
            <a:r>
              <a:rPr lang="de-AT" sz="1400" dirty="0">
                <a:latin typeface="Corbel" panose="020B0503020204020204" pitchFamily="34" charset="0"/>
              </a:rPr>
              <a:t> </a:t>
            </a:r>
            <a:endParaRPr lang="de-AT" sz="1400" spc="60" dirty="0">
              <a:solidFill>
                <a:schemeClr val="accent1"/>
              </a:solidFill>
              <a:latin typeface="Corbel" panose="020B0503020204020204" pitchFamily="34" charset="0"/>
            </a:endParaRPr>
          </a:p>
          <a:p>
            <a:pPr>
              <a:buClr>
                <a:srgbClr val="189BC4"/>
              </a:buClr>
            </a:pPr>
            <a:r>
              <a:rPr lang="de-AT" sz="1400" spc="60" dirty="0">
                <a:solidFill>
                  <a:schemeClr val="accent1"/>
                </a:solidFill>
                <a:latin typeface="Corbel" panose="020B0503020204020204" pitchFamily="34" charset="0"/>
              </a:rPr>
              <a:t>Europäische Kommission, der europäische Grüne Deal, https://eur-lex.europa.eu/resource.html?uri=cellar:b828d165-1c22-11ea-8c1f-01aa75ed71a1.0021.02/DOC_1&amp;format=PDF </a:t>
            </a:r>
          </a:p>
          <a:p>
            <a:pPr>
              <a:buClr>
                <a:srgbClr val="189BC4"/>
              </a:buClr>
            </a:pPr>
            <a:r>
              <a:rPr lang="de-AT" sz="1400" spc="60" dirty="0">
                <a:solidFill>
                  <a:schemeClr val="accent1"/>
                </a:solidFill>
                <a:latin typeface="Corbel" panose="020B0503020204020204" pitchFamily="34" charset="0"/>
              </a:rPr>
              <a:t>Europäische Kommission, Ein europäischer Grüner Deal, https://ec.europa.eu/info/strategy/priorities-2019-2024/european-green-deal_de </a:t>
            </a:r>
          </a:p>
          <a:p>
            <a:pPr>
              <a:buClr>
                <a:srgbClr val="189BC4"/>
              </a:buClr>
            </a:pPr>
            <a:r>
              <a:rPr lang="de-AT" sz="1400" spc="60" dirty="0">
                <a:solidFill>
                  <a:schemeClr val="accent1"/>
                </a:solidFill>
                <a:latin typeface="Corbel" panose="020B0503020204020204" pitchFamily="34" charset="0"/>
              </a:rPr>
              <a:t>European </a:t>
            </a:r>
            <a:r>
              <a:rPr lang="de-AT" sz="1400" spc="60" dirty="0" err="1">
                <a:solidFill>
                  <a:schemeClr val="accent1"/>
                </a:solidFill>
                <a:latin typeface="Corbel" panose="020B0503020204020204" pitchFamily="34" charset="0"/>
              </a:rPr>
              <a:t>Commission</a:t>
            </a:r>
            <a:r>
              <a:rPr lang="de-AT" sz="1400" spc="60" dirty="0">
                <a:solidFill>
                  <a:schemeClr val="accent1"/>
                </a:solidFill>
                <a:latin typeface="Corbel" panose="020B0503020204020204" pitchFamily="34" charset="0"/>
              </a:rPr>
              <a:t>, Annex </a:t>
            </a:r>
            <a:r>
              <a:rPr lang="de-AT" sz="1400" spc="60" dirty="0" err="1">
                <a:solidFill>
                  <a:schemeClr val="accent1"/>
                </a:solidFill>
                <a:latin typeface="Corbel" panose="020B0503020204020204" pitchFamily="34" charset="0"/>
              </a:rPr>
              <a:t>to</a:t>
            </a:r>
            <a:r>
              <a:rPr lang="de-AT" sz="1400" spc="60" dirty="0">
                <a:solidFill>
                  <a:schemeClr val="accent1"/>
                </a:solidFill>
                <a:latin typeface="Corbel" panose="020B0503020204020204" pitchFamily="34" charset="0"/>
              </a:rPr>
              <a:t> </a:t>
            </a:r>
            <a:r>
              <a:rPr lang="de-AT" sz="1400" spc="60" dirty="0" err="1">
                <a:solidFill>
                  <a:schemeClr val="accent1"/>
                </a:solidFill>
                <a:latin typeface="Corbel" panose="020B0503020204020204" pitchFamily="34" charset="0"/>
              </a:rPr>
              <a:t>the</a:t>
            </a:r>
            <a:r>
              <a:rPr lang="de-AT" sz="1400" spc="60" dirty="0">
                <a:solidFill>
                  <a:schemeClr val="accent1"/>
                </a:solidFill>
                <a:latin typeface="Corbel" panose="020B0503020204020204" pitchFamily="34" charset="0"/>
              </a:rPr>
              <a:t> Communication on </a:t>
            </a:r>
            <a:r>
              <a:rPr lang="de-AT" sz="1400" spc="60" dirty="0" err="1">
                <a:solidFill>
                  <a:schemeClr val="accent1"/>
                </a:solidFill>
                <a:latin typeface="Corbel" panose="020B0503020204020204" pitchFamily="34" charset="0"/>
              </a:rPr>
              <a:t>the</a:t>
            </a:r>
            <a:r>
              <a:rPr lang="de-AT" sz="1400" spc="60" dirty="0">
                <a:solidFill>
                  <a:schemeClr val="accent1"/>
                </a:solidFill>
                <a:latin typeface="Corbel" panose="020B0503020204020204" pitchFamily="34" charset="0"/>
              </a:rPr>
              <a:t> European Green Deal Roadmap - Key </a:t>
            </a:r>
            <a:r>
              <a:rPr lang="de-AT" sz="1400" spc="60" dirty="0" err="1">
                <a:solidFill>
                  <a:schemeClr val="accent1"/>
                </a:solidFill>
                <a:latin typeface="Corbel" panose="020B0503020204020204" pitchFamily="34" charset="0"/>
              </a:rPr>
              <a:t>actions</a:t>
            </a:r>
            <a:r>
              <a:rPr lang="de-AT" sz="1400" spc="60" dirty="0">
                <a:solidFill>
                  <a:schemeClr val="accent1"/>
                </a:solidFill>
                <a:latin typeface="Corbel" panose="020B0503020204020204" pitchFamily="34" charset="0"/>
              </a:rPr>
              <a:t>, https://ec.europa.eu/info/sites/info/files/european-green-deal-communication-annex-roadmap_en.pdf </a:t>
            </a:r>
          </a:p>
          <a:p>
            <a:pPr>
              <a:buClr>
                <a:srgbClr val="189BC4"/>
              </a:buClr>
            </a:pPr>
            <a:r>
              <a:rPr lang="de-AT" sz="1400" dirty="0">
                <a:solidFill>
                  <a:schemeClr val="accent1"/>
                </a:solidFill>
                <a:latin typeface="Corbel" panose="020B0503020204020204" pitchFamily="34" charset="0"/>
              </a:rPr>
              <a:t>Europäische Kommission (2019): Der europäische Green Deal, Brüssel</a:t>
            </a:r>
            <a:br>
              <a:rPr lang="de-AT" sz="1400" dirty="0">
                <a:solidFill>
                  <a:schemeClr val="accent1"/>
                </a:solidFill>
                <a:latin typeface="Corbel" panose="020B0503020204020204" pitchFamily="34" charset="0"/>
              </a:rPr>
            </a:br>
            <a:r>
              <a:rPr lang="de-AT" sz="1400" dirty="0">
                <a:solidFill>
                  <a:schemeClr val="accent1"/>
                </a:solidFill>
                <a:latin typeface="Corbel" panose="020B0503020204020204" pitchFamily="34" charset="0"/>
              </a:rPr>
              <a:t>Zugang: </a:t>
            </a:r>
            <a:r>
              <a:rPr lang="fr-FR" sz="1400" dirty="0">
                <a:latin typeface="Corbel" panose="020B0503020204020204" pitchFamily="34" charset="0"/>
                <a:hlinkClick r:id="rId5"/>
              </a:rPr>
              <a:t>https://eur-lex.europa.eu/legal-content/DE/TXT/?uri=COM%3A2019%3A640%3AFIN</a:t>
            </a:r>
            <a:r>
              <a:rPr lang="fr-FR" sz="1400" dirty="0">
                <a:latin typeface="Corbel" panose="020B0503020204020204" pitchFamily="34" charset="0"/>
              </a:rPr>
              <a:t> </a:t>
            </a:r>
            <a:endParaRPr lang="de-AT" sz="1400" dirty="0">
              <a:solidFill>
                <a:schemeClr val="accent1"/>
              </a:solidFill>
              <a:latin typeface="Corbel" panose="020B0503020204020204" pitchFamily="34" charset="0"/>
            </a:endParaRPr>
          </a:p>
          <a:p>
            <a:pPr>
              <a:buClr>
                <a:srgbClr val="189BC4"/>
              </a:buClr>
            </a:pPr>
            <a:r>
              <a:rPr lang="de-AT" sz="1400" dirty="0">
                <a:solidFill>
                  <a:schemeClr val="accent1"/>
                </a:solidFill>
                <a:latin typeface="Corbel" panose="020B0503020204020204" pitchFamily="34" charset="0"/>
              </a:rPr>
              <a:t>Europäische Kommission (2021):  NAIADES III: </a:t>
            </a:r>
            <a:r>
              <a:rPr lang="de-AT" sz="1400" dirty="0" err="1">
                <a:solidFill>
                  <a:schemeClr val="accent1"/>
                </a:solidFill>
                <a:latin typeface="Corbel" panose="020B0503020204020204" pitchFamily="34" charset="0"/>
              </a:rPr>
              <a:t>Boosting</a:t>
            </a:r>
            <a:r>
              <a:rPr lang="de-AT" sz="1400" dirty="0">
                <a:solidFill>
                  <a:schemeClr val="accent1"/>
                </a:solidFill>
                <a:latin typeface="Corbel" panose="020B0503020204020204" pitchFamily="34" charset="0"/>
              </a:rPr>
              <a:t> </a:t>
            </a:r>
            <a:r>
              <a:rPr lang="de-AT" sz="1400" dirty="0" err="1">
                <a:solidFill>
                  <a:schemeClr val="accent1"/>
                </a:solidFill>
                <a:latin typeface="Corbel" panose="020B0503020204020204" pitchFamily="34" charset="0"/>
              </a:rPr>
              <a:t>future-proof</a:t>
            </a:r>
            <a:r>
              <a:rPr lang="de-AT" sz="1400" dirty="0">
                <a:solidFill>
                  <a:schemeClr val="accent1"/>
                </a:solidFill>
                <a:latin typeface="Corbel" panose="020B0503020204020204" pitchFamily="34" charset="0"/>
              </a:rPr>
              <a:t> European </a:t>
            </a:r>
            <a:r>
              <a:rPr lang="de-AT" sz="1400" dirty="0" err="1">
                <a:solidFill>
                  <a:schemeClr val="accent1"/>
                </a:solidFill>
                <a:latin typeface="Corbel" panose="020B0503020204020204" pitchFamily="34" charset="0"/>
              </a:rPr>
              <a:t>inland</a:t>
            </a:r>
            <a:r>
              <a:rPr lang="de-AT" sz="1400" dirty="0">
                <a:solidFill>
                  <a:schemeClr val="accent1"/>
                </a:solidFill>
                <a:latin typeface="Corbel" panose="020B0503020204020204" pitchFamily="34" charset="0"/>
              </a:rPr>
              <a:t> </a:t>
            </a:r>
            <a:r>
              <a:rPr lang="de-AT" sz="1400" dirty="0" err="1">
                <a:solidFill>
                  <a:schemeClr val="accent1"/>
                </a:solidFill>
                <a:latin typeface="Corbel" panose="020B0503020204020204" pitchFamily="34" charset="0"/>
              </a:rPr>
              <a:t>waterway</a:t>
            </a:r>
            <a:r>
              <a:rPr lang="de-AT" sz="1400" dirty="0">
                <a:solidFill>
                  <a:schemeClr val="accent1"/>
                </a:solidFill>
                <a:latin typeface="Corbel" panose="020B0503020204020204" pitchFamily="34" charset="0"/>
              </a:rPr>
              <a:t> </a:t>
            </a:r>
            <a:r>
              <a:rPr lang="de-AT" sz="1400" dirty="0" err="1">
                <a:solidFill>
                  <a:schemeClr val="accent1"/>
                </a:solidFill>
                <a:latin typeface="Corbel" panose="020B0503020204020204" pitchFamily="34" charset="0"/>
              </a:rPr>
              <a:t>transport</a:t>
            </a:r>
            <a:br>
              <a:rPr lang="de-AT" sz="1400" dirty="0">
                <a:solidFill>
                  <a:schemeClr val="accent1"/>
                </a:solidFill>
                <a:latin typeface="Corbel" panose="020B0503020204020204" pitchFamily="34" charset="0"/>
              </a:rPr>
            </a:br>
            <a:r>
              <a:rPr lang="de-AT" sz="1400" dirty="0">
                <a:solidFill>
                  <a:schemeClr val="accent1"/>
                </a:solidFill>
                <a:latin typeface="Corbel" panose="020B0503020204020204" pitchFamily="34" charset="0"/>
              </a:rPr>
              <a:t>Zugang: </a:t>
            </a:r>
            <a:r>
              <a:rPr lang="de-AT" sz="1400" dirty="0">
                <a:solidFill>
                  <a:schemeClr val="accent1"/>
                </a:solidFill>
                <a:latin typeface="Corbel" panose="020B0503020204020204" pitchFamily="34" charset="0"/>
                <a:hlinkClick r:id="rId6"/>
              </a:rPr>
              <a:t>https://ec.europa.eu/transport/sites/default/files/com20210324-naiades.pdf</a:t>
            </a:r>
            <a:r>
              <a:rPr lang="de-AT" sz="1400" dirty="0">
                <a:solidFill>
                  <a:schemeClr val="accent1"/>
                </a:solidFill>
                <a:latin typeface="Corbel" panose="020B0503020204020204" pitchFamily="34" charset="0"/>
              </a:rPr>
              <a:t> </a:t>
            </a:r>
            <a:endParaRPr lang="de-AT" sz="1400" spc="60" dirty="0">
              <a:solidFill>
                <a:schemeClr val="accent1"/>
              </a:solidFill>
              <a:latin typeface="Corbel" panose="020B0503020204020204" pitchFamily="34" charset="0"/>
            </a:endParaRPr>
          </a:p>
          <a:p>
            <a:pPr>
              <a:buClr>
                <a:srgbClr val="189BC4"/>
              </a:buClr>
            </a:pPr>
            <a:r>
              <a:rPr lang="de-AT" sz="1400" spc="60" dirty="0">
                <a:solidFill>
                  <a:schemeClr val="accent1"/>
                </a:solidFill>
                <a:latin typeface="Corbel" panose="020B0503020204020204" pitchFamily="34" charset="0"/>
              </a:rPr>
              <a:t>Port </a:t>
            </a:r>
            <a:r>
              <a:rPr lang="de-AT" sz="1400" spc="60" dirty="0" err="1">
                <a:solidFill>
                  <a:schemeClr val="accent1"/>
                </a:solidFill>
                <a:latin typeface="Corbel" panose="020B0503020204020204" pitchFamily="34" charset="0"/>
              </a:rPr>
              <a:t>of</a:t>
            </a:r>
            <a:r>
              <a:rPr lang="de-AT" sz="1400" spc="60" dirty="0">
                <a:solidFill>
                  <a:schemeClr val="accent1"/>
                </a:solidFill>
                <a:latin typeface="Corbel" panose="020B0503020204020204" pitchFamily="34" charset="0"/>
              </a:rPr>
              <a:t> Rotterdam, Für einen nachhaltigen Hafen, https://www.portofrotterdam.com/sites/default/files/downloads/factsheet-port-of-rotterdam-fur-einen-nachhaltigen-hafen-de-2019.pdf?token=LPVmkFHz </a:t>
            </a:r>
          </a:p>
          <a:p>
            <a:pPr>
              <a:buClr>
                <a:srgbClr val="189BC4"/>
              </a:buClr>
            </a:pPr>
            <a:r>
              <a:rPr lang="de-AT" sz="1400" spc="60" dirty="0">
                <a:solidFill>
                  <a:schemeClr val="accent1"/>
                </a:solidFill>
                <a:latin typeface="Corbel" panose="020B0503020204020204" pitchFamily="34" charset="0"/>
              </a:rPr>
              <a:t>RIS, ADN, https://www.ris.bka.gv.at/GeltendeFassung.wxe?Abfrage=Bundesnormen&amp;Gesetzesnummer=20005858 </a:t>
            </a:r>
          </a:p>
          <a:p>
            <a:pPr>
              <a:buClr>
                <a:srgbClr val="189BC4"/>
              </a:buClr>
            </a:pPr>
            <a:r>
              <a:rPr lang="de-AT" sz="1400" spc="60" dirty="0">
                <a:solidFill>
                  <a:schemeClr val="accent1"/>
                </a:solidFill>
                <a:latin typeface="Corbel" panose="020B0503020204020204" pitchFamily="34" charset="0"/>
              </a:rPr>
              <a:t>RIS, Gefahrgutbeförderungsgesetz – GGBG, https://www.ris.bka.gv.at/GeltendeFassung.wxe?Abfrage=Bundesnormen&amp;Gesetzesnummer=10012852</a:t>
            </a:r>
          </a:p>
          <a:p>
            <a:pPr>
              <a:buClr>
                <a:srgbClr val="189BC4"/>
              </a:buClr>
            </a:pPr>
            <a:r>
              <a:rPr lang="de-AT" sz="1400" spc="60" dirty="0">
                <a:solidFill>
                  <a:schemeClr val="accent1"/>
                </a:solidFill>
                <a:latin typeface="Corbel" panose="020B0503020204020204" pitchFamily="34" charset="0"/>
              </a:rPr>
              <a:t>RIS, WVO, https://www.ris.bka.gv.at/GeltendeFassung.wxe?Abfrage=Bundesnormen&amp;Gesetzesnummer=20010569</a:t>
            </a:r>
          </a:p>
          <a:p>
            <a:pPr>
              <a:buClr>
                <a:srgbClr val="189BC4"/>
              </a:buClr>
            </a:pPr>
            <a:r>
              <a:rPr lang="de-AT" sz="1400" spc="60" dirty="0">
                <a:solidFill>
                  <a:schemeClr val="accent1"/>
                </a:solidFill>
                <a:latin typeface="Corbel" panose="020B0503020204020204" pitchFamily="34" charset="0"/>
              </a:rPr>
              <a:t>Thume, Versicherungen des Transports - Einführung, </a:t>
            </a:r>
            <a:r>
              <a:rPr lang="de-AT" sz="1400" spc="60" dirty="0" err="1">
                <a:solidFill>
                  <a:schemeClr val="accent1"/>
                </a:solidFill>
                <a:latin typeface="Corbel" panose="020B0503020204020204" pitchFamily="34" charset="0"/>
              </a:rPr>
              <a:t>TranspR</a:t>
            </a:r>
            <a:r>
              <a:rPr lang="de-AT" sz="1400" spc="60" dirty="0">
                <a:solidFill>
                  <a:schemeClr val="accent1"/>
                </a:solidFill>
                <a:latin typeface="Corbel" panose="020B0503020204020204" pitchFamily="34" charset="0"/>
              </a:rPr>
              <a:t> (2006)</a:t>
            </a:r>
          </a:p>
          <a:p>
            <a:pPr>
              <a:buClr>
                <a:srgbClr val="189BC4"/>
              </a:buClr>
            </a:pPr>
            <a:r>
              <a:rPr lang="de-AT" sz="1400" spc="60" dirty="0" err="1">
                <a:solidFill>
                  <a:schemeClr val="accent1"/>
                </a:solidFill>
                <a:latin typeface="Corbel" panose="020B0503020204020204" pitchFamily="34" charset="0"/>
              </a:rPr>
              <a:t>viadonau</a:t>
            </a:r>
            <a:r>
              <a:rPr lang="de-AT" sz="1400" spc="60" dirty="0">
                <a:solidFill>
                  <a:schemeClr val="accent1"/>
                </a:solidFill>
                <a:latin typeface="Corbel" panose="020B0503020204020204" pitchFamily="34" charset="0"/>
              </a:rPr>
              <a:t> (2019): Handbuch der Donauschifffahrt </a:t>
            </a:r>
            <a:r>
              <a:rPr lang="de-DE" sz="1400" spc="60" dirty="0">
                <a:solidFill>
                  <a:schemeClr val="accent1"/>
                </a:solidFill>
                <a:latin typeface="Corbel" panose="020B0503020204020204" pitchFamily="34" charset="0"/>
              </a:rPr>
              <a:t>, Wien</a:t>
            </a:r>
            <a:br>
              <a:rPr lang="de-DE" sz="1400" spc="60" dirty="0">
                <a:solidFill>
                  <a:schemeClr val="accent1"/>
                </a:solidFill>
                <a:latin typeface="Corbel" panose="020B0503020204020204" pitchFamily="34" charset="0"/>
              </a:rPr>
            </a:br>
            <a:r>
              <a:rPr lang="de-DE" sz="1400" spc="60" dirty="0">
                <a:solidFill>
                  <a:schemeClr val="accent1"/>
                </a:solidFill>
                <a:latin typeface="Corbel" panose="020B0503020204020204" pitchFamily="34" charset="0"/>
              </a:rPr>
              <a:t>Bestellen oder downloaden:  </a:t>
            </a:r>
            <a:r>
              <a:rPr lang="de-DE" sz="1400" spc="60" dirty="0">
                <a:solidFill>
                  <a:schemeClr val="accent1"/>
                </a:solidFill>
                <a:latin typeface="Corbel" panose="020B0503020204020204" pitchFamily="34" charset="0"/>
                <a:hlinkClick r:id="rId7"/>
              </a:rPr>
              <a:t>http://www.viadonau.org/newsroom/publikationen/handbuch-der-donauschifffahrt/</a:t>
            </a:r>
            <a:endParaRPr lang="de-AT" sz="1400" spc="60" dirty="0">
              <a:solidFill>
                <a:schemeClr val="accent1"/>
              </a:solidFill>
              <a:latin typeface="Corbel" panose="020B0503020204020204" pitchFamily="34" charset="0"/>
            </a:endParaRPr>
          </a:p>
          <a:p>
            <a:pPr>
              <a:buClr>
                <a:srgbClr val="189BC4"/>
              </a:buClr>
            </a:pPr>
            <a:r>
              <a:rPr lang="de-AT" sz="1400" dirty="0">
                <a:solidFill>
                  <a:schemeClr val="accent1"/>
                </a:solidFill>
              </a:rPr>
              <a:t>Zentralkommission für die Rheinschifffahrt: Budapester Übereinkommen über den Vertrag über die Güterbeförderung in der Binnenschifffahrt (CMNI)*, </a:t>
            </a:r>
            <a:r>
              <a:rPr lang="de-AT" sz="1400" dirty="0">
                <a:solidFill>
                  <a:schemeClr val="accent1"/>
                </a:solidFill>
                <a:hlinkClick r:id="rId8"/>
              </a:rPr>
              <a:t>https://www.ccr-zkr.org/files/conventions/cmni_de.pdf</a:t>
            </a:r>
            <a:r>
              <a:rPr lang="de-AT" sz="1400" dirty="0">
                <a:solidFill>
                  <a:schemeClr val="accent1"/>
                </a:solidFill>
              </a:rPr>
              <a:t> </a:t>
            </a: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41</a:t>
            </a:fld>
            <a:endParaRPr lang="de-AT" dirty="0">
              <a:solidFill>
                <a:prstClr val="white"/>
              </a:solidFill>
            </a:endParaRPr>
          </a:p>
        </p:txBody>
      </p:sp>
    </p:spTree>
    <p:extLst>
      <p:ext uri="{BB962C8B-B14F-4D97-AF65-F5344CB8AC3E}">
        <p14:creationId xmlns:p14="http://schemas.microsoft.com/office/powerpoint/2010/main" val="11276523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a:solidFill>
                  <a:schemeClr val="accent1"/>
                </a:solidFill>
                <a:latin typeface="Corbel" panose="020B0503020204020204" pitchFamily="34" charset="0"/>
              </a:rPr>
              <a:t>Zusatzinformation</a:t>
            </a:r>
          </a:p>
        </p:txBody>
      </p:sp>
      <p:sp>
        <p:nvSpPr>
          <p:cNvPr id="3" name="Content Placeholder 2"/>
          <p:cNvSpPr>
            <a:spLocks noGrp="1"/>
          </p:cNvSpPr>
          <p:nvPr>
            <p:ph idx="1"/>
          </p:nvPr>
        </p:nvSpPr>
        <p:spPr/>
        <p:txBody>
          <a:bodyPr>
            <a:normAutofit fontScale="92500" lnSpcReduction="10000"/>
          </a:bodyPr>
          <a:lstStyle/>
          <a:p>
            <a:pPr marL="0" indent="0">
              <a:buNone/>
            </a:pPr>
            <a:r>
              <a:rPr lang="de-AT" sz="2000" b="1" dirty="0">
                <a:solidFill>
                  <a:schemeClr val="accent1"/>
                </a:solidFill>
                <a:latin typeface="Corbel" panose="020B0503020204020204" pitchFamily="34" charset="0"/>
              </a:rPr>
              <a:t>Wir hoffen unser Foliensatz hat Ihren Ansprüchen entsprochen!</a:t>
            </a:r>
          </a:p>
          <a:p>
            <a:pPr marL="0" indent="0">
              <a:buNone/>
            </a:pPr>
            <a:endParaRPr lang="de-AT" sz="2000" b="1" dirty="0">
              <a:solidFill>
                <a:schemeClr val="accent1"/>
              </a:solidFill>
              <a:latin typeface="Corbel" panose="020B0503020204020204" pitchFamily="34" charset="0"/>
            </a:endParaRPr>
          </a:p>
          <a:p>
            <a:pPr marL="0" indent="0">
              <a:buNone/>
            </a:pPr>
            <a:r>
              <a:rPr lang="de-AT" sz="2000" b="1" dirty="0">
                <a:solidFill>
                  <a:schemeClr val="accent1"/>
                </a:solidFill>
                <a:latin typeface="Corbel" panose="020B0503020204020204" pitchFamily="34" charset="0"/>
              </a:rPr>
              <a:t>         - Sie können den Foliensatz gerne Ihren Wünschen und Anforderungen entsprechend adaptieren und für Ihren Unterricht/Vorträge verwenden.</a:t>
            </a:r>
          </a:p>
          <a:p>
            <a:pPr marL="0" indent="0">
              <a:buNone/>
            </a:pPr>
            <a:endParaRPr lang="de-AT" sz="2000" b="1" dirty="0">
              <a:solidFill>
                <a:schemeClr val="accent1"/>
              </a:solidFill>
              <a:latin typeface="Corbel" panose="020B0503020204020204" pitchFamily="34" charset="0"/>
            </a:endParaRPr>
          </a:p>
          <a:p>
            <a:pPr marL="0" indent="0">
              <a:buNone/>
            </a:pPr>
            <a:r>
              <a:rPr lang="de-AT" sz="2000" b="1" dirty="0">
                <a:solidFill>
                  <a:schemeClr val="accent1"/>
                </a:solidFill>
                <a:latin typeface="Corbel" panose="020B0503020204020204" pitchFamily="34" charset="0"/>
              </a:rPr>
              <a:t>Für Fragen und Rückmeldungen stehen wir jederzeit gerne per Mail unter </a:t>
            </a:r>
          </a:p>
          <a:p>
            <a:pPr marL="0" indent="0">
              <a:buNone/>
            </a:pPr>
            <a:r>
              <a:rPr lang="de-AT" sz="2000" b="1" dirty="0">
                <a:solidFill>
                  <a:schemeClr val="accent1"/>
                </a:solidFill>
                <a:latin typeface="Corbel" panose="020B0503020204020204" pitchFamily="34" charset="0"/>
                <a:hlinkClick r:id="rId3"/>
              </a:rPr>
              <a:t>rewway@fh-steyr.at</a:t>
            </a:r>
            <a:r>
              <a:rPr lang="de-AT" sz="2000" b="1" dirty="0">
                <a:solidFill>
                  <a:schemeClr val="accent1"/>
                </a:solidFill>
                <a:latin typeface="Corbel" panose="020B0503020204020204" pitchFamily="34" charset="0"/>
              </a:rPr>
              <a:t> zur Verfügung.</a:t>
            </a:r>
          </a:p>
          <a:p>
            <a:pPr marL="0" indent="0">
              <a:buNone/>
            </a:pPr>
            <a:endParaRPr lang="de-AT" sz="2000" b="1" dirty="0">
              <a:solidFill>
                <a:schemeClr val="accent1"/>
              </a:solidFill>
              <a:latin typeface="Corbel" panose="020B0503020204020204" pitchFamily="34" charset="0"/>
            </a:endParaRPr>
          </a:p>
          <a:p>
            <a:pPr marL="0" indent="0">
              <a:buNone/>
            </a:pPr>
            <a:r>
              <a:rPr lang="de-AT" sz="2000" b="1" dirty="0">
                <a:solidFill>
                  <a:schemeClr val="accent1"/>
                </a:solidFill>
                <a:latin typeface="Corbel" panose="020B0503020204020204" pitchFamily="34" charset="0"/>
              </a:rPr>
              <a:t>Weitere Foliensätze finden Sie unter:</a:t>
            </a:r>
          </a:p>
          <a:p>
            <a:pPr marL="0" indent="0">
              <a:buNone/>
            </a:pPr>
            <a:endParaRPr lang="de-AT" sz="400" b="1" dirty="0">
              <a:solidFill>
                <a:schemeClr val="accent1"/>
              </a:solidFill>
              <a:latin typeface="Corbel" panose="020B0503020204020204" pitchFamily="34" charset="0"/>
            </a:endParaRPr>
          </a:p>
          <a:p>
            <a:pPr marL="0" indent="0">
              <a:buNone/>
            </a:pPr>
            <a:r>
              <a:rPr lang="de-AT" sz="2000" dirty="0">
                <a:solidFill>
                  <a:schemeClr val="accent1"/>
                </a:solidFill>
                <a:latin typeface="Corbel" panose="020B0503020204020204" pitchFamily="34" charset="0"/>
                <a:hlinkClick r:id="rId4"/>
              </a:rPr>
              <a:t>http://www.rewway.at/de/lehrmittel/pakete/</a:t>
            </a:r>
            <a:r>
              <a:rPr lang="de-AT" sz="2000" dirty="0">
                <a:solidFill>
                  <a:schemeClr val="accent1"/>
                </a:solidFill>
                <a:latin typeface="Corbel" panose="020B0503020204020204" pitchFamily="34" charset="0"/>
              </a:rPr>
              <a:t> </a:t>
            </a:r>
          </a:p>
          <a:p>
            <a:pPr marL="0" indent="0">
              <a:buNone/>
            </a:pPr>
            <a:endParaRPr lang="de-AT" sz="2000" dirty="0">
              <a:latin typeface="Corbel" panose="020B0503020204020204" pitchFamily="34" charset="0"/>
            </a:endParaRPr>
          </a:p>
          <a:p>
            <a:pPr marL="0" indent="0">
              <a:buNone/>
            </a:pPr>
            <a:r>
              <a:rPr lang="de-AT" sz="2000" b="1" dirty="0">
                <a:solidFill>
                  <a:schemeClr val="accent1"/>
                </a:solidFill>
                <a:latin typeface="Corbel" panose="020B0503020204020204" pitchFamily="34" charset="0"/>
              </a:rPr>
              <a:t>Haben Sie vielleicht Interesse an einem Transport School Lab, einer Exkursion oder einem Fachvortrag?</a:t>
            </a:r>
          </a:p>
          <a:p>
            <a:pPr marL="0" indent="0">
              <a:buNone/>
            </a:pPr>
            <a:r>
              <a:rPr lang="de-AT" sz="2000" dirty="0">
                <a:solidFill>
                  <a:schemeClr val="accent1"/>
                </a:solidFill>
                <a:latin typeface="Corbel" panose="020B0503020204020204" pitchFamily="34" charset="0"/>
                <a:hlinkClick r:id="rId5"/>
              </a:rPr>
              <a:t>http://www.rewway.at/de/services/</a:t>
            </a:r>
            <a:r>
              <a:rPr lang="de-AT" sz="2000" dirty="0">
                <a:solidFill>
                  <a:schemeClr val="accent1"/>
                </a:solidFill>
                <a:latin typeface="Corbel" panose="020B0503020204020204" pitchFamily="34" charset="0"/>
              </a:rPr>
              <a:t> </a:t>
            </a:r>
          </a:p>
        </p:txBody>
      </p:sp>
      <p:sp>
        <p:nvSpPr>
          <p:cNvPr id="5" name="Slide Number Placeholder 4"/>
          <p:cNvSpPr>
            <a:spLocks noGrp="1"/>
          </p:cNvSpPr>
          <p:nvPr>
            <p:ph type="sldNum" sz="quarter" idx="12"/>
          </p:nvPr>
        </p:nvSpPr>
        <p:spPr/>
        <p:txBody>
          <a:bodyPr/>
          <a:lstStyle/>
          <a:p>
            <a:fld id="{7D34D7BA-8E13-46FE-8871-8877FE7E3568}" type="slidenum">
              <a:rPr lang="de-AT" smtClean="0"/>
              <a:t>42</a:t>
            </a:fld>
            <a:endParaRPr lang="de-AT" dirty="0"/>
          </a:p>
        </p:txBody>
      </p:sp>
      <p:pic>
        <p:nvPicPr>
          <p:cNvPr id="4" name="Picture 3"/>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39552" y="2315660"/>
            <a:ext cx="432048" cy="432048"/>
          </a:xfrm>
          <a:prstGeom prst="rect">
            <a:avLst/>
          </a:prstGeom>
        </p:spPr>
      </p:pic>
    </p:spTree>
    <p:extLst>
      <p:ext uri="{BB962C8B-B14F-4D97-AF65-F5344CB8AC3E}">
        <p14:creationId xmlns:p14="http://schemas.microsoft.com/office/powerpoint/2010/main" val="18363003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AT" b="1" dirty="0">
                <a:solidFill>
                  <a:schemeClr val="accent1"/>
                </a:solidFill>
                <a:latin typeface="Corbel" panose="020B0503020204020204" pitchFamily="34" charset="0"/>
              </a:rPr>
              <a:t>Übersicht</a:t>
            </a:r>
            <a:br>
              <a:rPr lang="de-AT" sz="2000" dirty="0">
                <a:solidFill>
                  <a:schemeClr val="accent1"/>
                </a:solidFill>
                <a:latin typeface="Corbel" panose="020B0503020204020204" pitchFamily="34" charset="0"/>
              </a:rPr>
            </a:br>
            <a:r>
              <a:rPr lang="de-DE" sz="2400" dirty="0">
                <a:solidFill>
                  <a:srgbClr val="3C628F"/>
                </a:solidFill>
                <a:latin typeface="Corbel" panose="020B0503020204020204" pitchFamily="34" charset="0"/>
              </a:rPr>
              <a:t>Rechtliche Rahmenbedingungen</a:t>
            </a:r>
            <a:endParaRPr lang="de-AT" sz="2000" dirty="0">
              <a:solidFill>
                <a:schemeClr val="accent1"/>
              </a:solidFill>
              <a:latin typeface="Corbel" panose="020B0503020204020204" pitchFamily="34" charset="0"/>
            </a:endParaRPr>
          </a:p>
        </p:txBody>
      </p:sp>
      <p:sp>
        <p:nvSpPr>
          <p:cNvPr id="3" name="Content Placeholder 2"/>
          <p:cNvSpPr>
            <a:spLocks noGrp="1"/>
          </p:cNvSpPr>
          <p:nvPr>
            <p:ph idx="1"/>
          </p:nvPr>
        </p:nvSpPr>
        <p:spPr/>
        <p:txBody>
          <a:bodyPr>
            <a:noAutofit/>
          </a:bodyPr>
          <a:lstStyle/>
          <a:p>
            <a:pPr marL="0" indent="0">
              <a:buNone/>
            </a:pPr>
            <a:endParaRPr lang="de-DE" sz="1800" dirty="0">
              <a:solidFill>
                <a:schemeClr val="accent1"/>
              </a:solidFill>
              <a:latin typeface="Corbel" panose="020B0503020204020204" pitchFamily="34" charset="0"/>
            </a:endParaRPr>
          </a:p>
          <a:p>
            <a:pPr marL="0" indent="0">
              <a:buNone/>
            </a:pPr>
            <a:r>
              <a:rPr lang="de-DE" sz="1800" dirty="0">
                <a:solidFill>
                  <a:schemeClr val="accent1"/>
                </a:solidFill>
                <a:latin typeface="Corbel" panose="020B0503020204020204" pitchFamily="34" charset="0"/>
              </a:rPr>
              <a:t>Breitgefächerte rechtliche Themenbereiche: </a:t>
            </a:r>
          </a:p>
          <a:p>
            <a:pPr marL="0" indent="0">
              <a:buNone/>
            </a:pPr>
            <a:endParaRPr lang="de-DE" sz="1800" dirty="0">
              <a:solidFill>
                <a:schemeClr val="accent1"/>
              </a:solidFill>
              <a:latin typeface="Corbel" panose="020B0503020204020204" pitchFamily="34" charset="0"/>
            </a:endParaRPr>
          </a:p>
          <a:p>
            <a:pPr>
              <a:buClr>
                <a:srgbClr val="189BC4"/>
              </a:buClr>
            </a:pPr>
            <a:r>
              <a:rPr lang="de-DE" sz="1800" dirty="0">
                <a:solidFill>
                  <a:schemeClr val="accent1"/>
                </a:solidFill>
                <a:latin typeface="Corbel" panose="020B0503020204020204" pitchFamily="34" charset="0"/>
              </a:rPr>
              <a:t>Regelung über den Verkehr auf </a:t>
            </a:r>
            <a:r>
              <a:rPr lang="de-DE" sz="1800" b="1" dirty="0">
                <a:solidFill>
                  <a:srgbClr val="189BC4"/>
                </a:solidFill>
                <a:latin typeface="Corbel" panose="020B0503020204020204" pitchFamily="34" charset="0"/>
              </a:rPr>
              <a:t>Wasserstraßen</a:t>
            </a:r>
          </a:p>
          <a:p>
            <a:pPr>
              <a:buClr>
                <a:srgbClr val="189BC4"/>
              </a:buClr>
            </a:pPr>
            <a:endParaRPr lang="de-DE" sz="1800" b="1" dirty="0">
              <a:solidFill>
                <a:srgbClr val="189BC4"/>
              </a:solidFill>
              <a:latin typeface="Corbel" panose="020B0503020204020204" pitchFamily="34" charset="0"/>
            </a:endParaRPr>
          </a:p>
          <a:p>
            <a:pPr>
              <a:buClr>
                <a:srgbClr val="189BC4"/>
              </a:buClr>
            </a:pPr>
            <a:r>
              <a:rPr lang="de-DE" sz="1800" b="1" dirty="0">
                <a:solidFill>
                  <a:srgbClr val="189BC4"/>
                </a:solidFill>
                <a:latin typeface="Corbel" panose="020B0503020204020204" pitchFamily="34" charset="0"/>
              </a:rPr>
              <a:t>Förderung</a:t>
            </a:r>
            <a:r>
              <a:rPr lang="de-DE" sz="1800" dirty="0">
                <a:solidFill>
                  <a:schemeClr val="accent1"/>
                </a:solidFill>
                <a:latin typeface="Corbel" panose="020B0503020204020204" pitchFamily="34" charset="0"/>
              </a:rPr>
              <a:t> der Binnenschifffahrt</a:t>
            </a:r>
          </a:p>
          <a:p>
            <a:pPr>
              <a:buClr>
                <a:srgbClr val="189BC4"/>
              </a:buClr>
            </a:pPr>
            <a:endParaRPr lang="de-DE" sz="1800" dirty="0">
              <a:solidFill>
                <a:srgbClr val="189BC4"/>
              </a:solidFill>
              <a:latin typeface="Corbel" panose="020B0503020204020204" pitchFamily="34" charset="0"/>
            </a:endParaRPr>
          </a:p>
          <a:p>
            <a:pPr>
              <a:buClr>
                <a:srgbClr val="189BC4"/>
              </a:buClr>
            </a:pPr>
            <a:r>
              <a:rPr lang="de-DE" sz="1800" dirty="0">
                <a:solidFill>
                  <a:schemeClr val="accent1"/>
                </a:solidFill>
                <a:latin typeface="Corbel" panose="020B0503020204020204" pitchFamily="34" charset="0"/>
              </a:rPr>
              <a:t>Abschluss von </a:t>
            </a:r>
            <a:r>
              <a:rPr lang="de-DE" sz="1800" b="1" dirty="0">
                <a:solidFill>
                  <a:srgbClr val="189BC4"/>
                </a:solidFill>
                <a:latin typeface="Corbel" panose="020B0503020204020204" pitchFamily="34" charset="0"/>
              </a:rPr>
              <a:t>Transportverträgen</a:t>
            </a:r>
            <a:r>
              <a:rPr lang="de-DE" sz="1800" dirty="0">
                <a:solidFill>
                  <a:schemeClr val="accent1"/>
                </a:solidFill>
                <a:latin typeface="Corbel" panose="020B0503020204020204" pitchFamily="34" charset="0"/>
              </a:rPr>
              <a:t>, Haftungsfragen, Versicherungen</a:t>
            </a:r>
          </a:p>
          <a:p>
            <a:pPr>
              <a:buClr>
                <a:srgbClr val="189BC4"/>
              </a:buClr>
            </a:pPr>
            <a:endParaRPr lang="de-DE" sz="1800" dirty="0">
              <a:solidFill>
                <a:schemeClr val="accent1"/>
              </a:solidFill>
              <a:latin typeface="Corbel" panose="020B0503020204020204" pitchFamily="34" charset="0"/>
            </a:endParaRPr>
          </a:p>
          <a:p>
            <a:pPr>
              <a:buClr>
                <a:srgbClr val="189BC4"/>
              </a:buClr>
            </a:pPr>
            <a:r>
              <a:rPr lang="de-DE" sz="1800" dirty="0">
                <a:solidFill>
                  <a:schemeClr val="accent1"/>
                </a:solidFill>
                <a:latin typeface="Corbel" panose="020B0503020204020204" pitchFamily="34" charset="0"/>
              </a:rPr>
              <a:t>rechtlicher Rahmen beim eigentlichen Transport per </a:t>
            </a:r>
            <a:r>
              <a:rPr lang="de-DE" sz="1800" b="1" dirty="0">
                <a:solidFill>
                  <a:srgbClr val="189BC4"/>
                </a:solidFill>
                <a:latin typeface="Corbel" panose="020B0503020204020204" pitchFamily="34" charset="0"/>
              </a:rPr>
              <a:t>Binnenschiff</a:t>
            </a:r>
            <a:endParaRPr lang="de-DE" sz="1800" dirty="0">
              <a:solidFill>
                <a:srgbClr val="189BC4"/>
              </a:solidFill>
              <a:latin typeface="Corbel" panose="020B0503020204020204" pitchFamily="34" charset="0"/>
            </a:endParaRPr>
          </a:p>
          <a:p>
            <a:pPr lvl="1">
              <a:spcBef>
                <a:spcPts val="600"/>
              </a:spcBef>
              <a:buClr>
                <a:srgbClr val="189BC4"/>
              </a:buClr>
              <a:buFont typeface="Symbol" panose="05050102010706020507" pitchFamily="18" charset="2"/>
              <a:buChar char="-"/>
            </a:pPr>
            <a:r>
              <a:rPr lang="de-DE" sz="1600" dirty="0">
                <a:solidFill>
                  <a:schemeClr val="accent1"/>
                </a:solidFill>
                <a:latin typeface="Corbel" panose="020B0503020204020204" pitchFamily="34" charset="0"/>
              </a:rPr>
              <a:t>Mindestbesatzung und Fahrzeiten</a:t>
            </a:r>
          </a:p>
          <a:p>
            <a:pPr lvl="1">
              <a:spcBef>
                <a:spcPts val="600"/>
              </a:spcBef>
              <a:buClr>
                <a:srgbClr val="189BC4"/>
              </a:buClr>
              <a:buFont typeface="Symbol" panose="05050102010706020507" pitchFamily="18" charset="2"/>
              <a:buChar char="-"/>
            </a:pPr>
            <a:r>
              <a:rPr lang="de-DE" sz="1600" dirty="0">
                <a:solidFill>
                  <a:schemeClr val="accent1"/>
                </a:solidFill>
                <a:latin typeface="Corbel" panose="020B0503020204020204" pitchFamily="34" charset="0"/>
              </a:rPr>
              <a:t>Antrieb, Schadstoffwerte</a:t>
            </a:r>
          </a:p>
          <a:p>
            <a:pPr lvl="1">
              <a:spcBef>
                <a:spcPts val="600"/>
              </a:spcBef>
              <a:buClr>
                <a:srgbClr val="189BC4"/>
              </a:buClr>
              <a:buFont typeface="Symbol" panose="05050102010706020507" pitchFamily="18" charset="2"/>
              <a:buChar char="-"/>
            </a:pPr>
            <a:r>
              <a:rPr lang="de-DE" sz="1600" dirty="0">
                <a:solidFill>
                  <a:schemeClr val="accent1"/>
                </a:solidFill>
                <a:latin typeface="Corbel" panose="020B0503020204020204" pitchFamily="34" charset="0"/>
              </a:rPr>
              <a:t>Exkurs: Gefahrguttransport</a:t>
            </a: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5</a:t>
            </a:fld>
            <a:endParaRPr lang="de-AT" dirty="0">
              <a:solidFill>
                <a:prstClr val="white"/>
              </a:solidFill>
            </a:endParaRPr>
          </a:p>
        </p:txBody>
      </p:sp>
      <p:pic>
        <p:nvPicPr>
          <p:cNvPr id="7" name="Picture 6"/>
          <p:cNvPicPr/>
          <p:nvPr/>
        </p:nvPicPr>
        <p:blipFill rotWithShape="1">
          <a:blip r:embed="rId3"/>
          <a:srcRect l="67656" t="19149" r="7764" b="24782"/>
          <a:stretch/>
        </p:blipFill>
        <p:spPr bwMode="auto">
          <a:xfrm>
            <a:off x="7147439" y="4437112"/>
            <a:ext cx="1998345" cy="1861193"/>
          </a:xfrm>
          <a:prstGeom prst="rect">
            <a:avLst/>
          </a:prstGeom>
          <a:ln>
            <a:noFill/>
          </a:ln>
          <a:extLst>
            <a:ext uri="{53640926-AAD7-44D8-BBD7-CCE9431645EC}">
              <a14:shadowObscured xmlns:a14="http://schemas.microsoft.com/office/drawing/2010/main"/>
            </a:ext>
          </a:extLst>
        </p:spPr>
      </p:pic>
      <p:sp>
        <p:nvSpPr>
          <p:cNvPr id="8" name="Textfeld 7"/>
          <p:cNvSpPr txBox="1"/>
          <p:nvPr/>
        </p:nvSpPr>
        <p:spPr>
          <a:xfrm>
            <a:off x="7092280" y="4437112"/>
            <a:ext cx="1927160" cy="215444"/>
          </a:xfrm>
          <a:prstGeom prst="rect">
            <a:avLst/>
          </a:prstGeom>
          <a:noFill/>
        </p:spPr>
        <p:txBody>
          <a:bodyPr wrap="square" rtlCol="0">
            <a:spAutoFit/>
          </a:bodyPr>
          <a:lstStyle/>
          <a:p>
            <a:r>
              <a:rPr lang="de-AT" sz="800" dirty="0">
                <a:solidFill>
                  <a:schemeClr val="accent1"/>
                </a:solidFill>
                <a:latin typeface="Corbel" panose="020B0503020204020204" pitchFamily="34" charset="0"/>
              </a:rPr>
              <a:t> Quelle: viadonau/ Jürgen Trögl</a:t>
            </a:r>
            <a:endParaRPr lang="de-DE" sz="800" dirty="0">
              <a:solidFill>
                <a:schemeClr val="accent1"/>
              </a:solidFill>
              <a:latin typeface="Corbel" panose="020B0503020204020204" pitchFamily="34" charset="0"/>
            </a:endParaRPr>
          </a:p>
        </p:txBody>
      </p:sp>
      <p:pic>
        <p:nvPicPr>
          <p:cNvPr id="9" name="Grafik 8"/>
          <p:cNvPicPr>
            <a:picLocks noChangeAspect="1"/>
          </p:cNvPicPr>
          <p:nvPr/>
        </p:nvPicPr>
        <p:blipFill>
          <a:blip r:embed="rId4">
            <a:extLst>
              <a:ext uri="{BEBA8EAE-BF5A-486C-A8C5-ECC9F3942E4B}">
                <a14:imgProps xmlns:a14="http://schemas.microsoft.com/office/drawing/2010/main">
                  <a14:imgLayer r:embed="rId5">
                    <a14:imgEffect>
                      <a14:colorTemperature colorTemp="11200"/>
                    </a14:imgEffect>
                  </a14:imgLayer>
                </a14:imgProps>
              </a:ext>
            </a:extLst>
          </a:blip>
          <a:stretch>
            <a:fillRect/>
          </a:stretch>
        </p:blipFill>
        <p:spPr>
          <a:xfrm>
            <a:off x="6447328" y="1923044"/>
            <a:ext cx="2701577" cy="2026183"/>
          </a:xfrm>
          <a:prstGeom prst="rect">
            <a:avLst/>
          </a:prstGeom>
        </p:spPr>
      </p:pic>
      <p:sp>
        <p:nvSpPr>
          <p:cNvPr id="10" name="Textfeld 9"/>
          <p:cNvSpPr txBox="1"/>
          <p:nvPr/>
        </p:nvSpPr>
        <p:spPr>
          <a:xfrm>
            <a:off x="6447328" y="1910649"/>
            <a:ext cx="2016224" cy="215444"/>
          </a:xfrm>
          <a:prstGeom prst="rect">
            <a:avLst/>
          </a:prstGeom>
          <a:noFill/>
        </p:spPr>
        <p:txBody>
          <a:bodyPr wrap="square" rtlCol="0">
            <a:spAutoFit/>
          </a:bodyPr>
          <a:lstStyle/>
          <a:p>
            <a:r>
              <a:rPr lang="de-AT" sz="800" dirty="0">
                <a:solidFill>
                  <a:schemeClr val="accent1"/>
                </a:solidFill>
                <a:latin typeface="Corbel" panose="020B0503020204020204" pitchFamily="34" charset="0"/>
              </a:rPr>
              <a:t>Quelle: </a:t>
            </a:r>
            <a:r>
              <a:rPr lang="de-AT" sz="800" dirty="0" err="1">
                <a:solidFill>
                  <a:schemeClr val="accent1"/>
                </a:solidFill>
                <a:latin typeface="Corbel" panose="020B0503020204020204" pitchFamily="34" charset="0"/>
              </a:rPr>
              <a:t>pixabay</a:t>
            </a:r>
            <a:endParaRPr lang="de-AT"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8742534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de-AT" b="1" dirty="0">
                <a:solidFill>
                  <a:schemeClr val="accent1"/>
                </a:solidFill>
                <a:latin typeface="Corbel" panose="020B0503020204020204" pitchFamily="34" charset="0"/>
              </a:rPr>
              <a:t>Rechtliche Rahmenbedingungen</a:t>
            </a:r>
          </a:p>
        </p:txBody>
      </p:sp>
      <p:sp>
        <p:nvSpPr>
          <p:cNvPr id="4" name="Foliennummernplatzhalter 3"/>
          <p:cNvSpPr>
            <a:spLocks noGrp="1"/>
          </p:cNvSpPr>
          <p:nvPr>
            <p:ph type="sldNum" sz="quarter" idx="12"/>
          </p:nvPr>
        </p:nvSpPr>
        <p:spPr/>
        <p:txBody>
          <a:bodyPr/>
          <a:lstStyle/>
          <a:p>
            <a:pPr>
              <a:defRPr/>
            </a:pPr>
            <a:fld id="{BFD21A09-4510-475D-93A5-F08D4AAD4B59}" type="slidenum">
              <a:rPr lang="de-DE" smtClean="0">
                <a:solidFill>
                  <a:prstClr val="white"/>
                </a:solidFill>
              </a:rPr>
              <a:pPr>
                <a:defRPr/>
              </a:pPr>
              <a:t>6</a:t>
            </a:fld>
            <a:endParaRPr lang="de-DE" dirty="0">
              <a:solidFill>
                <a:prstClr val="white"/>
              </a:solidFill>
            </a:endParaRPr>
          </a:p>
        </p:txBody>
      </p:sp>
      <p:graphicFrame>
        <p:nvGraphicFramePr>
          <p:cNvPr id="9" name="Inhaltsplatzhalter 4"/>
          <p:cNvGraphicFramePr>
            <a:graphicFrameLocks noGrp="1"/>
          </p:cNvGraphicFramePr>
          <p:nvPr>
            <p:ph idx="1"/>
            <p:extLst>
              <p:ext uri="{D42A27DB-BD31-4B8C-83A1-F6EECF244321}">
                <p14:modId xmlns:p14="http://schemas.microsoft.com/office/powerpoint/2010/main" val="535152034"/>
              </p:ext>
            </p:extLst>
          </p:nvPr>
        </p:nvGraphicFramePr>
        <p:xfrm>
          <a:off x="1763688" y="1772816"/>
          <a:ext cx="5976664" cy="41044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535456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de-AT" sz="2200" b="1" dirty="0">
                <a:solidFill>
                  <a:schemeClr val="accent1"/>
                </a:solidFill>
                <a:latin typeface="Corbel" panose="020B0503020204020204" pitchFamily="34" charset="0"/>
              </a:rPr>
              <a:t>Gesamteuropäische Ebene</a:t>
            </a:r>
            <a:br>
              <a:rPr lang="de-AT" sz="2200" b="1" dirty="0">
                <a:solidFill>
                  <a:schemeClr val="accent1"/>
                </a:solidFill>
                <a:latin typeface="Corbel" panose="020B0503020204020204" pitchFamily="34" charset="0"/>
              </a:rPr>
            </a:br>
            <a:r>
              <a:rPr lang="de-AT" sz="2200" b="1" dirty="0">
                <a:solidFill>
                  <a:schemeClr val="accent1"/>
                </a:solidFill>
                <a:latin typeface="Corbel" panose="020B0503020204020204" pitchFamily="34" charset="0"/>
              </a:rPr>
              <a:t>- Belgrader Konvention</a:t>
            </a:r>
            <a:br>
              <a:rPr lang="de-AT" sz="2200" b="1" dirty="0">
                <a:solidFill>
                  <a:schemeClr val="accent1"/>
                </a:solidFill>
                <a:latin typeface="Corbel" panose="020B0503020204020204" pitchFamily="34" charset="0"/>
              </a:rPr>
            </a:br>
            <a:r>
              <a:rPr lang="de-DE" sz="2200" dirty="0">
                <a:solidFill>
                  <a:schemeClr val="accent1"/>
                </a:solidFill>
                <a:latin typeface="Corbel" panose="020B0503020204020204" pitchFamily="34" charset="0"/>
              </a:rPr>
              <a:t>Wasserstraßen</a:t>
            </a:r>
            <a:endParaRPr lang="de-AT" sz="2200" dirty="0">
              <a:solidFill>
                <a:schemeClr val="accent1"/>
              </a:solidFill>
              <a:latin typeface="Corbel" panose="020B0503020204020204" pitchFamily="34" charset="0"/>
            </a:endParaRPr>
          </a:p>
        </p:txBody>
      </p:sp>
      <p:sp>
        <p:nvSpPr>
          <p:cNvPr id="3" name="Content Placeholder 2"/>
          <p:cNvSpPr>
            <a:spLocks noGrp="1"/>
          </p:cNvSpPr>
          <p:nvPr>
            <p:ph idx="1"/>
          </p:nvPr>
        </p:nvSpPr>
        <p:spPr>
          <a:xfrm>
            <a:off x="323528" y="1700808"/>
            <a:ext cx="8568952" cy="4776192"/>
          </a:xfrm>
        </p:spPr>
        <p:txBody>
          <a:bodyPr>
            <a:normAutofit/>
          </a:bodyPr>
          <a:lstStyle/>
          <a:p>
            <a:pPr>
              <a:buClr>
                <a:srgbClr val="189BC4"/>
              </a:buClr>
            </a:pPr>
            <a:r>
              <a:rPr lang="de-AT" sz="1800" dirty="0">
                <a:solidFill>
                  <a:schemeClr val="accent1"/>
                </a:solidFill>
                <a:latin typeface="Corbel" panose="020B0503020204020204" pitchFamily="34" charset="0"/>
              </a:rPr>
              <a:t>„Übereinkommen über die Regelung der Schifffahrt auf der Donau“</a:t>
            </a:r>
          </a:p>
          <a:p>
            <a:pPr>
              <a:buClr>
                <a:srgbClr val="189BC4"/>
              </a:buClr>
            </a:pPr>
            <a:endParaRPr lang="de-AT" sz="1800" dirty="0">
              <a:solidFill>
                <a:schemeClr val="accent1"/>
              </a:solidFill>
              <a:latin typeface="Corbel" panose="020B0503020204020204" pitchFamily="34" charset="0"/>
            </a:endParaRPr>
          </a:p>
          <a:p>
            <a:pPr>
              <a:buClr>
                <a:srgbClr val="189BC4"/>
              </a:buClr>
            </a:pPr>
            <a:r>
              <a:rPr lang="de-AT" sz="1800" dirty="0">
                <a:solidFill>
                  <a:schemeClr val="accent1"/>
                </a:solidFill>
                <a:latin typeface="Corbel" panose="020B0503020204020204" pitchFamily="34" charset="0"/>
              </a:rPr>
              <a:t>von allen Donau-Anrainerstaaten</a:t>
            </a:r>
            <a:br>
              <a:rPr lang="de-AT" sz="1800" dirty="0">
                <a:solidFill>
                  <a:schemeClr val="accent1"/>
                </a:solidFill>
                <a:latin typeface="Corbel" panose="020B0503020204020204" pitchFamily="34" charset="0"/>
              </a:rPr>
            </a:br>
            <a:r>
              <a:rPr lang="de-AT" sz="1800" dirty="0">
                <a:solidFill>
                  <a:schemeClr val="accent1"/>
                </a:solidFill>
                <a:latin typeface="Corbel" panose="020B0503020204020204" pitchFamily="34" charset="0"/>
              </a:rPr>
              <a:t>unterzeichnet</a:t>
            </a:r>
          </a:p>
          <a:p>
            <a:pPr>
              <a:buClr>
                <a:srgbClr val="189BC4"/>
              </a:buClr>
            </a:pPr>
            <a:endParaRPr lang="de-AT" sz="1800" dirty="0">
              <a:solidFill>
                <a:schemeClr val="accent1"/>
              </a:solidFill>
              <a:latin typeface="Corbel" panose="020B0503020204020204" pitchFamily="34" charset="0"/>
            </a:endParaRPr>
          </a:p>
          <a:p>
            <a:pPr>
              <a:buClr>
                <a:srgbClr val="189BC4"/>
              </a:buClr>
            </a:pPr>
            <a:r>
              <a:rPr lang="de-AT" sz="1800" b="1" dirty="0">
                <a:solidFill>
                  <a:srgbClr val="189BC4"/>
                </a:solidFill>
                <a:latin typeface="Corbel" panose="020B0503020204020204" pitchFamily="34" charset="0"/>
              </a:rPr>
              <a:t>Hauptziele:</a:t>
            </a:r>
          </a:p>
          <a:p>
            <a:pPr lvl="1">
              <a:buClr>
                <a:srgbClr val="189BC4"/>
              </a:buClr>
              <a:buFont typeface="Symbol" panose="05050102010706020507" pitchFamily="18" charset="2"/>
              <a:buChar char="-"/>
            </a:pPr>
            <a:r>
              <a:rPr lang="de-AT" sz="1800" dirty="0">
                <a:solidFill>
                  <a:schemeClr val="accent1"/>
                </a:solidFill>
                <a:latin typeface="Corbel" panose="020B0503020204020204" pitchFamily="34" charset="0"/>
              </a:rPr>
              <a:t>Freiheit der Schifffahrt auf der Donau</a:t>
            </a:r>
          </a:p>
          <a:p>
            <a:pPr lvl="1">
              <a:buClr>
                <a:srgbClr val="189BC4"/>
              </a:buClr>
              <a:buFont typeface="Symbol" panose="05050102010706020507" pitchFamily="18" charset="2"/>
              <a:buChar char="-"/>
            </a:pPr>
            <a:r>
              <a:rPr lang="de-AT" sz="1800" dirty="0">
                <a:solidFill>
                  <a:schemeClr val="accent1"/>
                </a:solidFill>
                <a:latin typeface="Corbel" panose="020B0503020204020204" pitchFamily="34" charset="0"/>
              </a:rPr>
              <a:t>Erhaltungspflicht der Wasserstraße Donau durch die Staaten</a:t>
            </a:r>
          </a:p>
          <a:p>
            <a:pPr lvl="1">
              <a:buClr>
                <a:srgbClr val="189BC4"/>
              </a:buClr>
            </a:pPr>
            <a:endParaRPr lang="de-AT" sz="1800" dirty="0">
              <a:solidFill>
                <a:schemeClr val="accent1"/>
              </a:solidFill>
              <a:latin typeface="Corbel" panose="020B0503020204020204" pitchFamily="34" charset="0"/>
            </a:endParaRPr>
          </a:p>
          <a:p>
            <a:pPr>
              <a:buClr>
                <a:srgbClr val="189BC4"/>
              </a:buClr>
            </a:pPr>
            <a:r>
              <a:rPr lang="de-AT" sz="1800" dirty="0">
                <a:solidFill>
                  <a:schemeClr val="accent1"/>
                </a:solidFill>
                <a:latin typeface="Corbel" panose="020B0503020204020204" pitchFamily="34" charset="0"/>
              </a:rPr>
              <a:t>Vollzug durch </a:t>
            </a:r>
            <a:r>
              <a:rPr lang="de-AT" sz="1800" b="1" dirty="0">
                <a:solidFill>
                  <a:srgbClr val="189BC4"/>
                </a:solidFill>
                <a:latin typeface="Corbel" panose="020B0503020204020204" pitchFamily="34" charset="0"/>
              </a:rPr>
              <a:t>Donaukommission</a:t>
            </a:r>
            <a:r>
              <a:rPr lang="de-AT" sz="1800" dirty="0">
                <a:solidFill>
                  <a:schemeClr val="accent1"/>
                </a:solidFill>
                <a:latin typeface="Corbel" panose="020B0503020204020204" pitchFamily="34" charset="0"/>
              </a:rPr>
              <a:t> überwacht: (</a:t>
            </a:r>
            <a:r>
              <a:rPr lang="de-AT" sz="1800" dirty="0">
                <a:solidFill>
                  <a:schemeClr val="accent1"/>
                </a:solidFill>
                <a:latin typeface="Corbel" panose="020B0503020204020204" pitchFamily="34" charset="0"/>
                <a:hlinkClick r:id="rId3"/>
              </a:rPr>
              <a:t>www.danubecommission.org</a:t>
            </a:r>
            <a:r>
              <a:rPr lang="de-AT" sz="1800" dirty="0">
                <a:solidFill>
                  <a:schemeClr val="accent1"/>
                </a:solidFill>
                <a:latin typeface="Corbel" panose="020B0503020204020204" pitchFamily="34" charset="0"/>
              </a:rPr>
              <a:t>)</a:t>
            </a:r>
          </a:p>
          <a:p>
            <a:pPr lvl="1">
              <a:buClr>
                <a:srgbClr val="189BC4"/>
              </a:buClr>
              <a:buFont typeface="Symbol" panose="05050102010706020507" pitchFamily="18" charset="2"/>
              <a:buChar char="-"/>
            </a:pPr>
            <a:r>
              <a:rPr lang="de-AT" sz="1800" dirty="0">
                <a:solidFill>
                  <a:schemeClr val="accent1"/>
                </a:solidFill>
                <a:latin typeface="Corbel" panose="020B0503020204020204" pitchFamily="34" charset="0"/>
              </a:rPr>
              <a:t>gibt Empfehlungen ab (z.B. zur Schifffahrtsrinne oder zum Ausbau)</a:t>
            </a:r>
          </a:p>
          <a:p>
            <a:pPr lvl="1">
              <a:buClr>
                <a:srgbClr val="189BC4"/>
              </a:buClr>
              <a:buFont typeface="Symbol" panose="05050102010706020507" pitchFamily="18" charset="2"/>
              <a:buChar char="-"/>
            </a:pPr>
            <a:r>
              <a:rPr lang="de-AT" sz="1800" dirty="0">
                <a:solidFill>
                  <a:schemeClr val="accent1"/>
                </a:solidFill>
                <a:latin typeface="Corbel" panose="020B0503020204020204" pitchFamily="34" charset="0"/>
              </a:rPr>
              <a:t>legt einheitliches System zur Bezeichnung und Verkehrsregeln fest</a:t>
            </a:r>
          </a:p>
          <a:p>
            <a:pPr lvl="1">
              <a:buClr>
                <a:srgbClr val="189BC4"/>
              </a:buClr>
              <a:buFont typeface="Symbol" panose="05050102010706020507" pitchFamily="18" charset="2"/>
              <a:buChar char="-"/>
            </a:pPr>
            <a:r>
              <a:rPr lang="de-AT" sz="1800" dirty="0">
                <a:solidFill>
                  <a:schemeClr val="accent1"/>
                </a:solidFill>
                <a:latin typeface="Corbel" panose="020B0503020204020204" pitchFamily="34" charset="0"/>
              </a:rPr>
              <a:t>vereinheitlicht Regeln zur Stromüberwachung</a:t>
            </a:r>
          </a:p>
          <a:p>
            <a:endParaRPr lang="de-AT" dirty="0">
              <a:solidFill>
                <a:schemeClr val="accent1"/>
              </a:solidFill>
              <a:latin typeface="Corbel" panose="020B0503020204020204" pitchFamily="34" charset="0"/>
            </a:endParaRPr>
          </a:p>
          <a:p>
            <a:endParaRPr lang="de-AT" dirty="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7</a:t>
            </a:fld>
            <a:endParaRPr lang="de-AT" dirty="0">
              <a:solidFill>
                <a:prstClr val="white"/>
              </a:solidFill>
            </a:endParaRPr>
          </a:p>
        </p:txBody>
      </p:sp>
      <p:sp>
        <p:nvSpPr>
          <p:cNvPr id="7" name="Textfeld 6"/>
          <p:cNvSpPr txBox="1"/>
          <p:nvPr/>
        </p:nvSpPr>
        <p:spPr>
          <a:xfrm>
            <a:off x="7236296" y="6351131"/>
            <a:ext cx="1872208" cy="246221"/>
          </a:xfrm>
          <a:prstGeom prst="rect">
            <a:avLst/>
          </a:prstGeom>
          <a:noFill/>
        </p:spPr>
        <p:txBody>
          <a:bodyPr wrap="square" rtlCol="0">
            <a:spAutoFit/>
          </a:bodyPr>
          <a:lstStyle/>
          <a:p>
            <a:r>
              <a:rPr lang="de-AT" sz="1000" dirty="0">
                <a:solidFill>
                  <a:schemeClr val="accent1"/>
                </a:solidFill>
                <a:latin typeface="Corbel" panose="020B0503020204020204" pitchFamily="34" charset="0"/>
              </a:rPr>
              <a:t> </a:t>
            </a:r>
            <a:r>
              <a:rPr lang="de-AT" sz="800" dirty="0">
                <a:solidFill>
                  <a:schemeClr val="accent1"/>
                </a:solidFill>
                <a:latin typeface="Corbel" panose="020B0503020204020204" pitchFamily="34" charset="0"/>
              </a:rPr>
              <a:t>Quelle: </a:t>
            </a:r>
            <a:r>
              <a:rPr lang="de-AT" sz="800" dirty="0" err="1">
                <a:solidFill>
                  <a:schemeClr val="accent1"/>
                </a:solidFill>
                <a:latin typeface="Corbel" panose="020B0503020204020204" pitchFamily="34" charset="0"/>
              </a:rPr>
              <a:t>viadonau</a:t>
            </a:r>
            <a:r>
              <a:rPr lang="de-AT" sz="800" dirty="0">
                <a:solidFill>
                  <a:schemeClr val="accent1"/>
                </a:solidFill>
                <a:latin typeface="Corbel" panose="020B0503020204020204" pitchFamily="34" charset="0"/>
              </a:rPr>
              <a:t>, </a:t>
            </a:r>
            <a:r>
              <a:rPr lang="de-AT" sz="800" dirty="0" err="1">
                <a:solidFill>
                  <a:schemeClr val="accent1"/>
                </a:solidFill>
                <a:latin typeface="Corbel" panose="020B0503020204020204" pitchFamily="34" charset="0"/>
              </a:rPr>
              <a:t>danube</a:t>
            </a:r>
            <a:r>
              <a:rPr lang="de-AT" sz="800" dirty="0">
                <a:solidFill>
                  <a:schemeClr val="accent1"/>
                </a:solidFill>
                <a:latin typeface="Corbel" panose="020B0503020204020204" pitchFamily="34" charset="0"/>
              </a:rPr>
              <a:t> </a:t>
            </a:r>
            <a:r>
              <a:rPr lang="de-AT" sz="800" dirty="0" err="1">
                <a:solidFill>
                  <a:schemeClr val="accent1"/>
                </a:solidFill>
                <a:latin typeface="Corbel" panose="020B0503020204020204" pitchFamily="34" charset="0"/>
              </a:rPr>
              <a:t>commission</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38027962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a:solidFill>
                  <a:schemeClr val="accent1"/>
                </a:solidFill>
                <a:latin typeface="Corbel" panose="020B0503020204020204" pitchFamily="34" charset="0"/>
              </a:rPr>
              <a:t>Belgrader Konvention - Freiheit der Schifffahrt</a:t>
            </a:r>
            <a:br>
              <a:rPr lang="de-AT" sz="2000" dirty="0">
                <a:solidFill>
                  <a:schemeClr val="accent1"/>
                </a:solidFill>
                <a:latin typeface="Corbel" panose="020B0503020204020204" pitchFamily="34" charset="0"/>
              </a:rPr>
            </a:br>
            <a:r>
              <a:rPr lang="de-DE" sz="2400" dirty="0">
                <a:solidFill>
                  <a:schemeClr val="accent1"/>
                </a:solidFill>
                <a:latin typeface="Corbel" panose="020B0503020204020204" pitchFamily="34" charset="0"/>
              </a:rPr>
              <a:t>Wasserstraßen</a:t>
            </a:r>
            <a:endParaRPr lang="de-AT" sz="2400" dirty="0">
              <a:solidFill>
                <a:schemeClr val="accent1"/>
              </a:solidFill>
              <a:latin typeface="Corbel" panose="020B0503020204020204" pitchFamily="34" charset="0"/>
            </a:endParaRPr>
          </a:p>
        </p:txBody>
      </p:sp>
      <p:sp>
        <p:nvSpPr>
          <p:cNvPr id="3" name="Content Placeholder 2"/>
          <p:cNvSpPr>
            <a:spLocks noGrp="1"/>
          </p:cNvSpPr>
          <p:nvPr>
            <p:ph idx="1"/>
          </p:nvPr>
        </p:nvSpPr>
        <p:spPr>
          <a:xfrm>
            <a:off x="457200" y="1700808"/>
            <a:ext cx="8147248" cy="4776192"/>
          </a:xfrm>
        </p:spPr>
        <p:txBody>
          <a:bodyPr>
            <a:normAutofit/>
          </a:bodyPr>
          <a:lstStyle/>
          <a:p>
            <a:pPr>
              <a:buClr>
                <a:srgbClr val="189BC4"/>
              </a:buClr>
            </a:pPr>
            <a:r>
              <a:rPr lang="de-AT" sz="1800" dirty="0">
                <a:solidFill>
                  <a:schemeClr val="accent1"/>
                </a:solidFill>
                <a:latin typeface="Corbel" panose="020B0503020204020204" pitchFamily="34" charset="0"/>
              </a:rPr>
              <a:t>Befahrung der Donau </a:t>
            </a:r>
            <a:r>
              <a:rPr lang="de-AT" sz="1800" b="1" dirty="0">
                <a:solidFill>
                  <a:schemeClr val="accent1"/>
                </a:solidFill>
                <a:latin typeface="Corbel" panose="020B0503020204020204" pitchFamily="34" charset="0"/>
                <a:sym typeface="Wingdings" panose="05000000000000000000" pitchFamily="2" charset="2"/>
              </a:rPr>
              <a:t></a:t>
            </a:r>
            <a:r>
              <a:rPr lang="de-AT" sz="1800" b="1" dirty="0">
                <a:solidFill>
                  <a:srgbClr val="189BC4"/>
                </a:solidFill>
                <a:latin typeface="Corbel" panose="020B0503020204020204" pitchFamily="34" charset="0"/>
                <a:sym typeface="Wingdings" panose="05000000000000000000" pitchFamily="2" charset="2"/>
              </a:rPr>
              <a:t> </a:t>
            </a:r>
            <a:r>
              <a:rPr lang="de-AT" sz="1800" b="1" dirty="0">
                <a:solidFill>
                  <a:srgbClr val="189BC4"/>
                </a:solidFill>
                <a:latin typeface="Corbel" panose="020B0503020204020204" pitchFamily="34" charset="0"/>
              </a:rPr>
              <a:t>keine Kanal- und Schleusungsgebühren </a:t>
            </a:r>
            <a:br>
              <a:rPr lang="de-AT" sz="1800" b="1" dirty="0">
                <a:solidFill>
                  <a:srgbClr val="189BC4"/>
                </a:solidFill>
                <a:latin typeface="Corbel" panose="020B0503020204020204" pitchFamily="34" charset="0"/>
              </a:rPr>
            </a:br>
            <a:r>
              <a:rPr lang="de-AT" sz="1800" dirty="0">
                <a:solidFill>
                  <a:schemeClr val="accent1"/>
                </a:solidFill>
                <a:latin typeface="Corbel" panose="020B0503020204020204" pitchFamily="34" charset="0"/>
              </a:rPr>
              <a:t>(Klassifikation als internationale Wasserstraße)</a:t>
            </a:r>
          </a:p>
          <a:p>
            <a:pPr marL="0" indent="0">
              <a:buClr>
                <a:srgbClr val="189BC4"/>
              </a:buClr>
              <a:buNone/>
            </a:pPr>
            <a:endParaRPr lang="de-DE" sz="1800" dirty="0">
              <a:solidFill>
                <a:schemeClr val="accent1"/>
              </a:solidFill>
              <a:latin typeface="Corbel" panose="020B0503020204020204" pitchFamily="34" charset="0"/>
            </a:endParaRPr>
          </a:p>
          <a:p>
            <a:pPr>
              <a:buClr>
                <a:srgbClr val="189BC4"/>
              </a:buClr>
            </a:pPr>
            <a:r>
              <a:rPr lang="de-DE" sz="1800" dirty="0">
                <a:solidFill>
                  <a:schemeClr val="accent1"/>
                </a:solidFill>
                <a:latin typeface="Corbel" panose="020B0503020204020204" pitchFamily="34" charset="0"/>
              </a:rPr>
              <a:t>Schleusungen werden kostenlos durchgeführt</a:t>
            </a:r>
            <a:endParaRPr lang="de-AT" sz="1800" dirty="0">
              <a:solidFill>
                <a:schemeClr val="accent1"/>
              </a:solidFill>
              <a:latin typeface="Corbel" panose="020B0503020204020204" pitchFamily="34" charset="0"/>
            </a:endParaRPr>
          </a:p>
          <a:p>
            <a:pPr>
              <a:buClr>
                <a:srgbClr val="189BC4"/>
              </a:buClr>
            </a:pPr>
            <a:endParaRPr lang="de-AT" sz="1800" dirty="0">
              <a:solidFill>
                <a:schemeClr val="accent1"/>
              </a:solidFill>
              <a:latin typeface="Corbel" panose="020B0503020204020204" pitchFamily="34" charset="0"/>
            </a:endParaRPr>
          </a:p>
          <a:p>
            <a:pPr marL="0" indent="0">
              <a:buClr>
                <a:srgbClr val="189BC4"/>
              </a:buClr>
              <a:buNone/>
            </a:pPr>
            <a:endParaRPr lang="de-AT" sz="1800" dirty="0">
              <a:solidFill>
                <a:schemeClr val="accent1"/>
              </a:solidFill>
              <a:latin typeface="Corbel" panose="020B0503020204020204" pitchFamily="34" charset="0"/>
            </a:endParaRPr>
          </a:p>
          <a:p>
            <a:pPr>
              <a:buClr>
                <a:srgbClr val="189BC4"/>
              </a:buClr>
            </a:pPr>
            <a:r>
              <a:rPr lang="de-AT" sz="1800" dirty="0">
                <a:solidFill>
                  <a:schemeClr val="accent1"/>
                </a:solidFill>
                <a:latin typeface="Corbel" panose="020B0503020204020204" pitchFamily="34" charset="0"/>
              </a:rPr>
              <a:t>Belgrader Konvention </a:t>
            </a:r>
            <a:r>
              <a:rPr lang="de-AT" sz="1800" dirty="0">
                <a:solidFill>
                  <a:schemeClr val="accent1"/>
                </a:solidFill>
                <a:latin typeface="Corbel" panose="020B0503020204020204" pitchFamily="34" charset="0"/>
                <a:sym typeface="Wingdings" panose="05000000000000000000" pitchFamily="2" charset="2"/>
              </a:rPr>
              <a:t> freie Schifffahrt</a:t>
            </a:r>
            <a:br>
              <a:rPr lang="de-AT" sz="1800" dirty="0">
                <a:solidFill>
                  <a:schemeClr val="accent1"/>
                </a:solidFill>
                <a:latin typeface="Corbel" panose="020B0503020204020204" pitchFamily="34" charset="0"/>
                <a:sym typeface="Wingdings" panose="05000000000000000000" pitchFamily="2" charset="2"/>
              </a:rPr>
            </a:br>
            <a:r>
              <a:rPr lang="de-AT" sz="1800" dirty="0">
                <a:solidFill>
                  <a:schemeClr val="accent1"/>
                </a:solidFill>
                <a:latin typeface="Corbel" panose="020B0503020204020204" pitchFamily="34" charset="0"/>
                <a:sym typeface="Wingdings" panose="05000000000000000000" pitchFamily="2" charset="2"/>
              </a:rPr>
              <a:t>auf der Donau für Handelsschiffe unter</a:t>
            </a:r>
            <a:br>
              <a:rPr lang="de-AT" sz="1800" dirty="0">
                <a:solidFill>
                  <a:schemeClr val="accent1"/>
                </a:solidFill>
                <a:latin typeface="Corbel" panose="020B0503020204020204" pitchFamily="34" charset="0"/>
                <a:sym typeface="Wingdings" panose="05000000000000000000" pitchFamily="2" charset="2"/>
              </a:rPr>
            </a:br>
            <a:r>
              <a:rPr lang="de-AT" sz="1800" dirty="0">
                <a:solidFill>
                  <a:schemeClr val="accent1"/>
                </a:solidFill>
                <a:latin typeface="Corbel" panose="020B0503020204020204" pitchFamily="34" charset="0"/>
                <a:sym typeface="Wingdings" panose="05000000000000000000" pitchFamily="2" charset="2"/>
              </a:rPr>
              <a:t>den Flaggen aller Staaten von den</a:t>
            </a:r>
            <a:br>
              <a:rPr lang="de-AT" sz="1800" dirty="0">
                <a:solidFill>
                  <a:schemeClr val="accent1"/>
                </a:solidFill>
                <a:latin typeface="Corbel" panose="020B0503020204020204" pitchFamily="34" charset="0"/>
                <a:sym typeface="Wingdings" panose="05000000000000000000" pitchFamily="2" charset="2"/>
              </a:rPr>
            </a:br>
            <a:r>
              <a:rPr lang="de-AT" sz="1800" dirty="0">
                <a:solidFill>
                  <a:schemeClr val="accent1"/>
                </a:solidFill>
                <a:latin typeface="Corbel" panose="020B0503020204020204" pitchFamily="34" charset="0"/>
                <a:sym typeface="Wingdings" panose="05000000000000000000" pitchFamily="2" charset="2"/>
              </a:rPr>
              <a:t>Donau-Anrainerstaaten</a:t>
            </a:r>
          </a:p>
          <a:p>
            <a:pPr marL="0" indent="0">
              <a:buClr>
                <a:srgbClr val="189BC4"/>
              </a:buClr>
              <a:buNone/>
            </a:pPr>
            <a:endParaRPr lang="de-AT" sz="1800" dirty="0">
              <a:solidFill>
                <a:schemeClr val="accent1"/>
              </a:solidFill>
              <a:latin typeface="Corbel" panose="020B0503020204020204" pitchFamily="34" charset="0"/>
            </a:endParaRPr>
          </a:p>
          <a:p>
            <a:pPr>
              <a:buClr>
                <a:srgbClr val="189BC4"/>
              </a:buClr>
            </a:pPr>
            <a:r>
              <a:rPr lang="de-AT" sz="1800" dirty="0">
                <a:solidFill>
                  <a:schemeClr val="accent1"/>
                </a:solidFill>
                <a:latin typeface="Corbel" panose="020B0503020204020204" pitchFamily="34" charset="0"/>
              </a:rPr>
              <a:t>für das Befahren des </a:t>
            </a:r>
            <a:r>
              <a:rPr lang="de-AT" sz="1800" b="1" dirty="0">
                <a:solidFill>
                  <a:srgbClr val="189BC4"/>
                </a:solidFill>
                <a:latin typeface="Corbel" panose="020B0503020204020204" pitchFamily="34" charset="0"/>
              </a:rPr>
              <a:t>Main-Donau-Kanals</a:t>
            </a:r>
            <a:r>
              <a:rPr lang="de-AT" sz="1800" dirty="0">
                <a:solidFill>
                  <a:schemeClr val="accent1"/>
                </a:solidFill>
                <a:latin typeface="Corbel" panose="020B0503020204020204" pitchFamily="34" charset="0"/>
              </a:rPr>
              <a:t> und des </a:t>
            </a:r>
            <a:r>
              <a:rPr lang="de-AT" sz="1800" b="1" dirty="0">
                <a:solidFill>
                  <a:srgbClr val="189BC4"/>
                </a:solidFill>
                <a:latin typeface="Corbel" panose="020B0503020204020204" pitchFamily="34" charset="0"/>
              </a:rPr>
              <a:t>Donau-Schwarzmeerkanals</a:t>
            </a:r>
            <a:r>
              <a:rPr lang="de-AT" sz="1800" dirty="0">
                <a:solidFill>
                  <a:schemeClr val="accent1"/>
                </a:solidFill>
                <a:latin typeface="Corbel" panose="020B0503020204020204" pitchFamily="34" charset="0"/>
              </a:rPr>
              <a:t> (Rumänien) sind Abgaben zu entrichten (nat. Wasserstraßen fallen nicht unter Belgrader Konvention)</a:t>
            </a:r>
          </a:p>
          <a:p>
            <a:endParaRPr lang="de-AT" dirty="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8</a:t>
            </a:fld>
            <a:endParaRPr lang="de-AT" dirty="0">
              <a:solidFill>
                <a:prstClr val="white"/>
              </a:solidFill>
            </a:endParaRPr>
          </a:p>
        </p:txBody>
      </p:sp>
      <p:pic>
        <p:nvPicPr>
          <p:cNvPr id="4" name="Grafik 3"/>
          <p:cNvPicPr>
            <a:picLocks noChangeAspect="1"/>
          </p:cNvPicPr>
          <p:nvPr/>
        </p:nvPicPr>
        <p:blipFill>
          <a:blip r:embed="rId3"/>
          <a:stretch>
            <a:fillRect/>
          </a:stretch>
        </p:blipFill>
        <p:spPr>
          <a:xfrm>
            <a:off x="5491147" y="2348880"/>
            <a:ext cx="3652853" cy="2739640"/>
          </a:xfrm>
          <a:prstGeom prst="rect">
            <a:avLst/>
          </a:prstGeom>
        </p:spPr>
      </p:pic>
      <p:sp>
        <p:nvSpPr>
          <p:cNvPr id="7" name="Textfeld 6"/>
          <p:cNvSpPr txBox="1"/>
          <p:nvPr/>
        </p:nvSpPr>
        <p:spPr>
          <a:xfrm>
            <a:off x="8213576" y="6353889"/>
            <a:ext cx="946448" cy="246221"/>
          </a:xfrm>
          <a:prstGeom prst="rect">
            <a:avLst/>
          </a:prstGeom>
          <a:noFill/>
        </p:spPr>
        <p:txBody>
          <a:bodyPr wrap="square" rtlCol="0">
            <a:spAutoFit/>
          </a:bodyPr>
          <a:lstStyle/>
          <a:p>
            <a:r>
              <a:rPr lang="de-AT" sz="1000" dirty="0">
                <a:solidFill>
                  <a:schemeClr val="accent1"/>
                </a:solidFill>
                <a:latin typeface="Corbel" panose="020B0503020204020204" pitchFamily="34" charset="0"/>
              </a:rPr>
              <a:t> </a:t>
            </a:r>
            <a:r>
              <a:rPr lang="de-AT" sz="800" dirty="0">
                <a:solidFill>
                  <a:schemeClr val="accent1"/>
                </a:solidFill>
                <a:latin typeface="Corbel" panose="020B0503020204020204" pitchFamily="34" charset="0"/>
              </a:rPr>
              <a:t>Quelle: </a:t>
            </a:r>
            <a:r>
              <a:rPr lang="de-AT" sz="800" dirty="0" err="1">
                <a:solidFill>
                  <a:schemeClr val="accent1"/>
                </a:solidFill>
                <a:latin typeface="Corbel" panose="020B0503020204020204" pitchFamily="34" charset="0"/>
              </a:rPr>
              <a:t>viadonau</a:t>
            </a:r>
            <a:endParaRPr lang="de-DE" sz="800" dirty="0">
              <a:solidFill>
                <a:schemeClr val="accent1"/>
              </a:solidFill>
              <a:latin typeface="Corbel" panose="020B0503020204020204" pitchFamily="34" charset="0"/>
            </a:endParaRPr>
          </a:p>
        </p:txBody>
      </p:sp>
      <p:sp>
        <p:nvSpPr>
          <p:cNvPr id="8" name="Textfeld 7"/>
          <p:cNvSpPr txBox="1"/>
          <p:nvPr/>
        </p:nvSpPr>
        <p:spPr>
          <a:xfrm>
            <a:off x="5463363" y="2348880"/>
            <a:ext cx="946448" cy="246221"/>
          </a:xfrm>
          <a:prstGeom prst="rect">
            <a:avLst/>
          </a:prstGeom>
          <a:noFill/>
        </p:spPr>
        <p:txBody>
          <a:bodyPr wrap="square" rtlCol="0">
            <a:spAutoFit/>
          </a:bodyPr>
          <a:lstStyle/>
          <a:p>
            <a:r>
              <a:rPr lang="de-AT" sz="1000" dirty="0">
                <a:solidFill>
                  <a:schemeClr val="accent1"/>
                </a:solidFill>
                <a:latin typeface="Corbel" panose="020B0503020204020204" pitchFamily="34" charset="0"/>
              </a:rPr>
              <a:t> </a:t>
            </a:r>
            <a:r>
              <a:rPr lang="de-AT" sz="800" dirty="0">
                <a:solidFill>
                  <a:schemeClr val="accent1"/>
                </a:solidFill>
                <a:latin typeface="Corbel" panose="020B0503020204020204" pitchFamily="34" charset="0"/>
              </a:rPr>
              <a:t>Quelle: </a:t>
            </a:r>
            <a:r>
              <a:rPr lang="de-AT" sz="800" dirty="0" err="1">
                <a:solidFill>
                  <a:schemeClr val="accent1"/>
                </a:solidFill>
                <a:latin typeface="Corbel" panose="020B0503020204020204" pitchFamily="34" charset="0"/>
              </a:rPr>
              <a:t>viadonau</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1401363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a:solidFill>
                  <a:schemeClr val="accent1"/>
                </a:solidFill>
                <a:latin typeface="Corbel" panose="020B0503020204020204" pitchFamily="34" charset="0"/>
              </a:rPr>
              <a:t>Klassifizierung von Binnenwasserstraßen</a:t>
            </a:r>
            <a:br>
              <a:rPr lang="de-AT" b="1" dirty="0">
                <a:solidFill>
                  <a:schemeClr val="accent1"/>
                </a:solidFill>
                <a:latin typeface="Corbel" panose="020B0503020204020204" pitchFamily="34" charset="0"/>
              </a:rPr>
            </a:br>
            <a:r>
              <a:rPr lang="de-DE" sz="2400" dirty="0">
                <a:solidFill>
                  <a:schemeClr val="accent1"/>
                </a:solidFill>
                <a:latin typeface="Corbel" panose="020B0503020204020204" pitchFamily="34" charset="0"/>
              </a:rPr>
              <a:t>Wasserstraßen</a:t>
            </a:r>
            <a:endParaRPr lang="de-AT" sz="2400" b="1" dirty="0">
              <a:solidFill>
                <a:schemeClr val="accent1"/>
              </a:solidFill>
              <a:latin typeface="Corbel" panose="020B0503020204020204" pitchFamily="34" charset="0"/>
            </a:endParaRPr>
          </a:p>
        </p:txBody>
      </p:sp>
      <p:sp>
        <p:nvSpPr>
          <p:cNvPr id="3" name="Content Placeholder 2"/>
          <p:cNvSpPr>
            <a:spLocks noGrp="1"/>
          </p:cNvSpPr>
          <p:nvPr>
            <p:ph idx="1"/>
          </p:nvPr>
        </p:nvSpPr>
        <p:spPr/>
        <p:txBody>
          <a:bodyPr/>
          <a:lstStyle/>
          <a:p>
            <a:pPr>
              <a:buClr>
                <a:srgbClr val="189BC4"/>
              </a:buClr>
            </a:pPr>
            <a:r>
              <a:rPr lang="de-AT" sz="1800" dirty="0">
                <a:solidFill>
                  <a:schemeClr val="accent1"/>
                </a:solidFill>
                <a:latin typeface="Corbel" panose="020B0503020204020204" pitchFamily="34" charset="0"/>
              </a:rPr>
              <a:t>wichtig für Transportorganisation: welches Schiff kann wo fahren?</a:t>
            </a:r>
          </a:p>
          <a:p>
            <a:pPr>
              <a:buClr>
                <a:srgbClr val="189BC4"/>
              </a:buClr>
            </a:pPr>
            <a:r>
              <a:rPr lang="de-AT" sz="1800" dirty="0">
                <a:solidFill>
                  <a:schemeClr val="accent1"/>
                </a:solidFill>
                <a:latin typeface="Corbel" panose="020B0503020204020204" pitchFamily="34" charset="0"/>
              </a:rPr>
              <a:t>maximaler Tiefgang der Schiffe, Brückendurchfahrtshöhen etc.</a:t>
            </a:r>
          </a:p>
          <a:p>
            <a:pPr>
              <a:buClr>
                <a:srgbClr val="189BC4"/>
              </a:buClr>
            </a:pPr>
            <a:r>
              <a:rPr lang="de-AT" sz="1800" dirty="0">
                <a:solidFill>
                  <a:schemeClr val="accent1"/>
                </a:solidFill>
                <a:latin typeface="Corbel" panose="020B0503020204020204" pitchFamily="34" charset="0"/>
              </a:rPr>
              <a:t>Wasserstraßenklassen</a:t>
            </a:r>
          </a:p>
          <a:p>
            <a:pPr>
              <a:buClr>
                <a:srgbClr val="189BC4"/>
              </a:buClr>
            </a:pPr>
            <a:r>
              <a:rPr lang="de-AT" sz="1800" dirty="0">
                <a:solidFill>
                  <a:schemeClr val="accent1"/>
                </a:solidFill>
                <a:latin typeface="Corbel" panose="020B0503020204020204" pitchFamily="34" charset="0"/>
              </a:rPr>
              <a:t>Schiffszeugnis bescheinigt, welche Wasserstraßen befahren werden können</a:t>
            </a:r>
          </a:p>
          <a:p>
            <a:pPr>
              <a:buClr>
                <a:srgbClr val="189BC4"/>
              </a:buClr>
            </a:pPr>
            <a:r>
              <a:rPr lang="de-AT" sz="1800" dirty="0">
                <a:solidFill>
                  <a:schemeClr val="accent1"/>
                </a:solidFill>
                <a:latin typeface="Corbel" panose="020B0503020204020204" pitchFamily="34" charset="0"/>
              </a:rPr>
              <a:t>Unterteilung der Wasserstraßen in Klassen durch </a:t>
            </a:r>
            <a:r>
              <a:rPr lang="de-AT" sz="1800" b="1" dirty="0">
                <a:solidFill>
                  <a:srgbClr val="189BC4"/>
                </a:solidFill>
                <a:latin typeface="Corbel" panose="020B0503020204020204" pitchFamily="34" charset="0"/>
              </a:rPr>
              <a:t>AGN</a:t>
            </a:r>
            <a:r>
              <a:rPr lang="de-AT" sz="1800" b="1" dirty="0">
                <a:solidFill>
                  <a:schemeClr val="accent1"/>
                </a:solidFill>
                <a:latin typeface="Corbel" panose="020B0503020204020204" pitchFamily="34" charset="0"/>
              </a:rPr>
              <a:t> </a:t>
            </a:r>
            <a:r>
              <a:rPr lang="de-AT" sz="1800" dirty="0">
                <a:solidFill>
                  <a:schemeClr val="accent1"/>
                </a:solidFill>
                <a:latin typeface="Corbel" panose="020B0503020204020204" pitchFamily="34" charset="0"/>
              </a:rPr>
              <a:t>(= </a:t>
            </a:r>
            <a:r>
              <a:rPr lang="de-AT" sz="1800" dirty="0" err="1">
                <a:solidFill>
                  <a:schemeClr val="accent1"/>
                </a:solidFill>
                <a:latin typeface="Corbel" panose="020B0503020204020204" pitchFamily="34" charset="0"/>
              </a:rPr>
              <a:t>Europ</a:t>
            </a:r>
            <a:r>
              <a:rPr lang="de-AT" sz="1800" dirty="0">
                <a:solidFill>
                  <a:schemeClr val="accent1"/>
                </a:solidFill>
                <a:latin typeface="Corbel" panose="020B0503020204020204" pitchFamily="34" charset="0"/>
              </a:rPr>
              <a:t>. Übereinkommen über die Hauptbinnenwasserstraßen von internationaler Bedeutung)</a:t>
            </a:r>
          </a:p>
          <a:p>
            <a:pPr lvl="1">
              <a:buClr>
                <a:srgbClr val="189BC4"/>
              </a:buClr>
              <a:buFont typeface="Symbol" panose="05050102010706020507" pitchFamily="18" charset="2"/>
              <a:buChar char="-"/>
            </a:pPr>
            <a:r>
              <a:rPr lang="de-AT" sz="1800" dirty="0">
                <a:solidFill>
                  <a:schemeClr val="accent1"/>
                </a:solidFill>
                <a:latin typeface="Corbel" panose="020B0503020204020204" pitchFamily="34" charset="0"/>
              </a:rPr>
              <a:t>Welche Schiffe können wo fahren? (Breite, Länge, Tiefgang,…)</a:t>
            </a:r>
          </a:p>
          <a:p>
            <a:pPr lvl="1">
              <a:buFont typeface="Symbol" panose="05050102010706020507" pitchFamily="18" charset="2"/>
              <a:buChar char="-"/>
            </a:pPr>
            <a:endParaRPr lang="de-AT" dirty="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9</a:t>
            </a:fld>
            <a:endParaRPr lang="de-AT" dirty="0">
              <a:solidFill>
                <a:prstClr val="white"/>
              </a:solidFill>
            </a:endParaRPr>
          </a:p>
        </p:txBody>
      </p:sp>
      <p:pic>
        <p:nvPicPr>
          <p:cNvPr id="6" name="Picture 5"/>
          <p:cNvPicPr/>
          <p:nvPr/>
        </p:nvPicPr>
        <p:blipFill rotWithShape="1">
          <a:blip r:embed="rId3">
            <a:duotone>
              <a:schemeClr val="accent4">
                <a:shade val="45000"/>
                <a:satMod val="135000"/>
              </a:schemeClr>
              <a:prstClr val="white"/>
            </a:duotone>
          </a:blip>
          <a:srcRect l="57204" t="29090" r="6710" b="27793"/>
          <a:stretch/>
        </p:blipFill>
        <p:spPr bwMode="auto">
          <a:xfrm>
            <a:off x="582769" y="4368945"/>
            <a:ext cx="3661896" cy="1960909"/>
          </a:xfrm>
          <a:prstGeom prst="rect">
            <a:avLst/>
          </a:prstGeom>
          <a:ln>
            <a:noFill/>
          </a:ln>
          <a:extLst>
            <a:ext uri="{53640926-AAD7-44D8-BBD7-CCE9431645EC}">
              <a14:shadowObscured xmlns:a14="http://schemas.microsoft.com/office/drawing/2010/main"/>
            </a:ext>
          </a:extLst>
        </p:spPr>
      </p:pic>
      <p:pic>
        <p:nvPicPr>
          <p:cNvPr id="7" name="Picture 6"/>
          <p:cNvPicPr/>
          <p:nvPr/>
        </p:nvPicPr>
        <p:blipFill rotWithShape="1">
          <a:blip r:embed="rId4">
            <a:duotone>
              <a:schemeClr val="accent4">
                <a:shade val="45000"/>
                <a:satMod val="135000"/>
              </a:schemeClr>
              <a:prstClr val="white"/>
            </a:duotone>
          </a:blip>
          <a:srcRect l="56623" t="28052" r="6626" b="23389"/>
          <a:stretch/>
        </p:blipFill>
        <p:spPr bwMode="auto">
          <a:xfrm>
            <a:off x="4356825" y="4353913"/>
            <a:ext cx="4144289" cy="1953651"/>
          </a:xfrm>
          <a:prstGeom prst="rect">
            <a:avLst/>
          </a:prstGeom>
          <a:ln>
            <a:noFill/>
          </a:ln>
          <a:extLst>
            <a:ext uri="{53640926-AAD7-44D8-BBD7-CCE9431645EC}">
              <a14:shadowObscured xmlns:a14="http://schemas.microsoft.com/office/drawing/2010/main"/>
            </a:ext>
          </a:extLst>
        </p:spPr>
      </p:pic>
      <p:sp>
        <p:nvSpPr>
          <p:cNvPr id="8" name="Textfeld 1"/>
          <p:cNvSpPr txBox="1">
            <a:spLocks noChangeArrowheads="1"/>
          </p:cNvSpPr>
          <p:nvPr/>
        </p:nvSpPr>
        <p:spPr bwMode="auto">
          <a:xfrm rot="16200000">
            <a:off x="7818292" y="5263227"/>
            <a:ext cx="175011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r>
              <a:rPr lang="de-DE" sz="800" dirty="0">
                <a:solidFill>
                  <a:schemeClr val="accent1"/>
                </a:solidFill>
                <a:latin typeface="Corbel" panose="020B0503020204020204" pitchFamily="34" charset="0"/>
              </a:rPr>
              <a:t>Quelle: United Nations Economic </a:t>
            </a:r>
          </a:p>
          <a:p>
            <a:pPr eaLnBrk="1" hangingPunct="1"/>
            <a:r>
              <a:rPr lang="de-DE" sz="800" dirty="0">
                <a:solidFill>
                  <a:schemeClr val="accent1"/>
                </a:solidFill>
                <a:latin typeface="Corbel" panose="020B0503020204020204" pitchFamily="34" charset="0"/>
              </a:rPr>
              <a:t>Commission for Europe 2010</a:t>
            </a:r>
          </a:p>
        </p:txBody>
      </p:sp>
      <p:sp>
        <p:nvSpPr>
          <p:cNvPr id="9" name="Textfeld 8"/>
          <p:cNvSpPr txBox="1"/>
          <p:nvPr/>
        </p:nvSpPr>
        <p:spPr>
          <a:xfrm>
            <a:off x="8213576" y="6353889"/>
            <a:ext cx="946448" cy="246221"/>
          </a:xfrm>
          <a:prstGeom prst="rect">
            <a:avLst/>
          </a:prstGeom>
          <a:noFill/>
        </p:spPr>
        <p:txBody>
          <a:bodyPr wrap="square" rtlCol="0">
            <a:spAutoFit/>
          </a:bodyPr>
          <a:lstStyle/>
          <a:p>
            <a:r>
              <a:rPr lang="de-AT" sz="1000" dirty="0">
                <a:solidFill>
                  <a:schemeClr val="accent1"/>
                </a:solidFill>
                <a:latin typeface="Corbel" panose="020B0503020204020204" pitchFamily="34" charset="0"/>
              </a:rPr>
              <a:t> </a:t>
            </a:r>
            <a:r>
              <a:rPr lang="de-AT" sz="800" dirty="0">
                <a:solidFill>
                  <a:schemeClr val="accent1"/>
                </a:solidFill>
                <a:latin typeface="Corbel" panose="020B0503020204020204" pitchFamily="34" charset="0"/>
              </a:rPr>
              <a:t>Quelle: </a:t>
            </a:r>
            <a:r>
              <a:rPr lang="de-AT" sz="800" dirty="0" err="1">
                <a:solidFill>
                  <a:schemeClr val="accent1"/>
                </a:solidFill>
                <a:latin typeface="Corbel" panose="020B0503020204020204" pitchFamily="34" charset="0"/>
              </a:rPr>
              <a:t>viadonau</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3347575749"/>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larity">
  <a:themeElements>
    <a:clrScheme name="Custom 7">
      <a:dk1>
        <a:sysClr val="windowText" lastClr="000000"/>
      </a:dk1>
      <a:lt1>
        <a:sysClr val="window" lastClr="FFFFFF"/>
      </a:lt1>
      <a:dk2>
        <a:srgbClr val="04617B"/>
      </a:dk2>
      <a:lt2>
        <a:srgbClr val="DBF5F9"/>
      </a:lt2>
      <a:accent1>
        <a:srgbClr val="3C628F"/>
      </a:accent1>
      <a:accent2>
        <a:srgbClr val="2D9DD9"/>
      </a:accent2>
      <a:accent3>
        <a:srgbClr val="F7A941"/>
      </a:accent3>
      <a:accent4>
        <a:srgbClr val="3C628F"/>
      </a:accent4>
      <a:accent5>
        <a:srgbClr val="2D9DD9"/>
      </a:accent5>
      <a:accent6>
        <a:srgbClr val="F7A941"/>
      </a:accent6>
      <a:hlink>
        <a:srgbClr val="3C628F"/>
      </a:hlink>
      <a:folHlink>
        <a:srgbClr val="3C628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3.xml><?xml version="1.0" encoding="utf-8"?>
<a:theme xmlns:a="http://schemas.openxmlformats.org/drawingml/2006/main" name="2_Clarity">
  <a:themeElements>
    <a:clrScheme name="Custom 2">
      <a:dk1>
        <a:sysClr val="windowText" lastClr="000000"/>
      </a:dk1>
      <a:lt1>
        <a:sysClr val="window" lastClr="FFFFFF"/>
      </a:lt1>
      <a:dk2>
        <a:srgbClr val="04617B"/>
      </a:dk2>
      <a:lt2>
        <a:srgbClr val="DBF5F9"/>
      </a:lt2>
      <a:accent1>
        <a:srgbClr val="3C628F"/>
      </a:accent1>
      <a:accent2>
        <a:srgbClr val="2D9DD9"/>
      </a:accent2>
      <a:accent3>
        <a:srgbClr val="F7A941"/>
      </a:accent3>
      <a:accent4>
        <a:srgbClr val="3C628F"/>
      </a:accent4>
      <a:accent5>
        <a:srgbClr val="2D9DD9"/>
      </a:accent5>
      <a:accent6>
        <a:srgbClr val="F7A941"/>
      </a:accent6>
      <a:hlink>
        <a:srgbClr val="3C628F"/>
      </a:hlink>
      <a:folHlink>
        <a:srgbClr val="3C628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0</TotalTime>
  <Words>9061</Words>
  <Application>Microsoft Office PowerPoint</Application>
  <PresentationFormat>Bildschirmpräsentation (4:3)</PresentationFormat>
  <Paragraphs>791</Paragraphs>
  <Slides>42</Slides>
  <Notes>41</Notes>
  <HiddenSlides>0</HiddenSlides>
  <MMClips>1</MMClips>
  <ScaleCrop>false</ScaleCrop>
  <HeadingPairs>
    <vt:vector size="6" baseType="variant">
      <vt:variant>
        <vt:lpstr>Verwendete Schriftarten</vt:lpstr>
      </vt:variant>
      <vt:variant>
        <vt:i4>5</vt:i4>
      </vt:variant>
      <vt:variant>
        <vt:lpstr>Design</vt:lpstr>
      </vt:variant>
      <vt:variant>
        <vt:i4>3</vt:i4>
      </vt:variant>
      <vt:variant>
        <vt:lpstr>Folientitel</vt:lpstr>
      </vt:variant>
      <vt:variant>
        <vt:i4>42</vt:i4>
      </vt:variant>
    </vt:vector>
  </HeadingPairs>
  <TitlesOfParts>
    <vt:vector size="50" baseType="lpstr">
      <vt:lpstr>Arial</vt:lpstr>
      <vt:lpstr>BundesSansWeb</vt:lpstr>
      <vt:lpstr>Calibri</vt:lpstr>
      <vt:lpstr>Corbel</vt:lpstr>
      <vt:lpstr>Symbol</vt:lpstr>
      <vt:lpstr>Custom Design</vt:lpstr>
      <vt:lpstr>1_Clarity</vt:lpstr>
      <vt:lpstr>2_Clarity</vt:lpstr>
      <vt:lpstr>Wie man am besten mit diesem Lehrmaterial arbeitet</vt:lpstr>
      <vt:lpstr>Lernziele und Zielgruppe</vt:lpstr>
      <vt:lpstr>RECHTLICHE RAHMENBEDINGUNGEN</vt:lpstr>
      <vt:lpstr>Warm-Up-Diskussion Rechtliche Rahmenbedingungen</vt:lpstr>
      <vt:lpstr>Übersicht Rechtliche Rahmenbedingungen</vt:lpstr>
      <vt:lpstr>Rechtliche Rahmenbedingungen</vt:lpstr>
      <vt:lpstr>Gesamteuropäische Ebene - Belgrader Konvention Wasserstraßen</vt:lpstr>
      <vt:lpstr>Belgrader Konvention - Freiheit der Schifffahrt Wasserstraßen</vt:lpstr>
      <vt:lpstr>Klassifizierung von Binnenwasserstraßen Wasserstraßen</vt:lpstr>
      <vt:lpstr>Nationales Recht - Schifffahrtsgesetz, Wasserstraßengesetz Wasserstraßen</vt:lpstr>
      <vt:lpstr>Nationales Recht - Wasserstraßen-Verkehrsordnung (WVO) Wasserstraßen</vt:lpstr>
      <vt:lpstr>Quiz Wasserstraßen</vt:lpstr>
      <vt:lpstr>Rechtliche Rahmenbedingungen</vt:lpstr>
      <vt:lpstr>Förderung der Binnenschifffahrt</vt:lpstr>
      <vt:lpstr>Verkehrspolitischer Rahmen - auf gesamteuropäischer Ebene Förderung der Binnenschifffahrt</vt:lpstr>
      <vt:lpstr>Verkehrspolitischer Rahmen - auf gesamteuropäischer Ebene Förderung der Binnenschifffahrt</vt:lpstr>
      <vt:lpstr>Verkehrspolitischer Rahmen - auf gesamteuropäischer Ebene Förderung der Binnenschifffahrt</vt:lpstr>
      <vt:lpstr>Verkehrspolitischer Rahmen - auf gesamteuropäischer Ebene Förderung der Binnenschifffahrt</vt:lpstr>
      <vt:lpstr>Verkehrspolitischer Rahmen - auf österreichischer Ebene Förderung der Binnenschifffahrt</vt:lpstr>
      <vt:lpstr>Verkehrspolitischer Rahmen - auf österreichischer Ebene Förderung der Binnenschifffahrt</vt:lpstr>
      <vt:lpstr>Förderung des Kombinierten Verkehrs Förderung der Binnenschifffahrt</vt:lpstr>
      <vt:lpstr>Verkehrspolitischer Rahmen  - auf gesamteuropäischer Ebene Förderung der Binnenschifffahrt</vt:lpstr>
      <vt:lpstr>Der europäische Grüne Deal Förderung der Binnenschifffahrt</vt:lpstr>
      <vt:lpstr>Quiz Förderung der Binnenschifffahrt</vt:lpstr>
      <vt:lpstr>Rechtliche Rahmenbedingungen</vt:lpstr>
      <vt:lpstr>Transportvarianten Transportverträge, Haftung</vt:lpstr>
      <vt:lpstr>Frachtvertrag Transportverträge, Haftung</vt:lpstr>
      <vt:lpstr>Bratislaver Abkommen Transportverträge, Haftung</vt:lpstr>
      <vt:lpstr>Budapester Übereinkommen – CMNI Transportverträge, Haftung</vt:lpstr>
      <vt:lpstr>Haftung nach dem Budapester Übereinkommen (CMNI) Transportverträge, Haftung</vt:lpstr>
      <vt:lpstr>Haftung - in Österreich Transportverträge, Haftung</vt:lpstr>
      <vt:lpstr>Quiz Transportverträge, Haftung</vt:lpstr>
      <vt:lpstr>Rechtliche Rahmenbedingungen</vt:lpstr>
      <vt:lpstr>Mindestbesatzung und Fahrzeiten Besatzung, Ausstattung, Antrieb</vt:lpstr>
      <vt:lpstr>Treibstoffe/ Abgasemissionen Ausstattung, Antrieb</vt:lpstr>
      <vt:lpstr>Treibstoffe/ Abgasemissionen Ausstattung, Antrieb</vt:lpstr>
      <vt:lpstr>Best Practice Beispiel: Port of Rotterdam</vt:lpstr>
      <vt:lpstr>Exkurs: Gefahrguttransport</vt:lpstr>
      <vt:lpstr>Quiz Besatzung, Ausstattung, Antrieb </vt:lpstr>
      <vt:lpstr>Kreuzworträtsel Abschlussübung</vt:lpstr>
      <vt:lpstr>Quellenverzeichnis</vt:lpstr>
      <vt:lpstr>Zusatzinformation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sabine.jung</dc:creator>
  <cp:lastModifiedBy>Stockhammer Verena</cp:lastModifiedBy>
  <cp:revision>684</cp:revision>
  <cp:lastPrinted>2013-12-10T06:53:20Z</cp:lastPrinted>
  <dcterms:created xsi:type="dcterms:W3CDTF">2012-09-17T08:31:25Z</dcterms:created>
  <dcterms:modified xsi:type="dcterms:W3CDTF">2021-10-11T06:07:38Z</dcterms:modified>
</cp:coreProperties>
</file>